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739" r:id="rId3"/>
  </p:sldMasterIdLst>
  <p:notesMasterIdLst>
    <p:notesMasterId r:id="rId25"/>
  </p:notesMasterIdLst>
  <p:sldIdLst>
    <p:sldId id="256" r:id="rId4"/>
    <p:sldId id="290" r:id="rId5"/>
    <p:sldId id="281" r:id="rId6"/>
    <p:sldId id="291" r:id="rId7"/>
    <p:sldId id="311" r:id="rId8"/>
    <p:sldId id="294" r:id="rId9"/>
    <p:sldId id="301" r:id="rId10"/>
    <p:sldId id="293" r:id="rId11"/>
    <p:sldId id="303" r:id="rId12"/>
    <p:sldId id="296" r:id="rId13"/>
    <p:sldId id="302" r:id="rId14"/>
    <p:sldId id="310" r:id="rId15"/>
    <p:sldId id="288" r:id="rId16"/>
    <p:sldId id="289" r:id="rId17"/>
    <p:sldId id="300" r:id="rId18"/>
    <p:sldId id="308" r:id="rId19"/>
    <p:sldId id="309" r:id="rId20"/>
    <p:sldId id="312" r:id="rId21"/>
    <p:sldId id="273" r:id="rId22"/>
    <p:sldId id="305" r:id="rId23"/>
    <p:sldId id="270" r:id="rId24"/>
  </p:sldIdLst>
  <p:sldSz cx="9144000" cy="5143500" type="screen16x9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54F1"/>
    <a:srgbClr val="3C3E9D"/>
    <a:srgbClr val="293F9D"/>
    <a:srgbClr val="16ADC2"/>
    <a:srgbClr val="786AF4"/>
    <a:srgbClr val="AD485C"/>
    <a:srgbClr val="6162FF"/>
    <a:srgbClr val="62C676"/>
    <a:srgbClr val="60B6B7"/>
    <a:srgbClr val="3C48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77" autoAdjust="0"/>
    <p:restoredTop sz="93688" autoAdjust="0"/>
  </p:normalViewPr>
  <p:slideViewPr>
    <p:cSldViewPr snapToGrid="0" snapToObjects="1">
      <p:cViewPr varScale="1">
        <p:scale>
          <a:sx n="189" d="100"/>
          <a:sy n="189" d="100"/>
        </p:scale>
        <p:origin x="-136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0819-92E1-854E-BBB5-5AC055E31F05}" type="datetimeFigureOut">
              <a:rPr lang="ru-RU" smtClean="0"/>
              <a:t>24.11.22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64E88-3E02-2241-BFA8-4DAF0E866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33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04753-555F-844E-94E6-C0459ACEDB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29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64E88-3E02-2241-BFA8-4DAF0E866A3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715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0" y="0"/>
            <a:ext cx="9143640" cy="5143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143000" y="841680"/>
            <a:ext cx="6857640" cy="8299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8540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0" y="268632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8540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09168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18336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09168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18336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191" y="0"/>
            <a:ext cx="9162341" cy="514350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2408229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1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684713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895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" y="1170617"/>
            <a:ext cx="9167237" cy="238830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1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0" y="0"/>
            <a:ext cx="9143640" cy="5143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1143000" y="841680"/>
            <a:ext cx="6857640" cy="8299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8540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0" y="268632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8540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09168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18336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09168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18336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987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191" y="0"/>
            <a:ext cx="9162341" cy="51435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02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subTitle"/>
          </p:nvPr>
        </p:nvSpPr>
        <p:spPr>
          <a:xfrm>
            <a:off x="0" y="0"/>
            <a:ext cx="9143640" cy="5143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subTitle"/>
          </p:nvPr>
        </p:nvSpPr>
        <p:spPr>
          <a:xfrm>
            <a:off x="1143000" y="841680"/>
            <a:ext cx="6857640" cy="8299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514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body"/>
          </p:nvPr>
        </p:nvSpPr>
        <p:spPr>
          <a:xfrm>
            <a:off x="468540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0" y="2686320"/>
            <a:ext cx="91436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4685400" y="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 type="body"/>
          </p:nvPr>
        </p:nvSpPr>
        <p:spPr>
          <a:xfrm>
            <a:off x="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5"/>
          <p:cNvSpPr>
            <a:spLocks noGrp="1"/>
          </p:cNvSpPr>
          <p:nvPr>
            <p:ph type="body"/>
          </p:nvPr>
        </p:nvSpPr>
        <p:spPr>
          <a:xfrm>
            <a:off x="4685400" y="2686320"/>
            <a:ext cx="446184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body"/>
          </p:nvPr>
        </p:nvSpPr>
        <p:spPr>
          <a:xfrm>
            <a:off x="309168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body"/>
          </p:nvPr>
        </p:nvSpPr>
        <p:spPr>
          <a:xfrm>
            <a:off x="6183360" y="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5"/>
          <p:cNvSpPr>
            <a:spLocks noGrp="1"/>
          </p:cNvSpPr>
          <p:nvPr>
            <p:ph type="body"/>
          </p:nvPr>
        </p:nvSpPr>
        <p:spPr>
          <a:xfrm>
            <a:off x="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6"/>
          <p:cNvSpPr>
            <a:spLocks noGrp="1"/>
          </p:cNvSpPr>
          <p:nvPr>
            <p:ph type="body"/>
          </p:nvPr>
        </p:nvSpPr>
        <p:spPr>
          <a:xfrm>
            <a:off x="309168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7"/>
          <p:cNvSpPr>
            <a:spLocks noGrp="1"/>
          </p:cNvSpPr>
          <p:nvPr>
            <p:ph type="body"/>
          </p:nvPr>
        </p:nvSpPr>
        <p:spPr>
          <a:xfrm>
            <a:off x="6183360" y="2686320"/>
            <a:ext cx="2944080" cy="245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1.xml"/><Relationship Id="rId15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3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56" r:id="rId13"/>
    <p:sldLayoutId id="2147483757" r:id="rId14"/>
    <p:sldLayoutId id="2147483759" r:id="rId15"/>
    <p:sldLayoutId id="2147483760" r:id="rId16"/>
    <p:sldLayoutId id="2147483762" r:id="rId17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53" r:id="rId13"/>
    <p:sldLayoutId id="2147483761" r:id="rId14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tIns="91440" bIns="91440" anchor="b"/>
          <a:lstStyle/>
          <a:p>
            <a:pPr algn="ctr">
              <a:lnSpc>
                <a:spcPct val="100000"/>
              </a:lnSpc>
            </a:pPr>
            <a:r>
              <a:rPr lang="ru-RU" sz="4500" b="0" strike="noStrike" spc="-1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  <a:endParaRPr lang="ru-RU" sz="4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dt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</p:spPr>
        <p:txBody>
          <a:bodyPr lIns="68760" tIns="34200" rIns="68760" bIns="34200"/>
          <a:lstStyle/>
          <a:p>
            <a:pPr>
              <a:lnSpc>
                <a:spcPct val="100000"/>
              </a:lnSpc>
            </a:pPr>
            <a:fld id="{545B67B8-9F63-4807-84F4-1ACB970D7BEE}" type="datetime"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24.11.22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ftr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</p:spPr>
        <p:txBody>
          <a:bodyPr lIns="68760" tIns="34200" rIns="68760" bIns="34200"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/>
          <a:lstStyle/>
          <a:p>
            <a:pPr algn="r">
              <a:lnSpc>
                <a:spcPct val="100000"/>
              </a:lnSpc>
            </a:pPr>
            <a:fld id="{ECEC0FDC-E347-4D36-ACFF-907B2F9CEA4B}" type="slidenum">
              <a:rPr lang="ru-RU" sz="1000" b="0" strike="noStrike" spc="-1">
                <a:solidFill>
                  <a:srgbClr val="595959"/>
                </a:solidFill>
                <a:latin typeface="Arial"/>
                <a:ea typeface="Arial"/>
              </a:rPr>
              <a:t>‹#›</a:t>
            </a:fld>
            <a:endParaRPr lang="ru-RU" sz="1000" b="0" strike="noStrike" spc="-1">
              <a:latin typeface="Times New Roman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514332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3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secur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15" name="CustomShape 1"/>
          <p:cNvSpPr/>
          <p:nvPr/>
        </p:nvSpPr>
        <p:spPr>
          <a:xfrm>
            <a:off x="720" y="1565162"/>
            <a:ext cx="9134938" cy="1969560"/>
          </a:xfrm>
          <a:prstGeom prst="rect">
            <a:avLst/>
          </a:prstGeom>
          <a:solidFill>
            <a:srgbClr val="000000">
              <a:alpha val="59000"/>
            </a:srgbClr>
          </a:solidFill>
          <a:ln>
            <a:noFill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6" name="CustomShape 2"/>
          <p:cNvSpPr/>
          <p:nvPr/>
        </p:nvSpPr>
        <p:spPr>
          <a:xfrm>
            <a:off x="-7622" y="2093774"/>
            <a:ext cx="9143280" cy="8750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b"/>
          <a:lstStyle/>
          <a:p>
            <a:pPr algn="ctr">
              <a:lnSpc>
                <a:spcPct val="100000"/>
              </a:lnSpc>
            </a:pPr>
            <a:r>
              <a:rPr lang="ru-RU" sz="9900" b="0" strike="noStrike" spc="-1" dirty="0" smtClean="0">
                <a:solidFill>
                  <a:srgbClr val="16ADC2"/>
                </a:solidFill>
                <a:latin typeface="DIN Condensed Bold"/>
                <a:ea typeface="Arial"/>
                <a:cs typeface="DIN Condensed Bold"/>
              </a:rPr>
              <a:t>СФЕРА</a:t>
            </a:r>
            <a:endParaRPr lang="ru-RU" sz="9900" b="0" strike="noStrike" spc="-1" dirty="0">
              <a:solidFill>
                <a:srgbClr val="16ADC2"/>
              </a:solidFill>
              <a:latin typeface="DIN Condensed Bold"/>
              <a:cs typeface="DIN Condensed Bold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-7622" y="2531292"/>
            <a:ext cx="9143280" cy="8483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/>
          <a:lstStyle/>
          <a:p>
            <a:pPr algn="ctr">
              <a:lnSpc>
                <a:spcPct val="100000"/>
              </a:lnSpc>
            </a:pPr>
            <a:r>
              <a:rPr lang="ru-RU" sz="2700" spc="-1" dirty="0">
                <a:solidFill>
                  <a:srgbClr val="FCFFD9"/>
                </a:solidFill>
                <a:latin typeface="Arial"/>
                <a:ea typeface="Arial"/>
              </a:rPr>
              <a:t>п</a:t>
            </a:r>
            <a:r>
              <a:rPr lang="ru-RU" sz="2700" spc="-1" dirty="0" smtClean="0">
                <a:solidFill>
                  <a:srgbClr val="FCFFD9"/>
                </a:solidFill>
                <a:latin typeface="Arial"/>
                <a:ea typeface="Arial"/>
              </a:rPr>
              <a:t>латформа д</a:t>
            </a:r>
            <a:r>
              <a:rPr lang="ru-RU" sz="2700" b="0" strike="noStrike" spc="-1" dirty="0" smtClean="0">
                <a:solidFill>
                  <a:srgbClr val="FCFFD9"/>
                </a:solidFill>
                <a:latin typeface="Arial"/>
                <a:ea typeface="Arial"/>
              </a:rPr>
              <a:t>ля людей </a:t>
            </a:r>
            <a:br>
              <a:rPr lang="ru-RU" sz="2700" b="0" strike="noStrike" spc="-1" dirty="0" smtClean="0">
                <a:solidFill>
                  <a:srgbClr val="FCFFD9"/>
                </a:solidFill>
                <a:latin typeface="Arial"/>
                <a:ea typeface="Arial"/>
              </a:rPr>
            </a:br>
            <a:r>
              <a:rPr lang="ru-RU" sz="2700" b="0" strike="noStrike" spc="-1" dirty="0" smtClean="0">
                <a:solidFill>
                  <a:srgbClr val="FCFFD9"/>
                </a:solidFill>
                <a:latin typeface="Arial"/>
                <a:ea typeface="Arial"/>
              </a:rPr>
              <a:t>с ограниченными возможностями </a:t>
            </a:r>
            <a:endParaRPr lang="ru-RU" sz="27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ound Same Side Corner Rectangle 283"/>
          <p:cNvSpPr/>
          <p:nvPr/>
        </p:nvSpPr>
        <p:spPr>
          <a:xfrm rot="10800000" flipH="1">
            <a:off x="514792" y="909442"/>
            <a:ext cx="45719" cy="62427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286" name="Round Same Side Corner Rectangle 285"/>
          <p:cNvSpPr/>
          <p:nvPr/>
        </p:nvSpPr>
        <p:spPr>
          <a:xfrm rot="10800000" flipH="1">
            <a:off x="514792" y="1696738"/>
            <a:ext cx="49903" cy="58845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287" name="Round Same Side Corner Rectangle 286"/>
          <p:cNvSpPr/>
          <p:nvPr/>
        </p:nvSpPr>
        <p:spPr>
          <a:xfrm rot="10800000" flipH="1">
            <a:off x="514792" y="3570183"/>
            <a:ext cx="49903" cy="34259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288" name="Round Same Side Corner Rectangle 287"/>
          <p:cNvSpPr/>
          <p:nvPr/>
        </p:nvSpPr>
        <p:spPr>
          <a:xfrm rot="10800000" flipH="1">
            <a:off x="514204" y="3670925"/>
            <a:ext cx="45719" cy="111184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289" name="Round Same Side Corner Rectangle 288"/>
          <p:cNvSpPr/>
          <p:nvPr/>
        </p:nvSpPr>
        <p:spPr>
          <a:xfrm rot="10800000" flipH="1">
            <a:off x="514206" y="2464898"/>
            <a:ext cx="45719" cy="105539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86A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716305" y="883542"/>
            <a:ext cx="4911157" cy="65017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000" dirty="0"/>
              <a:t>Согласно статистическим данным Всемирной организации здравоохранения около </a:t>
            </a:r>
            <a:r>
              <a:rPr lang="ru-RU" sz="1000" dirty="0" smtClean="0"/>
              <a:t>15% </a:t>
            </a:r>
            <a:r>
              <a:rPr lang="ru-RU" sz="1000" dirty="0"/>
              <a:t>всего населения Земли имеет ту или иную форму инвалидности. В России в настоящий момент проживает </a:t>
            </a:r>
            <a:r>
              <a:rPr lang="ru-RU" sz="1000" b="1" dirty="0" smtClean="0">
                <a:solidFill>
                  <a:srgbClr val="0097A7"/>
                </a:solidFill>
              </a:rPr>
              <a:t>11</a:t>
            </a:r>
            <a:r>
              <a:rPr lang="ru-RU" sz="1000" b="1" dirty="0">
                <a:solidFill>
                  <a:srgbClr val="0097A7"/>
                </a:solidFill>
              </a:rPr>
              <a:t> </a:t>
            </a:r>
            <a:r>
              <a:rPr lang="ru-RU" sz="1000" b="1" dirty="0" smtClean="0">
                <a:solidFill>
                  <a:srgbClr val="0097A7"/>
                </a:solidFill>
              </a:rPr>
              <a:t>950 </a:t>
            </a:r>
            <a:r>
              <a:rPr lang="ru-RU" sz="1000" b="1" dirty="0">
                <a:solidFill>
                  <a:srgbClr val="0097A7"/>
                </a:solidFill>
              </a:rPr>
              <a:t>000 </a:t>
            </a:r>
            <a:r>
              <a:rPr lang="ru-RU" sz="1000" b="1" dirty="0" smtClean="0">
                <a:solidFill>
                  <a:srgbClr val="0097A7"/>
                </a:solidFill>
              </a:rPr>
              <a:t>человек </a:t>
            </a:r>
            <a:r>
              <a:rPr lang="ru-RU" sz="1000" b="1" dirty="0">
                <a:solidFill>
                  <a:srgbClr val="0097A7"/>
                </a:solidFill>
              </a:rPr>
              <a:t>с </a:t>
            </a:r>
            <a:r>
              <a:rPr lang="ru-RU" sz="1000" b="1" dirty="0" smtClean="0">
                <a:solidFill>
                  <a:srgbClr val="0097A7"/>
                </a:solidFill>
              </a:rPr>
              <a:t>инвалидностью (8,1</a:t>
            </a:r>
            <a:r>
              <a:rPr lang="en-US" sz="1000" b="1" dirty="0" smtClean="0">
                <a:solidFill>
                  <a:srgbClr val="0097A7"/>
                </a:solidFill>
              </a:rPr>
              <a:t>% </a:t>
            </a:r>
            <a:r>
              <a:rPr lang="ru-RU" sz="1000" b="1" dirty="0" smtClean="0">
                <a:solidFill>
                  <a:srgbClr val="0097A7"/>
                </a:solidFill>
              </a:rPr>
              <a:t>населения страны)</a:t>
            </a:r>
            <a:r>
              <a:rPr lang="ru-RU" sz="1000" dirty="0" smtClean="0"/>
              <a:t>.</a:t>
            </a:r>
            <a:endParaRPr lang="ru-RU" sz="1000" dirty="0"/>
          </a:p>
        </p:txBody>
      </p:sp>
      <p:sp>
        <p:nvSpPr>
          <p:cNvPr id="292" name="TextBox 291"/>
          <p:cNvSpPr txBox="1"/>
          <p:nvPr/>
        </p:nvSpPr>
        <p:spPr>
          <a:xfrm>
            <a:off x="716304" y="1635018"/>
            <a:ext cx="4911157" cy="65017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000" b="1" dirty="0">
                <a:solidFill>
                  <a:srgbClr val="0097A7"/>
                </a:solidFill>
              </a:rPr>
              <a:t>Цифровая трансформация недостаточно коснулась сферы абилитации/реабилитации </a:t>
            </a:r>
            <a:r>
              <a:rPr lang="ru-RU" sz="1000" b="1" dirty="0" smtClean="0">
                <a:solidFill>
                  <a:srgbClr val="0097A7"/>
                </a:solidFill>
              </a:rPr>
              <a:t>людей с ограниченными возможностями</a:t>
            </a:r>
            <a:r>
              <a:rPr lang="ru-RU" sz="1000" dirty="0" smtClean="0"/>
              <a:t>. </a:t>
            </a:r>
            <a:r>
              <a:rPr lang="ru-RU" sz="1000" dirty="0"/>
              <a:t>Не используется и </a:t>
            </a:r>
            <a:r>
              <a:rPr lang="ru-RU" sz="1000" dirty="0" smtClean="0"/>
              <a:t>10% </a:t>
            </a:r>
            <a:r>
              <a:rPr lang="ru-RU" sz="1000" dirty="0"/>
              <a:t>от существующих возможностей цифровых технологий, которые могли бы значительно облегчить жизнь этих людей. 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716306" y="2408453"/>
            <a:ext cx="4911156" cy="111184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000" dirty="0"/>
              <a:t>О</a:t>
            </a:r>
            <a:r>
              <a:rPr lang="ru-RU" sz="1000" dirty="0" smtClean="0"/>
              <a:t>т перехода к цифровизации люди с инвалидностью выиграют более, чем любые другие социальные группы. Она снимает </a:t>
            </a:r>
            <a:r>
              <a:rPr lang="ru-RU" sz="1000" dirty="0"/>
              <a:t>многие барьеры, с которыми </a:t>
            </a:r>
            <a:r>
              <a:rPr lang="ru-RU" sz="1000" dirty="0" smtClean="0"/>
              <a:t>эти люди сталкиваются </a:t>
            </a:r>
            <a:r>
              <a:rPr lang="ru-RU" sz="1000" dirty="0"/>
              <a:t>в реальной жизни. </a:t>
            </a:r>
            <a:r>
              <a:rPr lang="ru-RU" sz="1000" b="1" dirty="0" smtClean="0">
                <a:solidFill>
                  <a:srgbClr val="0097A7"/>
                </a:solidFill>
              </a:rPr>
              <a:t>В </a:t>
            </a:r>
            <a:r>
              <a:rPr lang="ru-RU" sz="1000" b="1" dirty="0">
                <a:solidFill>
                  <a:srgbClr val="0097A7"/>
                </a:solidFill>
              </a:rPr>
              <a:t>настоящий </a:t>
            </a:r>
            <a:r>
              <a:rPr lang="ru-RU" sz="1000" b="1" dirty="0" smtClean="0">
                <a:solidFill>
                  <a:srgbClr val="0097A7"/>
                </a:solidFill>
              </a:rPr>
              <a:t>момент </a:t>
            </a:r>
            <a:r>
              <a:rPr lang="ru-RU" sz="1000" b="1" dirty="0">
                <a:solidFill>
                  <a:srgbClr val="0097A7"/>
                </a:solidFill>
              </a:rPr>
              <a:t>уровень безработицы среди </a:t>
            </a:r>
            <a:r>
              <a:rPr lang="ru-RU" sz="1000" b="1" dirty="0" smtClean="0">
                <a:solidFill>
                  <a:srgbClr val="0097A7"/>
                </a:solidFill>
              </a:rPr>
              <a:t>людей с инвалидностью находится </a:t>
            </a:r>
            <a:r>
              <a:rPr lang="ru-RU" sz="1000" b="1" dirty="0">
                <a:solidFill>
                  <a:srgbClr val="0097A7"/>
                </a:solidFill>
              </a:rPr>
              <a:t>на уровне </a:t>
            </a:r>
            <a:r>
              <a:rPr lang="ru-RU" sz="1000" b="1" dirty="0" smtClean="0">
                <a:solidFill>
                  <a:srgbClr val="0097A7"/>
                </a:solidFill>
              </a:rPr>
              <a:t>22</a:t>
            </a:r>
            <a:r>
              <a:rPr lang="ru-RU" sz="1000" b="1" dirty="0">
                <a:solidFill>
                  <a:srgbClr val="0097A7"/>
                </a:solidFill>
              </a:rPr>
              <a:t>–23%</a:t>
            </a:r>
            <a:r>
              <a:rPr lang="ru-RU" sz="1000" dirty="0"/>
              <a:t>. Для сравнения уровень безработицы среди всего населения </a:t>
            </a:r>
            <a:r>
              <a:rPr lang="ru-RU" sz="1000" dirty="0" smtClean="0"/>
              <a:t>5,1</a:t>
            </a:r>
            <a:r>
              <a:rPr lang="ru-RU" sz="1000" dirty="0"/>
              <a:t>–5,7%, т.е. в 4 раза ниже</a:t>
            </a:r>
            <a:r>
              <a:rPr lang="ru-RU" sz="1000" dirty="0" smtClean="0"/>
              <a:t>. Платформа станет реальным рычагом улучшения показателей в сфере образования и трудоустройства. </a:t>
            </a:r>
            <a:endParaRPr lang="ru-RU" sz="1000" dirty="0"/>
          </a:p>
        </p:txBody>
      </p:sp>
      <p:sp>
        <p:nvSpPr>
          <p:cNvPr id="296" name="TextBox 295"/>
          <p:cNvSpPr txBox="1"/>
          <p:nvPr/>
        </p:nvSpPr>
        <p:spPr>
          <a:xfrm>
            <a:off x="716304" y="3670926"/>
            <a:ext cx="4911156" cy="111184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000" dirty="0" smtClean="0"/>
              <a:t>Платформа ускорит процесс </a:t>
            </a:r>
            <a:r>
              <a:rPr lang="ru-RU" sz="1000" dirty="0"/>
              <a:t>создания в городах инклюзивной (безбарьерной) среды для </a:t>
            </a:r>
            <a:r>
              <a:rPr lang="ru-RU" sz="1000" dirty="0" smtClean="0"/>
              <a:t>людей с ограниченными возможностями, </a:t>
            </a:r>
            <a:r>
              <a:rPr lang="ru-RU" sz="1000" dirty="0"/>
              <a:t>подразумевающей доступность для них объектов транспортной и социальной инфраструктуры. По последним данным, </a:t>
            </a:r>
            <a:r>
              <a:rPr lang="ru-RU" sz="1000" b="1" dirty="0">
                <a:solidFill>
                  <a:srgbClr val="0097A7"/>
                </a:solidFill>
              </a:rPr>
              <a:t>свободно передвигаться по городу и пользоваться его инфраструктурой – могут лишь 52,6% от общего числа людей с инвалидностью</a:t>
            </a:r>
            <a:r>
              <a:rPr lang="ru-RU" sz="1000" dirty="0"/>
              <a:t>. Остальные </a:t>
            </a:r>
            <a:r>
              <a:rPr lang="ru-RU" sz="1000" dirty="0" smtClean="0"/>
              <a:t>в редких случаях покидают свои дома, </a:t>
            </a:r>
            <a:r>
              <a:rPr lang="ru-RU" sz="1000" dirty="0"/>
              <a:t>а значит практически полностью вычеркнуты из реальной жизни. 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586863" y="323959"/>
            <a:ext cx="3967928" cy="415498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700" b="1" dirty="0" smtClean="0">
                <a:solidFill>
                  <a:schemeClr val="accent5"/>
                </a:solidFill>
                <a:latin typeface="Lato Light"/>
                <a:cs typeface="Lato Light"/>
              </a:rPr>
              <a:t>Постановка проблемы</a:t>
            </a:r>
            <a:endParaRPr lang="en-US" sz="2700" b="1" dirty="0">
              <a:solidFill>
                <a:schemeClr val="accent5"/>
              </a:solidFill>
              <a:latin typeface="Lato Light"/>
              <a:cs typeface="Lato Light"/>
            </a:endParaRPr>
          </a:p>
        </p:txBody>
      </p:sp>
      <p:pic>
        <p:nvPicPr>
          <p:cNvPr id="5" name="Изображение 4" descr="10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448" y="841939"/>
            <a:ext cx="3293552" cy="430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5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>
            <a:spLocks noChangeAspect="1"/>
          </p:cNvSpPr>
          <p:nvPr/>
        </p:nvSpPr>
        <p:spPr>
          <a:xfrm>
            <a:off x="11173" y="0"/>
            <a:ext cx="9149976" cy="5143499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/>
          </a:p>
        </p:txBody>
      </p:sp>
      <p:sp>
        <p:nvSpPr>
          <p:cNvPr id="63" name="TextBox 62"/>
          <p:cNvSpPr txBox="1"/>
          <p:nvPr/>
        </p:nvSpPr>
        <p:spPr>
          <a:xfrm>
            <a:off x="11173" y="256352"/>
            <a:ext cx="623368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Lato Black"/>
                <a:cs typeface="Lato Black"/>
              </a:rPr>
              <a:t>Решение</a:t>
            </a:r>
            <a:endParaRPr lang="en-US" sz="2700" b="1" dirty="0">
              <a:solidFill>
                <a:schemeClr val="accent5">
                  <a:lumMod val="75000"/>
                </a:schemeClr>
              </a:solidFill>
              <a:latin typeface="Lato Black"/>
              <a:cs typeface="Lato Black"/>
            </a:endParaRPr>
          </a:p>
        </p:txBody>
      </p:sp>
      <p:sp>
        <p:nvSpPr>
          <p:cNvPr id="50" name="CustomShape 12"/>
          <p:cNvSpPr/>
          <p:nvPr/>
        </p:nvSpPr>
        <p:spPr>
          <a:xfrm>
            <a:off x="11173" y="609525"/>
            <a:ext cx="6433843" cy="16302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/>
          <a:lstStyle/>
          <a:p>
            <a:pPr algn="ctr">
              <a:lnSpc>
                <a:spcPct val="100000"/>
              </a:lnSpc>
            </a:pPr>
            <a:r>
              <a:rPr lang="ru-RU" sz="1700" b="1" spc="-1" dirty="0">
                <a:solidFill>
                  <a:srgbClr val="494AB6"/>
                </a:solidFill>
                <a:ea typeface="Arial"/>
              </a:rPr>
              <a:t>Открытая децентрализованная технологическая платформа д</a:t>
            </a:r>
            <a:r>
              <a:rPr lang="ru-RU" sz="1700" b="1" spc="-1" dirty="0" smtClean="0">
                <a:solidFill>
                  <a:srgbClr val="494AB6"/>
                </a:solidFill>
                <a:ea typeface="Arial"/>
              </a:rPr>
              <a:t>ля </a:t>
            </a:r>
            <a:r>
              <a:rPr lang="ru-RU" sz="1700" b="1" spc="-1" dirty="0">
                <a:solidFill>
                  <a:srgbClr val="494AB6"/>
                </a:solidFill>
                <a:ea typeface="Arial"/>
              </a:rPr>
              <a:t>людей с</a:t>
            </a:r>
            <a:r>
              <a:rPr lang="ru-RU" sz="1700" b="1" spc="-1" dirty="0" smtClean="0">
                <a:solidFill>
                  <a:srgbClr val="494AB6"/>
                </a:solidFill>
                <a:ea typeface="Arial"/>
              </a:rPr>
              <a:t> </a:t>
            </a:r>
            <a:r>
              <a:rPr lang="ru-RU" sz="1700" b="1" spc="-1" dirty="0">
                <a:solidFill>
                  <a:srgbClr val="494AB6"/>
                </a:solidFill>
                <a:ea typeface="Arial"/>
              </a:rPr>
              <a:t>ограниченными </a:t>
            </a:r>
            <a:r>
              <a:rPr lang="ru-RU" sz="1700" b="1" spc="-1" dirty="0" smtClean="0">
                <a:solidFill>
                  <a:srgbClr val="494AB6"/>
                </a:solidFill>
                <a:ea typeface="Arial"/>
              </a:rPr>
              <a:t>возможностями (в т.ч. детей-инвалидов) с </a:t>
            </a:r>
            <a:r>
              <a:rPr lang="ru-RU" sz="1700" b="1" spc="-1" dirty="0">
                <a:solidFill>
                  <a:srgbClr val="494AB6"/>
                </a:solidFill>
                <a:ea typeface="Arial"/>
              </a:rPr>
              <a:t>целью их абилитации/реабилитации и создания для них доступной </a:t>
            </a:r>
            <a:r>
              <a:rPr lang="ru-RU" sz="1700" b="1" spc="-1" dirty="0" smtClean="0">
                <a:solidFill>
                  <a:srgbClr val="494AB6"/>
                </a:solidFill>
                <a:ea typeface="Arial"/>
              </a:rPr>
              <a:t>инфраструктуры </a:t>
            </a:r>
            <a:r>
              <a:rPr lang="ru-RU" sz="1700" b="1" spc="-1" dirty="0">
                <a:solidFill>
                  <a:srgbClr val="494AB6"/>
                </a:solidFill>
                <a:ea typeface="Arial"/>
              </a:rPr>
              <a:t>в городах</a:t>
            </a:r>
            <a:r>
              <a:rPr lang="ru-RU" sz="1700" b="1" spc="-1" dirty="0" smtClean="0">
                <a:solidFill>
                  <a:srgbClr val="494AB6"/>
                </a:solidFill>
                <a:ea typeface="Arial"/>
              </a:rPr>
              <a:t>.</a:t>
            </a:r>
          </a:p>
        </p:txBody>
      </p:sp>
      <p:sp>
        <p:nvSpPr>
          <p:cNvPr id="53" name="CustomShape 12"/>
          <p:cNvSpPr/>
          <p:nvPr/>
        </p:nvSpPr>
        <p:spPr>
          <a:xfrm>
            <a:off x="91722" y="2091641"/>
            <a:ext cx="6353293" cy="24567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/>
          <a:lstStyle/>
          <a:p>
            <a:pPr>
              <a:lnSpc>
                <a:spcPct val="100000"/>
              </a:lnSpc>
            </a:pPr>
            <a:r>
              <a:rPr lang="ru-RU" sz="1500" spc="-1" dirty="0" smtClean="0">
                <a:ea typeface="Arial"/>
              </a:rPr>
              <a:t>Платформа выступит в роли </a:t>
            </a:r>
            <a:r>
              <a:rPr lang="ru-RU" sz="1500" b="1" spc="-1" dirty="0" smtClean="0">
                <a:solidFill>
                  <a:schemeClr val="accent5"/>
                </a:solidFill>
                <a:ea typeface="Arial"/>
              </a:rPr>
              <a:t>коммуникатора и</a:t>
            </a:r>
            <a:r>
              <a:rPr lang="ru-RU" sz="1500" spc="-1" dirty="0" smtClean="0">
                <a:ea typeface="Arial"/>
              </a:rPr>
              <a:t> </a:t>
            </a:r>
            <a:r>
              <a:rPr lang="ru-RU" sz="1500" b="1" spc="-1" dirty="0" smtClean="0">
                <a:solidFill>
                  <a:schemeClr val="accent5"/>
                </a:solidFill>
                <a:ea typeface="Arial"/>
              </a:rPr>
              <a:t>интегратора</a:t>
            </a:r>
            <a:r>
              <a:rPr lang="ru-RU" sz="1500" spc="-1" dirty="0" smtClean="0">
                <a:ea typeface="Arial"/>
              </a:rPr>
              <a:t>, </a:t>
            </a:r>
            <a:r>
              <a:rPr lang="ru-RU" sz="1500" spc="-1" dirty="0">
                <a:ea typeface="Arial"/>
              </a:rPr>
              <a:t>чтобы </a:t>
            </a:r>
            <a:r>
              <a:rPr lang="ru-RU" sz="1500" spc="-1" dirty="0" smtClean="0">
                <a:ea typeface="Arial"/>
              </a:rPr>
              <a:t>охватить </a:t>
            </a:r>
            <a:r>
              <a:rPr lang="ru-RU" sz="1500" spc="-1" dirty="0">
                <a:ea typeface="Arial"/>
              </a:rPr>
              <a:t>весь спектр </a:t>
            </a:r>
            <a:r>
              <a:rPr lang="ru-RU" sz="1500" spc="-1" dirty="0" smtClean="0">
                <a:ea typeface="Arial"/>
              </a:rPr>
              <a:t>существующих мер поддержки, социальных услуг и новых технологий для людей </a:t>
            </a:r>
            <a:r>
              <a:rPr lang="ru-RU" sz="1500" spc="-1" dirty="0">
                <a:ea typeface="Arial"/>
              </a:rPr>
              <a:t>с </a:t>
            </a:r>
            <a:r>
              <a:rPr lang="ru-RU" sz="1500" spc="-1" dirty="0" smtClean="0">
                <a:ea typeface="Arial"/>
              </a:rPr>
              <a:t>инвалидностью и </a:t>
            </a:r>
            <a:r>
              <a:rPr lang="ru-RU" sz="1500" spc="-1" dirty="0">
                <a:ea typeface="Arial"/>
              </a:rPr>
              <a:t>предоставить им инструменты для </a:t>
            </a:r>
            <a:r>
              <a:rPr lang="ru-RU" sz="1500" spc="-1" dirty="0" smtClean="0">
                <a:ea typeface="Arial"/>
              </a:rPr>
              <a:t>эффективного взаимодействия </a:t>
            </a:r>
            <a:r>
              <a:rPr lang="ru-RU" sz="1500" spc="-1" dirty="0">
                <a:ea typeface="Arial"/>
              </a:rPr>
              <a:t>между </a:t>
            </a:r>
            <a:r>
              <a:rPr lang="ru-RU" sz="1500" spc="-1" dirty="0" smtClean="0">
                <a:ea typeface="Arial"/>
              </a:rPr>
              <a:t>собой, а также </a:t>
            </a:r>
            <a:r>
              <a:rPr lang="ru-RU" sz="1500" spc="-1" dirty="0">
                <a:ea typeface="Arial"/>
              </a:rPr>
              <a:t>с поставщиками </a:t>
            </a:r>
            <a:r>
              <a:rPr lang="ru-RU" sz="1500" spc="-1" dirty="0" smtClean="0">
                <a:ea typeface="Arial"/>
              </a:rPr>
              <a:t>нужных им ресурсов в </a:t>
            </a:r>
            <a:r>
              <a:rPr lang="ru-RU" sz="1500" spc="-1" dirty="0">
                <a:ea typeface="Arial"/>
              </a:rPr>
              <a:t>рамках единого цифрового пространства. </a:t>
            </a:r>
            <a:endParaRPr lang="ru-RU" sz="1500" spc="-1" dirty="0" smtClean="0">
              <a:ea typeface="Arial"/>
            </a:endParaRPr>
          </a:p>
          <a:p>
            <a:pPr>
              <a:lnSpc>
                <a:spcPct val="100000"/>
              </a:lnSpc>
            </a:pPr>
            <a:endParaRPr lang="ru-RU" sz="1500" spc="-1" dirty="0">
              <a:ea typeface="Arial"/>
            </a:endParaRPr>
          </a:p>
          <a:p>
            <a:r>
              <a:rPr lang="ru-RU" sz="1500" spc="-1" dirty="0">
                <a:solidFill>
                  <a:srgbClr val="000000"/>
                </a:solidFill>
                <a:ea typeface="Arial"/>
              </a:rPr>
              <a:t>Внутри платформы будет создан широкий функционал, отвечающий </a:t>
            </a:r>
            <a:r>
              <a:rPr lang="ru-RU" sz="1500" b="1" spc="-1" dirty="0">
                <a:solidFill>
                  <a:srgbClr val="0097A7"/>
                </a:solidFill>
                <a:ea typeface="Arial"/>
              </a:rPr>
              <a:t>особенностям </a:t>
            </a:r>
            <a:r>
              <a:rPr lang="ru-RU" sz="1500" b="1" spc="-1" dirty="0" smtClean="0">
                <a:solidFill>
                  <a:srgbClr val="0097A7"/>
                </a:solidFill>
                <a:ea typeface="Arial"/>
              </a:rPr>
              <a:t>коммуникаций и восприятия информации 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людьми </a:t>
            </a:r>
            <a:r>
              <a:rPr lang="ru-RU" sz="1500" spc="-1" dirty="0">
                <a:solidFill>
                  <a:srgbClr val="000000"/>
                </a:solidFill>
                <a:ea typeface="Arial"/>
              </a:rPr>
              <a:t>с ограниченными 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возможностями (в частности, с инвалидностью по зрению). </a:t>
            </a:r>
            <a:endParaRPr lang="ru-RU" sz="1500" spc="-1" dirty="0">
              <a:solidFill>
                <a:srgbClr val="000000"/>
              </a:solidFill>
              <a:ea typeface="Arial"/>
            </a:endParaRPr>
          </a:p>
        </p:txBody>
      </p:sp>
      <p:pic>
        <p:nvPicPr>
          <p:cNvPr id="9" name="Изображение 8" descr="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16" y="0"/>
            <a:ext cx="27161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4409982" y="1187245"/>
            <a:ext cx="0" cy="3301718"/>
          </a:xfrm>
          <a:prstGeom prst="line">
            <a:avLst/>
          </a:prstGeom>
          <a:ln>
            <a:solidFill>
              <a:srgbClr val="7F7F7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05787" y="1168662"/>
            <a:ext cx="675075" cy="6750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01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5787" y="2205432"/>
            <a:ext cx="675075" cy="67507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02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5787" y="3813888"/>
            <a:ext cx="675075" cy="675075"/>
          </a:xfrm>
          <a:prstGeom prst="ellipse">
            <a:avLst/>
          </a:prstGeom>
          <a:solidFill>
            <a:srgbClr val="786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03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35748" y="959288"/>
            <a:ext cx="3882845" cy="3535556"/>
          </a:xfrm>
          <a:prstGeom prst="rect">
            <a:avLst/>
          </a:prstGeom>
          <a:noFill/>
        </p:spPr>
        <p:txBody>
          <a:bodyPr wrap="square" lIns="91445" tIns="45722" rIns="91445" bIns="45722" rtlCol="0">
            <a:noAutofit/>
          </a:bodyPr>
          <a:lstStyle/>
          <a:p>
            <a:r>
              <a:rPr lang="ru-RU" sz="1500" dirty="0"/>
              <a:t>Именно сочетание этих трех направлений запустит </a:t>
            </a:r>
            <a:r>
              <a:rPr lang="ru-RU" sz="1500" b="1" dirty="0">
                <a:solidFill>
                  <a:srgbClr val="0097A7"/>
                </a:solidFill>
              </a:rPr>
              <a:t>системный процесс развития данной сферы </a:t>
            </a:r>
            <a:r>
              <a:rPr lang="ru-RU" sz="1500" dirty="0"/>
              <a:t>и </a:t>
            </a:r>
            <a:r>
              <a:rPr lang="ru-RU" sz="1500" dirty="0" smtClean="0"/>
              <a:t>с создаст предпосылки для привлечения в </a:t>
            </a:r>
            <a:r>
              <a:rPr lang="ru-RU" sz="1500" dirty="0"/>
              <a:t>нее </a:t>
            </a:r>
            <a:r>
              <a:rPr lang="ru-RU" sz="1500" dirty="0" smtClean="0"/>
              <a:t>дополнительного объема </a:t>
            </a:r>
            <a:r>
              <a:rPr lang="ru-RU" sz="1500" dirty="0"/>
              <a:t>всех видов ресурсов. </a:t>
            </a:r>
          </a:p>
          <a:p>
            <a:r>
              <a:rPr lang="ru-RU" sz="1500" dirty="0"/>
              <a:t> </a:t>
            </a:r>
          </a:p>
          <a:p>
            <a:r>
              <a:rPr lang="ru-RU" sz="1500" dirty="0"/>
              <a:t>Привязка к городам позволит с максимальной эффективностью задействовать цифровые инструменты в развитии всей инфраструктура поддержки людей с ограниченными возможностями. А также – осуществлять </a:t>
            </a:r>
            <a:r>
              <a:rPr lang="ru-RU" sz="1500" b="1" dirty="0">
                <a:solidFill>
                  <a:schemeClr val="accent5"/>
                </a:solidFill>
              </a:rPr>
              <a:t>мониторинг полученных результатов</a:t>
            </a:r>
            <a:r>
              <a:rPr lang="ru-RU" sz="1500" dirty="0">
                <a:solidFill>
                  <a:schemeClr val="accent5"/>
                </a:solidFill>
              </a:rPr>
              <a:t> </a:t>
            </a:r>
            <a:r>
              <a:rPr lang="ru-RU" sz="1500" dirty="0"/>
              <a:t>в каждом конкретном городе.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0393" y="1033487"/>
            <a:ext cx="2961087" cy="896399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lvl="0"/>
            <a:r>
              <a:rPr lang="ru-RU" sz="1400" b="1" dirty="0">
                <a:solidFill>
                  <a:srgbClr val="0097A7"/>
                </a:solidFill>
              </a:rPr>
              <a:t>Цифровая трансформация </a:t>
            </a:r>
            <a:r>
              <a:rPr lang="ru-RU" sz="1400" dirty="0"/>
              <a:t>сферы абилитации/реабилитации </a:t>
            </a:r>
            <a:r>
              <a:rPr lang="ru-RU" sz="1400" dirty="0" smtClean="0"/>
              <a:t>людей </a:t>
            </a:r>
            <a:r>
              <a:rPr lang="ru-RU" sz="1400" dirty="0"/>
              <a:t>с ограниченными </a:t>
            </a:r>
            <a:r>
              <a:rPr lang="ru-RU" sz="1400" dirty="0" smtClean="0"/>
              <a:t>возможностями.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1210393" y="2109142"/>
            <a:ext cx="2961087" cy="1542730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lvl="0"/>
            <a:r>
              <a:rPr lang="ru-RU" sz="1400" dirty="0"/>
              <a:t>Формирование </a:t>
            </a:r>
            <a:r>
              <a:rPr lang="ru-RU" sz="1400" b="1" dirty="0">
                <a:solidFill>
                  <a:srgbClr val="0097A7"/>
                </a:solidFill>
              </a:rPr>
              <a:t>сети инклюзивных городов</a:t>
            </a:r>
            <a:r>
              <a:rPr lang="ru-RU" sz="1400" dirty="0"/>
              <a:t>, где созданы все условия для доступа </a:t>
            </a:r>
            <a:r>
              <a:rPr lang="ru-RU" sz="1400" dirty="0" smtClean="0"/>
              <a:t>людей с инвалидностью к </a:t>
            </a:r>
            <a:r>
              <a:rPr lang="ru-RU" sz="1400" dirty="0"/>
              <a:t>транспортной и социальной инфраструктуре, образованию, рынку труда, досугу, </a:t>
            </a:r>
            <a:r>
              <a:rPr lang="ru-RU" sz="1400" dirty="0" smtClean="0"/>
              <a:t>спорту.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210393" y="3813888"/>
            <a:ext cx="2961087" cy="896399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400" dirty="0"/>
              <a:t>Создание цифровой </a:t>
            </a:r>
            <a:r>
              <a:rPr lang="ru-RU" sz="1400" b="1" dirty="0">
                <a:solidFill>
                  <a:srgbClr val="0097A7"/>
                </a:solidFill>
              </a:rPr>
              <a:t>экономической среды для кооперации</a:t>
            </a:r>
            <a:r>
              <a:rPr lang="ru-RU" sz="1400" dirty="0"/>
              <a:t> </a:t>
            </a:r>
            <a:r>
              <a:rPr lang="ru-RU" sz="1400" dirty="0" smtClean="0"/>
              <a:t>людей с ограниченными возможностями.</a:t>
            </a:r>
            <a:endParaRPr lang="ru-RU" sz="14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660880" y="358727"/>
            <a:ext cx="3822305" cy="669090"/>
            <a:chOff x="7093834" y="956606"/>
            <a:chExt cx="10190164" cy="1784239"/>
          </a:xfrm>
        </p:grpSpPr>
        <p:sp>
          <p:nvSpPr>
            <p:cNvPr id="21" name="TextBox 20"/>
            <p:cNvSpPr txBox="1"/>
            <p:nvPr/>
          </p:nvSpPr>
          <p:spPr>
            <a:xfrm>
              <a:off x="7093834" y="956606"/>
              <a:ext cx="10190164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2700" b="1" dirty="0" smtClean="0">
                  <a:solidFill>
                    <a:schemeClr val="accent5"/>
                  </a:solidFill>
                  <a:latin typeface="Lato Black"/>
                  <a:cs typeface="Lato Black"/>
                </a:rPr>
                <a:t>Стратегические цели</a:t>
              </a:r>
              <a:endParaRPr lang="en-US" sz="2700" b="1" dirty="0">
                <a:solidFill>
                  <a:schemeClr val="accent5"/>
                </a:solidFill>
                <a:latin typeface="Lato Black"/>
                <a:cs typeface="Lato Black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004618" y="1879072"/>
              <a:ext cx="492314" cy="86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endParaRPr lang="en-US" dirty="0">
                <a:latin typeface="Lato Light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93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79742" y="1279665"/>
            <a:ext cx="3985708" cy="3150382"/>
            <a:chOff x="3216278" y="1640627"/>
            <a:chExt cx="3724273" cy="2944506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783263" y="2854758"/>
              <a:ext cx="1157288" cy="830263"/>
            </a:xfrm>
            <a:custGeom>
              <a:avLst/>
              <a:gdLst>
                <a:gd name="T0" fmla="*/ 222 w 443"/>
                <a:gd name="T1" fmla="*/ 0 h 318"/>
                <a:gd name="T2" fmla="*/ 115 w 443"/>
                <a:gd name="T3" fmla="*/ 44 h 318"/>
                <a:gd name="T4" fmla="*/ 0 w 443"/>
                <a:gd name="T5" fmla="*/ 159 h 318"/>
                <a:gd name="T6" fmla="*/ 115 w 443"/>
                <a:gd name="T7" fmla="*/ 274 h 318"/>
                <a:gd name="T8" fmla="*/ 222 w 443"/>
                <a:gd name="T9" fmla="*/ 318 h 318"/>
                <a:gd name="T10" fmla="*/ 328 w 443"/>
                <a:gd name="T11" fmla="*/ 274 h 318"/>
                <a:gd name="T12" fmla="*/ 443 w 443"/>
                <a:gd name="T13" fmla="*/ 159 h 318"/>
                <a:gd name="T14" fmla="*/ 328 w 443"/>
                <a:gd name="T15" fmla="*/ 44 h 318"/>
                <a:gd name="T16" fmla="*/ 222 w 443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3" h="318">
                  <a:moveTo>
                    <a:pt x="222" y="0"/>
                  </a:moveTo>
                  <a:cubicBezTo>
                    <a:pt x="183" y="0"/>
                    <a:pt x="144" y="14"/>
                    <a:pt x="115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44" y="304"/>
                    <a:pt x="183" y="318"/>
                    <a:pt x="222" y="318"/>
                  </a:cubicBezTo>
                  <a:cubicBezTo>
                    <a:pt x="260" y="318"/>
                    <a:pt x="299" y="304"/>
                    <a:pt x="328" y="274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328" y="44"/>
                    <a:pt x="328" y="44"/>
                    <a:pt x="328" y="44"/>
                  </a:cubicBezTo>
                  <a:cubicBezTo>
                    <a:pt x="299" y="14"/>
                    <a:pt x="260" y="0"/>
                    <a:pt x="222" y="0"/>
                  </a:cubicBezTo>
                </a:path>
              </a:pathLst>
            </a:custGeom>
            <a:solidFill>
              <a:srgbClr val="6600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216278" y="2854758"/>
              <a:ext cx="1160463" cy="830263"/>
            </a:xfrm>
            <a:custGeom>
              <a:avLst/>
              <a:gdLst>
                <a:gd name="T0" fmla="*/ 222 w 444"/>
                <a:gd name="T1" fmla="*/ 0 h 318"/>
                <a:gd name="T2" fmla="*/ 116 w 444"/>
                <a:gd name="T3" fmla="*/ 44 h 318"/>
                <a:gd name="T4" fmla="*/ 0 w 444"/>
                <a:gd name="T5" fmla="*/ 159 h 318"/>
                <a:gd name="T6" fmla="*/ 116 w 444"/>
                <a:gd name="T7" fmla="*/ 274 h 318"/>
                <a:gd name="T8" fmla="*/ 222 w 444"/>
                <a:gd name="T9" fmla="*/ 318 h 318"/>
                <a:gd name="T10" fmla="*/ 329 w 444"/>
                <a:gd name="T11" fmla="*/ 274 h 318"/>
                <a:gd name="T12" fmla="*/ 444 w 444"/>
                <a:gd name="T13" fmla="*/ 159 h 318"/>
                <a:gd name="T14" fmla="*/ 329 w 444"/>
                <a:gd name="T15" fmla="*/ 44 h 318"/>
                <a:gd name="T16" fmla="*/ 222 w 444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318">
                  <a:moveTo>
                    <a:pt x="222" y="0"/>
                  </a:moveTo>
                  <a:cubicBezTo>
                    <a:pt x="184" y="0"/>
                    <a:pt x="145" y="14"/>
                    <a:pt x="116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6" y="274"/>
                    <a:pt x="116" y="274"/>
                    <a:pt x="116" y="274"/>
                  </a:cubicBezTo>
                  <a:cubicBezTo>
                    <a:pt x="145" y="304"/>
                    <a:pt x="184" y="318"/>
                    <a:pt x="222" y="318"/>
                  </a:cubicBezTo>
                  <a:cubicBezTo>
                    <a:pt x="261" y="318"/>
                    <a:pt x="299" y="304"/>
                    <a:pt x="329" y="274"/>
                  </a:cubicBezTo>
                  <a:cubicBezTo>
                    <a:pt x="444" y="159"/>
                    <a:pt x="444" y="159"/>
                    <a:pt x="444" y="159"/>
                  </a:cubicBezTo>
                  <a:cubicBezTo>
                    <a:pt x="329" y="44"/>
                    <a:pt x="329" y="44"/>
                    <a:pt x="329" y="44"/>
                  </a:cubicBezTo>
                  <a:cubicBezTo>
                    <a:pt x="299" y="14"/>
                    <a:pt x="261" y="0"/>
                    <a:pt x="222" y="0"/>
                  </a:cubicBezTo>
                </a:path>
              </a:pathLst>
            </a:custGeom>
            <a:solidFill>
              <a:srgbClr val="AD48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3765550" y="1949883"/>
              <a:ext cx="825500" cy="815975"/>
            </a:xfrm>
            <a:custGeom>
              <a:avLst/>
              <a:gdLst>
                <a:gd name="T0" fmla="*/ 162 w 316"/>
                <a:gd name="T1" fmla="*/ 0 h 312"/>
                <a:gd name="T2" fmla="*/ 0 w 316"/>
                <a:gd name="T3" fmla="*/ 0 h 312"/>
                <a:gd name="T4" fmla="*/ 0 w 316"/>
                <a:gd name="T5" fmla="*/ 164 h 312"/>
                <a:gd name="T6" fmla="*/ 150 w 316"/>
                <a:gd name="T7" fmla="*/ 312 h 312"/>
                <a:gd name="T8" fmla="*/ 316 w 316"/>
                <a:gd name="T9" fmla="*/ 312 h 312"/>
                <a:gd name="T10" fmla="*/ 316 w 316"/>
                <a:gd name="T11" fmla="*/ 152 h 312"/>
                <a:gd name="T12" fmla="*/ 162 w 316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247"/>
                    <a:pt x="67" y="312"/>
                    <a:pt x="150" y="312"/>
                  </a:cubicBezTo>
                  <a:cubicBezTo>
                    <a:pt x="316" y="312"/>
                    <a:pt x="316" y="312"/>
                    <a:pt x="316" y="312"/>
                  </a:cubicBezTo>
                  <a:cubicBezTo>
                    <a:pt x="316" y="152"/>
                    <a:pt x="316" y="152"/>
                    <a:pt x="316" y="152"/>
                  </a:cubicBezTo>
                  <a:cubicBezTo>
                    <a:pt x="316" y="68"/>
                    <a:pt x="245" y="0"/>
                    <a:pt x="162" y="0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572125" y="3769158"/>
              <a:ext cx="814388" cy="815975"/>
            </a:xfrm>
            <a:custGeom>
              <a:avLst/>
              <a:gdLst>
                <a:gd name="T0" fmla="*/ 165 w 312"/>
                <a:gd name="T1" fmla="*/ 0 h 312"/>
                <a:gd name="T2" fmla="*/ 0 w 312"/>
                <a:gd name="T3" fmla="*/ 0 h 312"/>
                <a:gd name="T4" fmla="*/ 0 w 312"/>
                <a:gd name="T5" fmla="*/ 162 h 312"/>
                <a:gd name="T6" fmla="*/ 153 w 312"/>
                <a:gd name="T7" fmla="*/ 312 h 312"/>
                <a:gd name="T8" fmla="*/ 312 w 312"/>
                <a:gd name="T9" fmla="*/ 312 h 312"/>
                <a:gd name="T10" fmla="*/ 312 w 312"/>
                <a:gd name="T11" fmla="*/ 150 h 312"/>
                <a:gd name="T12" fmla="*/ 165 w 312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312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246"/>
                    <a:pt x="69" y="312"/>
                    <a:pt x="153" y="312"/>
                  </a:cubicBezTo>
                  <a:cubicBezTo>
                    <a:pt x="312" y="312"/>
                    <a:pt x="312" y="312"/>
                    <a:pt x="312" y="312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67"/>
                    <a:pt x="248" y="0"/>
                    <a:pt x="165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5572125" y="1949883"/>
              <a:ext cx="814388" cy="815975"/>
            </a:xfrm>
            <a:custGeom>
              <a:avLst/>
              <a:gdLst>
                <a:gd name="T0" fmla="*/ 312 w 312"/>
                <a:gd name="T1" fmla="*/ 0 h 312"/>
                <a:gd name="T2" fmla="*/ 153 w 312"/>
                <a:gd name="T3" fmla="*/ 0 h 312"/>
                <a:gd name="T4" fmla="*/ 0 w 312"/>
                <a:gd name="T5" fmla="*/ 152 h 312"/>
                <a:gd name="T6" fmla="*/ 0 w 312"/>
                <a:gd name="T7" fmla="*/ 312 h 312"/>
                <a:gd name="T8" fmla="*/ 165 w 312"/>
                <a:gd name="T9" fmla="*/ 312 h 312"/>
                <a:gd name="T10" fmla="*/ 312 w 312"/>
                <a:gd name="T11" fmla="*/ 164 h 312"/>
                <a:gd name="T12" fmla="*/ 312 w 312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312">
                  <a:moveTo>
                    <a:pt x="312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69" y="0"/>
                    <a:pt x="0" y="68"/>
                    <a:pt x="0" y="15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248" y="312"/>
                    <a:pt x="312" y="247"/>
                    <a:pt x="312" y="164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solidFill>
              <a:srgbClr val="6162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765550" y="3769158"/>
              <a:ext cx="825500" cy="815975"/>
            </a:xfrm>
            <a:custGeom>
              <a:avLst/>
              <a:gdLst>
                <a:gd name="T0" fmla="*/ 316 w 316"/>
                <a:gd name="T1" fmla="*/ 0 h 312"/>
                <a:gd name="T2" fmla="*/ 150 w 316"/>
                <a:gd name="T3" fmla="*/ 0 h 312"/>
                <a:gd name="T4" fmla="*/ 0 w 316"/>
                <a:gd name="T5" fmla="*/ 150 h 312"/>
                <a:gd name="T6" fmla="*/ 0 w 316"/>
                <a:gd name="T7" fmla="*/ 312 h 312"/>
                <a:gd name="T8" fmla="*/ 162 w 316"/>
                <a:gd name="T9" fmla="*/ 312 h 312"/>
                <a:gd name="T10" fmla="*/ 316 w 316"/>
                <a:gd name="T11" fmla="*/ 162 h 312"/>
                <a:gd name="T12" fmla="*/ 316 w 316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2">
                  <a:moveTo>
                    <a:pt x="31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67" y="0"/>
                    <a:pt x="0" y="67"/>
                    <a:pt x="0" y="150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2" y="312"/>
                    <a:pt x="162" y="312"/>
                    <a:pt x="162" y="312"/>
                  </a:cubicBezTo>
                  <a:cubicBezTo>
                    <a:pt x="245" y="312"/>
                    <a:pt x="316" y="246"/>
                    <a:pt x="316" y="162"/>
                  </a:cubicBezTo>
                  <a:cubicBezTo>
                    <a:pt x="316" y="0"/>
                    <a:pt x="316" y="0"/>
                    <a:pt x="316" y="0"/>
                  </a:cubicBezTo>
                </a:path>
              </a:pathLst>
            </a:custGeom>
            <a:solidFill>
              <a:srgbClr val="336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4891091" y="4177143"/>
              <a:ext cx="377825" cy="65088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4891091" y="4250168"/>
              <a:ext cx="377825" cy="65088"/>
            </a:xfrm>
            <a:custGeom>
              <a:avLst/>
              <a:gdLst>
                <a:gd name="T0" fmla="*/ 145 w 145"/>
                <a:gd name="T1" fmla="*/ 13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3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3"/>
                  </a:moveTo>
                  <a:cubicBezTo>
                    <a:pt x="145" y="20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20"/>
                    <a:pt x="0" y="13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891091" y="4326368"/>
              <a:ext cx="377825" cy="65088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5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5"/>
                    <a:pt x="145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4972053" y="4399393"/>
              <a:ext cx="214313" cy="65088"/>
            </a:xfrm>
            <a:custGeom>
              <a:avLst/>
              <a:gdLst>
                <a:gd name="T0" fmla="*/ 82 w 82"/>
                <a:gd name="T1" fmla="*/ 0 h 25"/>
                <a:gd name="T2" fmla="*/ 41 w 82"/>
                <a:gd name="T3" fmla="*/ 25 h 25"/>
                <a:gd name="T4" fmla="*/ 0 w 82"/>
                <a:gd name="T5" fmla="*/ 0 h 25"/>
                <a:gd name="T6" fmla="*/ 82 w 82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5">
                  <a:moveTo>
                    <a:pt x="82" y="0"/>
                  </a:moveTo>
                  <a:cubicBezTo>
                    <a:pt x="82" y="14"/>
                    <a:pt x="64" y="25"/>
                    <a:pt x="41" y="25"/>
                  </a:cubicBezTo>
                  <a:cubicBezTo>
                    <a:pt x="18" y="25"/>
                    <a:pt x="0" y="14"/>
                    <a:pt x="0" y="0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4449766" y="2640446"/>
              <a:ext cx="1260475" cy="1516063"/>
            </a:xfrm>
            <a:custGeom>
              <a:avLst/>
              <a:gdLst>
                <a:gd name="T0" fmla="*/ 241 w 483"/>
                <a:gd name="T1" fmla="*/ 0 h 580"/>
                <a:gd name="T2" fmla="*/ 0 w 483"/>
                <a:gd name="T3" fmla="*/ 241 h 580"/>
                <a:gd name="T4" fmla="*/ 62 w 483"/>
                <a:gd name="T5" fmla="*/ 402 h 580"/>
                <a:gd name="T6" fmla="*/ 62 w 483"/>
                <a:gd name="T7" fmla="*/ 402 h 580"/>
                <a:gd name="T8" fmla="*/ 63 w 483"/>
                <a:gd name="T9" fmla="*/ 403 h 580"/>
                <a:gd name="T10" fmla="*/ 73 w 483"/>
                <a:gd name="T11" fmla="*/ 414 h 580"/>
                <a:gd name="T12" fmla="*/ 129 w 483"/>
                <a:gd name="T13" fmla="*/ 483 h 580"/>
                <a:gd name="T14" fmla="*/ 199 w 483"/>
                <a:gd name="T15" fmla="*/ 580 h 580"/>
                <a:gd name="T16" fmla="*/ 235 w 483"/>
                <a:gd name="T17" fmla="*/ 580 h 580"/>
                <a:gd name="T18" fmla="*/ 247 w 483"/>
                <a:gd name="T19" fmla="*/ 580 h 580"/>
                <a:gd name="T20" fmla="*/ 284 w 483"/>
                <a:gd name="T21" fmla="*/ 580 h 580"/>
                <a:gd name="T22" fmla="*/ 353 w 483"/>
                <a:gd name="T23" fmla="*/ 483 h 580"/>
                <a:gd name="T24" fmla="*/ 407 w 483"/>
                <a:gd name="T25" fmla="*/ 416 h 580"/>
                <a:gd name="T26" fmla="*/ 483 w 483"/>
                <a:gd name="T27" fmla="*/ 241 h 580"/>
                <a:gd name="T28" fmla="*/ 241 w 483"/>
                <a:gd name="T29" fmla="*/ 0 h 580"/>
                <a:gd name="T30" fmla="*/ 331 w 483"/>
                <a:gd name="T31" fmla="*/ 349 h 580"/>
                <a:gd name="T32" fmla="*/ 302 w 483"/>
                <a:gd name="T33" fmla="*/ 388 h 580"/>
                <a:gd name="T34" fmla="*/ 264 w 483"/>
                <a:gd name="T35" fmla="*/ 443 h 580"/>
                <a:gd name="T36" fmla="*/ 245 w 483"/>
                <a:gd name="T37" fmla="*/ 443 h 580"/>
                <a:gd name="T38" fmla="*/ 238 w 483"/>
                <a:gd name="T39" fmla="*/ 443 h 580"/>
                <a:gd name="T40" fmla="*/ 218 w 483"/>
                <a:gd name="T41" fmla="*/ 443 h 580"/>
                <a:gd name="T42" fmla="*/ 181 w 483"/>
                <a:gd name="T43" fmla="*/ 388 h 580"/>
                <a:gd name="T44" fmla="*/ 150 w 483"/>
                <a:gd name="T45" fmla="*/ 348 h 580"/>
                <a:gd name="T46" fmla="*/ 145 w 483"/>
                <a:gd name="T47" fmla="*/ 341 h 580"/>
                <a:gd name="T48" fmla="*/ 144 w 483"/>
                <a:gd name="T49" fmla="*/ 341 h 580"/>
                <a:gd name="T50" fmla="*/ 144 w 483"/>
                <a:gd name="T51" fmla="*/ 341 h 580"/>
                <a:gd name="T52" fmla="*/ 111 w 483"/>
                <a:gd name="T53" fmla="*/ 248 h 580"/>
                <a:gd name="T54" fmla="*/ 241 w 483"/>
                <a:gd name="T55" fmla="*/ 109 h 580"/>
                <a:gd name="T56" fmla="*/ 372 w 483"/>
                <a:gd name="T57" fmla="*/ 248 h 580"/>
                <a:gd name="T58" fmla="*/ 331 w 483"/>
                <a:gd name="T59" fmla="*/ 349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3" h="580">
                  <a:moveTo>
                    <a:pt x="241" y="0"/>
                  </a:moveTo>
                  <a:cubicBezTo>
                    <a:pt x="108" y="0"/>
                    <a:pt x="0" y="108"/>
                    <a:pt x="0" y="241"/>
                  </a:cubicBezTo>
                  <a:cubicBezTo>
                    <a:pt x="0" y="303"/>
                    <a:pt x="23" y="359"/>
                    <a:pt x="62" y="402"/>
                  </a:cubicBezTo>
                  <a:cubicBezTo>
                    <a:pt x="62" y="402"/>
                    <a:pt x="62" y="402"/>
                    <a:pt x="62" y="402"/>
                  </a:cubicBezTo>
                  <a:cubicBezTo>
                    <a:pt x="62" y="402"/>
                    <a:pt x="62" y="402"/>
                    <a:pt x="63" y="403"/>
                  </a:cubicBezTo>
                  <a:cubicBezTo>
                    <a:pt x="66" y="407"/>
                    <a:pt x="70" y="410"/>
                    <a:pt x="73" y="414"/>
                  </a:cubicBezTo>
                  <a:cubicBezTo>
                    <a:pt x="88" y="429"/>
                    <a:pt x="112" y="457"/>
                    <a:pt x="129" y="483"/>
                  </a:cubicBezTo>
                  <a:cubicBezTo>
                    <a:pt x="154" y="523"/>
                    <a:pt x="141" y="580"/>
                    <a:pt x="199" y="580"/>
                  </a:cubicBezTo>
                  <a:cubicBezTo>
                    <a:pt x="235" y="580"/>
                    <a:pt x="235" y="580"/>
                    <a:pt x="235" y="580"/>
                  </a:cubicBezTo>
                  <a:cubicBezTo>
                    <a:pt x="247" y="580"/>
                    <a:pt x="247" y="580"/>
                    <a:pt x="247" y="580"/>
                  </a:cubicBezTo>
                  <a:cubicBezTo>
                    <a:pt x="284" y="580"/>
                    <a:pt x="284" y="580"/>
                    <a:pt x="284" y="580"/>
                  </a:cubicBezTo>
                  <a:cubicBezTo>
                    <a:pt x="341" y="580"/>
                    <a:pt x="329" y="523"/>
                    <a:pt x="353" y="483"/>
                  </a:cubicBezTo>
                  <a:cubicBezTo>
                    <a:pt x="369" y="458"/>
                    <a:pt x="393" y="431"/>
                    <a:pt x="407" y="416"/>
                  </a:cubicBezTo>
                  <a:cubicBezTo>
                    <a:pt x="454" y="372"/>
                    <a:pt x="483" y="310"/>
                    <a:pt x="483" y="241"/>
                  </a:cubicBezTo>
                  <a:cubicBezTo>
                    <a:pt x="483" y="108"/>
                    <a:pt x="375" y="0"/>
                    <a:pt x="241" y="0"/>
                  </a:cubicBezTo>
                  <a:close/>
                  <a:moveTo>
                    <a:pt x="331" y="349"/>
                  </a:moveTo>
                  <a:cubicBezTo>
                    <a:pt x="323" y="358"/>
                    <a:pt x="311" y="373"/>
                    <a:pt x="302" y="388"/>
                  </a:cubicBezTo>
                  <a:cubicBezTo>
                    <a:pt x="289" y="411"/>
                    <a:pt x="295" y="443"/>
                    <a:pt x="264" y="443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38" y="443"/>
                    <a:pt x="238" y="443"/>
                    <a:pt x="238" y="443"/>
                  </a:cubicBezTo>
                  <a:cubicBezTo>
                    <a:pt x="218" y="443"/>
                    <a:pt x="218" y="443"/>
                    <a:pt x="218" y="443"/>
                  </a:cubicBezTo>
                  <a:cubicBezTo>
                    <a:pt x="187" y="443"/>
                    <a:pt x="194" y="411"/>
                    <a:pt x="181" y="388"/>
                  </a:cubicBezTo>
                  <a:cubicBezTo>
                    <a:pt x="172" y="372"/>
                    <a:pt x="158" y="356"/>
                    <a:pt x="150" y="348"/>
                  </a:cubicBezTo>
                  <a:cubicBezTo>
                    <a:pt x="148" y="345"/>
                    <a:pt x="146" y="343"/>
                    <a:pt x="145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23" y="316"/>
                    <a:pt x="111" y="284"/>
                    <a:pt x="111" y="248"/>
                  </a:cubicBezTo>
                  <a:cubicBezTo>
                    <a:pt x="111" y="171"/>
                    <a:pt x="169" y="109"/>
                    <a:pt x="241" y="109"/>
                  </a:cubicBezTo>
                  <a:cubicBezTo>
                    <a:pt x="314" y="109"/>
                    <a:pt x="372" y="171"/>
                    <a:pt x="372" y="248"/>
                  </a:cubicBezTo>
                  <a:cubicBezTo>
                    <a:pt x="372" y="288"/>
                    <a:pt x="356" y="323"/>
                    <a:pt x="331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 rot="18900000">
              <a:off x="4725033" y="1640627"/>
              <a:ext cx="740353" cy="741795"/>
            </a:xfrm>
            <a:custGeom>
              <a:avLst/>
              <a:gdLst>
                <a:gd name="T0" fmla="*/ 312 w 312"/>
                <a:gd name="T1" fmla="*/ 0 h 312"/>
                <a:gd name="T2" fmla="*/ 153 w 312"/>
                <a:gd name="T3" fmla="*/ 0 h 312"/>
                <a:gd name="T4" fmla="*/ 0 w 312"/>
                <a:gd name="T5" fmla="*/ 152 h 312"/>
                <a:gd name="T6" fmla="*/ 0 w 312"/>
                <a:gd name="T7" fmla="*/ 312 h 312"/>
                <a:gd name="T8" fmla="*/ 165 w 312"/>
                <a:gd name="T9" fmla="*/ 312 h 312"/>
                <a:gd name="T10" fmla="*/ 312 w 312"/>
                <a:gd name="T11" fmla="*/ 164 h 312"/>
                <a:gd name="T12" fmla="*/ 312 w 312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312">
                  <a:moveTo>
                    <a:pt x="312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69" y="0"/>
                    <a:pt x="0" y="68"/>
                    <a:pt x="0" y="15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248" y="312"/>
                    <a:pt x="312" y="247"/>
                    <a:pt x="312" y="164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59470" y="243264"/>
            <a:ext cx="7471535" cy="815284"/>
            <a:chOff x="2291321" y="956606"/>
            <a:chExt cx="19918910" cy="2174089"/>
          </a:xfrm>
        </p:grpSpPr>
        <p:sp>
          <p:nvSpPr>
            <p:cNvPr id="21" name="TextBox 20"/>
            <p:cNvSpPr txBox="1"/>
            <p:nvPr/>
          </p:nvSpPr>
          <p:spPr>
            <a:xfrm>
              <a:off x="5481725" y="956606"/>
              <a:ext cx="13414248" cy="1032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2300" b="1" dirty="0">
                  <a:solidFill>
                    <a:schemeClr val="accent5"/>
                  </a:solidFill>
                  <a:latin typeface="Lato Black"/>
                  <a:cs typeface="Lato Black"/>
                </a:rPr>
                <a:t>Какие проблемы решает проект?</a:t>
              </a:r>
              <a:endParaRPr lang="en-US" sz="2300" b="1" dirty="0">
                <a:solidFill>
                  <a:schemeClr val="accent5"/>
                </a:solidFill>
                <a:latin typeface="Lato Black"/>
                <a:cs typeface="Lato Black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91321" y="1879072"/>
              <a:ext cx="19918910" cy="125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500" dirty="0">
                  <a:latin typeface="Lato Light"/>
                  <a:cs typeface="Lato Light"/>
                </a:rPr>
                <a:t>Платформа предлагает высокотехнологичные решения основного круга проблем </a:t>
              </a:r>
              <a:br>
                <a:rPr lang="ru-RU" sz="1500" dirty="0">
                  <a:latin typeface="Lato Light"/>
                  <a:cs typeface="Lato Light"/>
                </a:rPr>
              </a:br>
              <a:r>
                <a:rPr lang="ru-RU" sz="1500" dirty="0">
                  <a:latin typeface="Lato Light"/>
                  <a:cs typeface="Lato Light"/>
                </a:rPr>
                <a:t>людей с ограниченными возможностями:</a:t>
              </a:r>
              <a:endParaRPr lang="en-US" sz="1500" dirty="0">
                <a:latin typeface="Lato Light"/>
                <a:cs typeface="Lato Light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150129" y="1514535"/>
            <a:ext cx="2761168" cy="85792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b="1" dirty="0">
                <a:latin typeface="Lato Light" charset="0"/>
                <a:cs typeface="Lato Light" charset="0"/>
              </a:rPr>
              <a:t>Сложности </a:t>
            </a:r>
            <a:r>
              <a:rPr lang="ru-RU" sz="1500" b="1" dirty="0" smtClean="0">
                <a:latin typeface="Lato Light" charset="0"/>
                <a:cs typeface="Lato Light" charset="0"/>
              </a:rPr>
              <a:t>с трудоустройством и </a:t>
            </a:r>
            <a:r>
              <a:rPr lang="ru-RU" sz="1500" b="1" dirty="0">
                <a:latin typeface="Lato Light" charset="0"/>
                <a:cs typeface="Lato Light" charset="0"/>
              </a:rPr>
              <a:t>самореализацией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0037" y="1487615"/>
            <a:ext cx="2450695" cy="58092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ru-RU" sz="1500" b="1" dirty="0" smtClean="0">
                <a:latin typeface="Lato Light" charset="0"/>
                <a:cs typeface="Lato Light" charset="0"/>
              </a:rPr>
              <a:t>Мало возможностей для социализации</a:t>
            </a:r>
            <a:endParaRPr lang="ru-RU" sz="1500" b="1" dirty="0">
              <a:latin typeface="Lato Light" charset="0"/>
              <a:cs typeface="Lato Ligh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6860" y="2679716"/>
            <a:ext cx="2077788" cy="58092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ru-RU" sz="1500" b="1" dirty="0">
                <a:latin typeface="Lato Light" charset="0"/>
                <a:cs typeface="Lato Light" charset="0"/>
              </a:rPr>
              <a:t>Недостаток круга </a:t>
            </a:r>
            <a:r>
              <a:rPr lang="ru-RU" sz="1500" b="1" dirty="0" smtClean="0">
                <a:latin typeface="Lato Light" charset="0"/>
                <a:cs typeface="Lato Light" charset="0"/>
              </a:rPr>
              <a:t>общения</a:t>
            </a:r>
            <a:endParaRPr lang="en-US" sz="1500" b="1" dirty="0">
              <a:latin typeface="Lato Light" charset="0"/>
              <a:cs typeface="Lato Light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7944" y="3634206"/>
            <a:ext cx="2241743" cy="85792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ru-RU" sz="1500" b="1" dirty="0" smtClean="0">
                <a:latin typeface="Lato Light" charset="0"/>
                <a:cs typeface="Lato Light" charset="0"/>
              </a:rPr>
              <a:t>Слабая доступность современного образования</a:t>
            </a:r>
            <a:endParaRPr lang="en-US" sz="1500" b="1" dirty="0">
              <a:latin typeface="Lato Light" charset="0"/>
              <a:cs typeface="Lato Light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2434" y="2679716"/>
            <a:ext cx="1823140" cy="58092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b="1" dirty="0">
                <a:latin typeface="Lato Light" charset="0"/>
                <a:cs typeface="Lato Light" charset="0"/>
              </a:rPr>
              <a:t>Отсутствие доступной </a:t>
            </a:r>
            <a:r>
              <a:rPr lang="ru-RU" sz="1500" b="1" dirty="0" smtClean="0">
                <a:latin typeface="Lato Light" charset="0"/>
                <a:cs typeface="Lato Light" charset="0"/>
              </a:rPr>
              <a:t>среды</a:t>
            </a:r>
            <a:endParaRPr lang="en-US" sz="1500" b="1" dirty="0">
              <a:latin typeface="Lato Light" charset="0"/>
              <a:cs typeface="Lato Light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50129" y="3800433"/>
            <a:ext cx="2414817" cy="303929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b="1" dirty="0">
                <a:latin typeface="Lato Light" charset="0"/>
                <a:cs typeface="Lato Light" charset="0"/>
              </a:rPr>
              <a:t>Низкий уровень жизни</a:t>
            </a:r>
            <a:endParaRPr lang="en-US" sz="1500" b="1" dirty="0">
              <a:latin typeface="Lato Light" charset="0"/>
              <a:cs typeface="Lato Light" charset="0"/>
            </a:endParaRPr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5326923" y="1818233"/>
            <a:ext cx="415350" cy="358071"/>
          </a:xfrm>
          <a:custGeom>
            <a:avLst/>
            <a:gdLst>
              <a:gd name="T0" fmla="*/ 219075 w 64"/>
              <a:gd name="T1" fmla="*/ 96174 h 55"/>
              <a:gd name="T2" fmla="*/ 0 w 64"/>
              <a:gd name="T3" fmla="*/ 96174 h 55"/>
              <a:gd name="T4" fmla="*/ 0 w 64"/>
              <a:gd name="T5" fmla="*/ 51522 h 55"/>
              <a:gd name="T6" fmla="*/ 17115 w 64"/>
              <a:gd name="T7" fmla="*/ 30913 h 55"/>
              <a:gd name="T8" fmla="*/ 61615 w 64"/>
              <a:gd name="T9" fmla="*/ 30913 h 55"/>
              <a:gd name="T10" fmla="*/ 61615 w 64"/>
              <a:gd name="T11" fmla="*/ 10304 h 55"/>
              <a:gd name="T12" fmla="*/ 71884 w 64"/>
              <a:gd name="T13" fmla="*/ 0 h 55"/>
              <a:gd name="T14" fmla="*/ 143768 w 64"/>
              <a:gd name="T15" fmla="*/ 0 h 55"/>
              <a:gd name="T16" fmla="*/ 154037 w 64"/>
              <a:gd name="T17" fmla="*/ 10304 h 55"/>
              <a:gd name="T18" fmla="*/ 154037 w 64"/>
              <a:gd name="T19" fmla="*/ 30913 h 55"/>
              <a:gd name="T20" fmla="*/ 198537 w 64"/>
              <a:gd name="T21" fmla="*/ 30913 h 55"/>
              <a:gd name="T22" fmla="*/ 219075 w 64"/>
              <a:gd name="T23" fmla="*/ 51522 h 55"/>
              <a:gd name="T24" fmla="*/ 219075 w 64"/>
              <a:gd name="T25" fmla="*/ 96174 h 55"/>
              <a:gd name="T26" fmla="*/ 219075 w 64"/>
              <a:gd name="T27" fmla="*/ 168304 h 55"/>
              <a:gd name="T28" fmla="*/ 198537 w 64"/>
              <a:gd name="T29" fmla="*/ 188913 h 55"/>
              <a:gd name="T30" fmla="*/ 17115 w 64"/>
              <a:gd name="T31" fmla="*/ 188913 h 55"/>
              <a:gd name="T32" fmla="*/ 0 w 64"/>
              <a:gd name="T33" fmla="*/ 168304 h 55"/>
              <a:gd name="T34" fmla="*/ 0 w 64"/>
              <a:gd name="T35" fmla="*/ 109913 h 55"/>
              <a:gd name="T36" fmla="*/ 82153 w 64"/>
              <a:gd name="T37" fmla="*/ 109913 h 55"/>
              <a:gd name="T38" fmla="*/ 82153 w 64"/>
              <a:gd name="T39" fmla="*/ 127087 h 55"/>
              <a:gd name="T40" fmla="*/ 88999 w 64"/>
              <a:gd name="T41" fmla="*/ 137391 h 55"/>
              <a:gd name="T42" fmla="*/ 126653 w 64"/>
              <a:gd name="T43" fmla="*/ 137391 h 55"/>
              <a:gd name="T44" fmla="*/ 136922 w 64"/>
              <a:gd name="T45" fmla="*/ 127087 h 55"/>
              <a:gd name="T46" fmla="*/ 136922 w 64"/>
              <a:gd name="T47" fmla="*/ 109913 h 55"/>
              <a:gd name="T48" fmla="*/ 219075 w 64"/>
              <a:gd name="T49" fmla="*/ 109913 h 55"/>
              <a:gd name="T50" fmla="*/ 219075 w 64"/>
              <a:gd name="T51" fmla="*/ 168304 h 55"/>
              <a:gd name="T52" fmla="*/ 140345 w 64"/>
              <a:gd name="T53" fmla="*/ 30913 h 55"/>
              <a:gd name="T54" fmla="*/ 140345 w 64"/>
              <a:gd name="T55" fmla="*/ 13739 h 55"/>
              <a:gd name="T56" fmla="*/ 78730 w 64"/>
              <a:gd name="T57" fmla="*/ 13739 h 55"/>
              <a:gd name="T58" fmla="*/ 78730 w 64"/>
              <a:gd name="T59" fmla="*/ 30913 h 55"/>
              <a:gd name="T60" fmla="*/ 140345 w 64"/>
              <a:gd name="T61" fmla="*/ 30913 h 55"/>
              <a:gd name="T62" fmla="*/ 123230 w 64"/>
              <a:gd name="T63" fmla="*/ 123652 h 55"/>
              <a:gd name="T64" fmla="*/ 92422 w 64"/>
              <a:gd name="T65" fmla="*/ 123652 h 55"/>
              <a:gd name="T66" fmla="*/ 92422 w 64"/>
              <a:gd name="T67" fmla="*/ 109913 h 55"/>
              <a:gd name="T68" fmla="*/ 123230 w 64"/>
              <a:gd name="T69" fmla="*/ 109913 h 55"/>
              <a:gd name="T70" fmla="*/ 123230 w 64"/>
              <a:gd name="T71" fmla="*/ 123652 h 5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55">
                <a:moveTo>
                  <a:pt x="6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1"/>
                  <a:pt x="2" y="9"/>
                  <a:pt x="5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61" y="9"/>
                  <a:pt x="64" y="11"/>
                  <a:pt x="64" y="15"/>
                </a:cubicBezTo>
                <a:lnTo>
                  <a:pt x="64" y="28"/>
                </a:lnTo>
                <a:close/>
                <a:moveTo>
                  <a:pt x="64" y="49"/>
                </a:moveTo>
                <a:cubicBezTo>
                  <a:pt x="64" y="52"/>
                  <a:pt x="61" y="55"/>
                  <a:pt x="58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9"/>
                  <a:pt x="25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9" y="40"/>
                  <a:pt x="40" y="39"/>
                  <a:pt x="40" y="37"/>
                </a:cubicBezTo>
                <a:cubicBezTo>
                  <a:pt x="40" y="32"/>
                  <a:pt x="40" y="32"/>
                  <a:pt x="40" y="32"/>
                </a:cubicBezTo>
                <a:cubicBezTo>
                  <a:pt x="64" y="32"/>
                  <a:pt x="64" y="32"/>
                  <a:pt x="64" y="32"/>
                </a:cubicBezTo>
                <a:lnTo>
                  <a:pt x="64" y="49"/>
                </a:lnTo>
                <a:close/>
                <a:moveTo>
                  <a:pt x="41" y="9"/>
                </a:moveTo>
                <a:cubicBezTo>
                  <a:pt x="41" y="4"/>
                  <a:pt x="41" y="4"/>
                  <a:pt x="41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9"/>
                  <a:pt x="23" y="9"/>
                  <a:pt x="23" y="9"/>
                </a:cubicBezTo>
                <a:lnTo>
                  <a:pt x="41" y="9"/>
                </a:lnTo>
                <a:close/>
                <a:moveTo>
                  <a:pt x="36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90" tIns="17145" rIns="34290" bIns="17145"/>
          <a:lstStyle/>
          <a:p>
            <a:endParaRPr lang="en-US"/>
          </a:p>
        </p:txBody>
      </p:sp>
      <p:sp>
        <p:nvSpPr>
          <p:cNvPr id="35" name="Freeform 57"/>
          <p:cNvSpPr>
            <a:spLocks noEditPoints="1"/>
          </p:cNvSpPr>
          <p:nvPr/>
        </p:nvSpPr>
        <p:spPr bwMode="auto">
          <a:xfrm>
            <a:off x="5384109" y="3814496"/>
            <a:ext cx="358164" cy="358069"/>
          </a:xfrm>
          <a:custGeom>
            <a:avLst/>
            <a:gdLst>
              <a:gd name="T0" fmla="*/ 188913 w 55"/>
              <a:gd name="T1" fmla="*/ 106478 h 55"/>
              <a:gd name="T2" fmla="*/ 185478 w 55"/>
              <a:gd name="T3" fmla="*/ 113347 h 55"/>
              <a:gd name="T4" fmla="*/ 161435 w 55"/>
              <a:gd name="T5" fmla="*/ 116782 h 55"/>
              <a:gd name="T6" fmla="*/ 158000 w 55"/>
              <a:gd name="T7" fmla="*/ 127086 h 55"/>
              <a:gd name="T8" fmla="*/ 168304 w 55"/>
              <a:gd name="T9" fmla="*/ 144260 h 55"/>
              <a:gd name="T10" fmla="*/ 171739 w 55"/>
              <a:gd name="T11" fmla="*/ 147695 h 55"/>
              <a:gd name="T12" fmla="*/ 168304 w 55"/>
              <a:gd name="T13" fmla="*/ 151130 h 55"/>
              <a:gd name="T14" fmla="*/ 147696 w 55"/>
              <a:gd name="T15" fmla="*/ 171738 h 55"/>
              <a:gd name="T16" fmla="*/ 144261 w 55"/>
              <a:gd name="T17" fmla="*/ 171738 h 55"/>
              <a:gd name="T18" fmla="*/ 127087 w 55"/>
              <a:gd name="T19" fmla="*/ 157999 h 55"/>
              <a:gd name="T20" fmla="*/ 113348 w 55"/>
              <a:gd name="T21" fmla="*/ 161434 h 55"/>
              <a:gd name="T22" fmla="*/ 109913 w 55"/>
              <a:gd name="T23" fmla="*/ 185477 h 55"/>
              <a:gd name="T24" fmla="*/ 106478 w 55"/>
              <a:gd name="T25" fmla="*/ 188912 h 55"/>
              <a:gd name="T26" fmla="*/ 79000 w 55"/>
              <a:gd name="T27" fmla="*/ 188912 h 55"/>
              <a:gd name="T28" fmla="*/ 75565 w 55"/>
              <a:gd name="T29" fmla="*/ 185477 h 55"/>
              <a:gd name="T30" fmla="*/ 72130 w 55"/>
              <a:gd name="T31" fmla="*/ 161434 h 55"/>
              <a:gd name="T32" fmla="*/ 61826 w 55"/>
              <a:gd name="T33" fmla="*/ 157999 h 55"/>
              <a:gd name="T34" fmla="*/ 44652 w 55"/>
              <a:gd name="T35" fmla="*/ 171738 h 55"/>
              <a:gd name="T36" fmla="*/ 41217 w 55"/>
              <a:gd name="T37" fmla="*/ 171738 h 55"/>
              <a:gd name="T38" fmla="*/ 37783 w 55"/>
              <a:gd name="T39" fmla="*/ 171738 h 55"/>
              <a:gd name="T40" fmla="*/ 17174 w 55"/>
              <a:gd name="T41" fmla="*/ 151130 h 55"/>
              <a:gd name="T42" fmla="*/ 17174 w 55"/>
              <a:gd name="T43" fmla="*/ 147695 h 55"/>
              <a:gd name="T44" fmla="*/ 17174 w 55"/>
              <a:gd name="T45" fmla="*/ 144260 h 55"/>
              <a:gd name="T46" fmla="*/ 30913 w 55"/>
              <a:gd name="T47" fmla="*/ 127086 h 55"/>
              <a:gd name="T48" fmla="*/ 24043 w 55"/>
              <a:gd name="T49" fmla="*/ 113347 h 55"/>
              <a:gd name="T50" fmla="*/ 3435 w 55"/>
              <a:gd name="T51" fmla="*/ 113347 h 55"/>
              <a:gd name="T52" fmla="*/ 0 w 55"/>
              <a:gd name="T53" fmla="*/ 106478 h 55"/>
              <a:gd name="T54" fmla="*/ 0 w 55"/>
              <a:gd name="T55" fmla="*/ 79000 h 55"/>
              <a:gd name="T56" fmla="*/ 3435 w 55"/>
              <a:gd name="T57" fmla="*/ 75565 h 55"/>
              <a:gd name="T58" fmla="*/ 24043 w 55"/>
              <a:gd name="T59" fmla="*/ 72130 h 55"/>
              <a:gd name="T60" fmla="*/ 30913 w 55"/>
              <a:gd name="T61" fmla="*/ 61826 h 55"/>
              <a:gd name="T62" fmla="*/ 17174 w 55"/>
              <a:gd name="T63" fmla="*/ 44652 h 55"/>
              <a:gd name="T64" fmla="*/ 17174 w 55"/>
              <a:gd name="T65" fmla="*/ 41217 h 55"/>
              <a:gd name="T66" fmla="*/ 17174 w 55"/>
              <a:gd name="T67" fmla="*/ 37782 h 55"/>
              <a:gd name="T68" fmla="*/ 41217 w 55"/>
              <a:gd name="T69" fmla="*/ 17174 h 55"/>
              <a:gd name="T70" fmla="*/ 44652 w 55"/>
              <a:gd name="T71" fmla="*/ 17174 h 55"/>
              <a:gd name="T72" fmla="*/ 61826 w 55"/>
              <a:gd name="T73" fmla="*/ 30913 h 55"/>
              <a:gd name="T74" fmla="*/ 72130 w 55"/>
              <a:gd name="T75" fmla="*/ 27478 h 55"/>
              <a:gd name="T76" fmla="*/ 75565 w 55"/>
              <a:gd name="T77" fmla="*/ 3435 h 55"/>
              <a:gd name="T78" fmla="*/ 79000 w 55"/>
              <a:gd name="T79" fmla="*/ 0 h 55"/>
              <a:gd name="T80" fmla="*/ 106478 w 55"/>
              <a:gd name="T81" fmla="*/ 0 h 55"/>
              <a:gd name="T82" fmla="*/ 109913 w 55"/>
              <a:gd name="T83" fmla="*/ 3435 h 55"/>
              <a:gd name="T84" fmla="*/ 113348 w 55"/>
              <a:gd name="T85" fmla="*/ 27478 h 55"/>
              <a:gd name="T86" fmla="*/ 127087 w 55"/>
              <a:gd name="T87" fmla="*/ 30913 h 55"/>
              <a:gd name="T88" fmla="*/ 144261 w 55"/>
              <a:gd name="T89" fmla="*/ 17174 h 55"/>
              <a:gd name="T90" fmla="*/ 147696 w 55"/>
              <a:gd name="T91" fmla="*/ 17174 h 55"/>
              <a:gd name="T92" fmla="*/ 147696 w 55"/>
              <a:gd name="T93" fmla="*/ 17174 h 55"/>
              <a:gd name="T94" fmla="*/ 168304 w 55"/>
              <a:gd name="T95" fmla="*/ 37782 h 55"/>
              <a:gd name="T96" fmla="*/ 171739 w 55"/>
              <a:gd name="T97" fmla="*/ 41217 h 55"/>
              <a:gd name="T98" fmla="*/ 168304 w 55"/>
              <a:gd name="T99" fmla="*/ 44652 h 55"/>
              <a:gd name="T100" fmla="*/ 158000 w 55"/>
              <a:gd name="T101" fmla="*/ 61826 h 55"/>
              <a:gd name="T102" fmla="*/ 161435 w 55"/>
              <a:gd name="T103" fmla="*/ 72130 h 55"/>
              <a:gd name="T104" fmla="*/ 185478 w 55"/>
              <a:gd name="T105" fmla="*/ 75565 h 55"/>
              <a:gd name="T106" fmla="*/ 188913 w 55"/>
              <a:gd name="T107" fmla="*/ 79000 h 55"/>
              <a:gd name="T108" fmla="*/ 188913 w 55"/>
              <a:gd name="T109" fmla="*/ 106478 h 55"/>
              <a:gd name="T110" fmla="*/ 92739 w 55"/>
              <a:gd name="T111" fmla="*/ 61826 h 55"/>
              <a:gd name="T112" fmla="*/ 61826 w 55"/>
              <a:gd name="T113" fmla="*/ 92739 h 55"/>
              <a:gd name="T114" fmla="*/ 92739 w 55"/>
              <a:gd name="T115" fmla="*/ 123651 h 55"/>
              <a:gd name="T116" fmla="*/ 123652 w 55"/>
              <a:gd name="T117" fmla="*/ 92739 h 55"/>
              <a:gd name="T118" fmla="*/ 92739 w 55"/>
              <a:gd name="T119" fmla="*/ 61826 h 5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90" tIns="17145" rIns="34290" bIns="17145"/>
          <a:lstStyle/>
          <a:p>
            <a:endParaRPr lang="en-US"/>
          </a:p>
        </p:txBody>
      </p:sp>
      <p:sp>
        <p:nvSpPr>
          <p:cNvPr id="37" name="Freeform 129"/>
          <p:cNvSpPr>
            <a:spLocks noEditPoints="1"/>
          </p:cNvSpPr>
          <p:nvPr/>
        </p:nvSpPr>
        <p:spPr bwMode="auto">
          <a:xfrm>
            <a:off x="3371480" y="1818235"/>
            <a:ext cx="442436" cy="358069"/>
          </a:xfrm>
          <a:custGeom>
            <a:avLst/>
            <a:gdLst>
              <a:gd name="T0" fmla="*/ 233362 w 68"/>
              <a:gd name="T1" fmla="*/ 168303 h 55"/>
              <a:gd name="T2" fmla="*/ 216203 w 68"/>
              <a:gd name="T3" fmla="*/ 188912 h 55"/>
              <a:gd name="T4" fmla="*/ 17159 w 68"/>
              <a:gd name="T5" fmla="*/ 188912 h 55"/>
              <a:gd name="T6" fmla="*/ 0 w 68"/>
              <a:gd name="T7" fmla="*/ 168303 h 55"/>
              <a:gd name="T8" fmla="*/ 0 w 68"/>
              <a:gd name="T9" fmla="*/ 20609 h 55"/>
              <a:gd name="T10" fmla="*/ 17159 w 68"/>
              <a:gd name="T11" fmla="*/ 0 h 55"/>
              <a:gd name="T12" fmla="*/ 216203 w 68"/>
              <a:gd name="T13" fmla="*/ 0 h 55"/>
              <a:gd name="T14" fmla="*/ 233362 w 68"/>
              <a:gd name="T15" fmla="*/ 20609 h 55"/>
              <a:gd name="T16" fmla="*/ 233362 w 68"/>
              <a:gd name="T17" fmla="*/ 168303 h 55"/>
              <a:gd name="T18" fmla="*/ 17159 w 68"/>
              <a:gd name="T19" fmla="*/ 17174 h 55"/>
              <a:gd name="T20" fmla="*/ 13727 w 68"/>
              <a:gd name="T21" fmla="*/ 20609 h 55"/>
              <a:gd name="T22" fmla="*/ 13727 w 68"/>
              <a:gd name="T23" fmla="*/ 168303 h 55"/>
              <a:gd name="T24" fmla="*/ 17159 w 68"/>
              <a:gd name="T25" fmla="*/ 175173 h 55"/>
              <a:gd name="T26" fmla="*/ 216203 w 68"/>
              <a:gd name="T27" fmla="*/ 175173 h 55"/>
              <a:gd name="T28" fmla="*/ 219635 w 68"/>
              <a:gd name="T29" fmla="*/ 168303 h 55"/>
              <a:gd name="T30" fmla="*/ 219635 w 68"/>
              <a:gd name="T31" fmla="*/ 20609 h 55"/>
              <a:gd name="T32" fmla="*/ 216203 w 68"/>
              <a:gd name="T33" fmla="*/ 17174 h 55"/>
              <a:gd name="T34" fmla="*/ 17159 w 68"/>
              <a:gd name="T35" fmla="*/ 17174 h 55"/>
              <a:gd name="T36" fmla="*/ 54909 w 68"/>
              <a:gd name="T37" fmla="*/ 79000 h 55"/>
              <a:gd name="T38" fmla="*/ 30886 w 68"/>
              <a:gd name="T39" fmla="*/ 54956 h 55"/>
              <a:gd name="T40" fmla="*/ 54909 w 68"/>
              <a:gd name="T41" fmla="*/ 30913 h 55"/>
              <a:gd name="T42" fmla="*/ 78931 w 68"/>
              <a:gd name="T43" fmla="*/ 54956 h 55"/>
              <a:gd name="T44" fmla="*/ 54909 w 68"/>
              <a:gd name="T45" fmla="*/ 79000 h 55"/>
              <a:gd name="T46" fmla="*/ 202476 w 68"/>
              <a:gd name="T47" fmla="*/ 157999 h 55"/>
              <a:gd name="T48" fmla="*/ 30886 w 68"/>
              <a:gd name="T49" fmla="*/ 157999 h 55"/>
              <a:gd name="T50" fmla="*/ 30886 w 68"/>
              <a:gd name="T51" fmla="*/ 133956 h 55"/>
              <a:gd name="T52" fmla="*/ 68636 w 68"/>
              <a:gd name="T53" fmla="*/ 96173 h 55"/>
              <a:gd name="T54" fmla="*/ 89227 w 68"/>
              <a:gd name="T55" fmla="*/ 113347 h 55"/>
              <a:gd name="T56" fmla="*/ 150999 w 68"/>
              <a:gd name="T57" fmla="*/ 51521 h 55"/>
              <a:gd name="T58" fmla="*/ 202476 w 68"/>
              <a:gd name="T59" fmla="*/ 103043 h 55"/>
              <a:gd name="T60" fmla="*/ 202476 w 68"/>
              <a:gd name="T61" fmla="*/ 157999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90" tIns="17145" rIns="34290" bIns="17145"/>
          <a:lstStyle/>
          <a:p>
            <a:endParaRPr lang="en-US"/>
          </a:p>
        </p:txBody>
      </p:sp>
      <p:sp>
        <p:nvSpPr>
          <p:cNvPr id="40" name="Freeform 165"/>
          <p:cNvSpPr>
            <a:spLocks noEditPoints="1"/>
          </p:cNvSpPr>
          <p:nvPr/>
        </p:nvSpPr>
        <p:spPr bwMode="auto">
          <a:xfrm>
            <a:off x="5768592" y="2764575"/>
            <a:ext cx="407856" cy="405205"/>
          </a:xfrm>
          <a:custGeom>
            <a:avLst/>
            <a:gdLst>
              <a:gd name="T0" fmla="*/ 149225 w 187"/>
              <a:gd name="T1" fmla="*/ 0 h 189"/>
              <a:gd name="T2" fmla="*/ 19050 w 187"/>
              <a:gd name="T3" fmla="*/ 279400 h 189"/>
              <a:gd name="T4" fmla="*/ 0 w 187"/>
              <a:gd name="T5" fmla="*/ 300037 h 189"/>
              <a:gd name="T6" fmla="*/ 296862 w 187"/>
              <a:gd name="T7" fmla="*/ 76200 h 189"/>
              <a:gd name="T8" fmla="*/ 112712 w 187"/>
              <a:gd name="T9" fmla="*/ 279400 h 189"/>
              <a:gd name="T10" fmla="*/ 57150 w 187"/>
              <a:gd name="T11" fmla="*/ 242887 h 189"/>
              <a:gd name="T12" fmla="*/ 112712 w 187"/>
              <a:gd name="T13" fmla="*/ 279400 h 189"/>
              <a:gd name="T14" fmla="*/ 39687 w 187"/>
              <a:gd name="T15" fmla="*/ 204787 h 189"/>
              <a:gd name="T16" fmla="*/ 131762 w 187"/>
              <a:gd name="T17" fmla="*/ 187325 h 189"/>
              <a:gd name="T18" fmla="*/ 131762 w 187"/>
              <a:gd name="T19" fmla="*/ 168275 h 189"/>
              <a:gd name="T20" fmla="*/ 39687 w 187"/>
              <a:gd name="T21" fmla="*/ 150812 h 189"/>
              <a:gd name="T22" fmla="*/ 131762 w 187"/>
              <a:gd name="T23" fmla="*/ 168275 h 189"/>
              <a:gd name="T24" fmla="*/ 39687 w 187"/>
              <a:gd name="T25" fmla="*/ 130175 h 189"/>
              <a:gd name="T26" fmla="*/ 131762 w 187"/>
              <a:gd name="T27" fmla="*/ 112712 h 189"/>
              <a:gd name="T28" fmla="*/ 131762 w 187"/>
              <a:gd name="T29" fmla="*/ 93662 h 189"/>
              <a:gd name="T30" fmla="*/ 39687 w 187"/>
              <a:gd name="T31" fmla="*/ 76200 h 189"/>
              <a:gd name="T32" fmla="*/ 131762 w 187"/>
              <a:gd name="T33" fmla="*/ 93662 h 189"/>
              <a:gd name="T34" fmla="*/ 39687 w 187"/>
              <a:gd name="T35" fmla="*/ 55562 h 189"/>
              <a:gd name="T36" fmla="*/ 131762 w 187"/>
              <a:gd name="T37" fmla="*/ 38100 h 189"/>
              <a:gd name="T38" fmla="*/ 223837 w 187"/>
              <a:gd name="T39" fmla="*/ 260350 h 189"/>
              <a:gd name="T40" fmla="*/ 187325 w 187"/>
              <a:gd name="T41" fmla="*/ 225425 h 189"/>
              <a:gd name="T42" fmla="*/ 223837 w 187"/>
              <a:gd name="T43" fmla="*/ 260350 h 189"/>
              <a:gd name="T44" fmla="*/ 187325 w 187"/>
              <a:gd name="T45" fmla="*/ 204787 h 189"/>
              <a:gd name="T46" fmla="*/ 223837 w 187"/>
              <a:gd name="T47" fmla="*/ 168275 h 189"/>
              <a:gd name="T48" fmla="*/ 223837 w 187"/>
              <a:gd name="T49" fmla="*/ 150812 h 189"/>
              <a:gd name="T50" fmla="*/ 187325 w 187"/>
              <a:gd name="T51" fmla="*/ 112712 h 189"/>
              <a:gd name="T52" fmla="*/ 223837 w 187"/>
              <a:gd name="T53" fmla="*/ 150812 h 189"/>
              <a:gd name="T54" fmla="*/ 241300 w 187"/>
              <a:gd name="T55" fmla="*/ 260350 h 189"/>
              <a:gd name="T56" fmla="*/ 279400 w 187"/>
              <a:gd name="T57" fmla="*/ 225425 h 189"/>
              <a:gd name="T58" fmla="*/ 279400 w 187"/>
              <a:gd name="T59" fmla="*/ 204787 h 189"/>
              <a:gd name="T60" fmla="*/ 241300 w 187"/>
              <a:gd name="T61" fmla="*/ 168275 h 189"/>
              <a:gd name="T62" fmla="*/ 279400 w 187"/>
              <a:gd name="T63" fmla="*/ 204787 h 189"/>
              <a:gd name="T64" fmla="*/ 241300 w 187"/>
              <a:gd name="T65" fmla="*/ 150812 h 189"/>
              <a:gd name="T66" fmla="*/ 279400 w 187"/>
              <a:gd name="T67" fmla="*/ 112712 h 18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87" h="189">
                <a:moveTo>
                  <a:pt x="94" y="48"/>
                </a:moveTo>
                <a:lnTo>
                  <a:pt x="94" y="0"/>
                </a:lnTo>
                <a:lnTo>
                  <a:pt x="12" y="0"/>
                </a:lnTo>
                <a:lnTo>
                  <a:pt x="12" y="176"/>
                </a:lnTo>
                <a:lnTo>
                  <a:pt x="0" y="176"/>
                </a:lnTo>
                <a:lnTo>
                  <a:pt x="0" y="189"/>
                </a:lnTo>
                <a:lnTo>
                  <a:pt x="187" y="189"/>
                </a:lnTo>
                <a:lnTo>
                  <a:pt x="187" y="48"/>
                </a:lnTo>
                <a:lnTo>
                  <a:pt x="94" y="48"/>
                </a:lnTo>
                <a:close/>
                <a:moveTo>
                  <a:pt x="71" y="176"/>
                </a:moveTo>
                <a:lnTo>
                  <a:pt x="36" y="176"/>
                </a:lnTo>
                <a:lnTo>
                  <a:pt x="36" y="153"/>
                </a:lnTo>
                <a:lnTo>
                  <a:pt x="71" y="153"/>
                </a:lnTo>
                <a:lnTo>
                  <a:pt x="71" y="176"/>
                </a:lnTo>
                <a:close/>
                <a:moveTo>
                  <a:pt x="83" y="129"/>
                </a:moveTo>
                <a:lnTo>
                  <a:pt x="25" y="129"/>
                </a:lnTo>
                <a:lnTo>
                  <a:pt x="25" y="118"/>
                </a:lnTo>
                <a:lnTo>
                  <a:pt x="83" y="118"/>
                </a:lnTo>
                <a:lnTo>
                  <a:pt x="83" y="129"/>
                </a:lnTo>
                <a:close/>
                <a:moveTo>
                  <a:pt x="83" y="106"/>
                </a:moveTo>
                <a:lnTo>
                  <a:pt x="25" y="106"/>
                </a:lnTo>
                <a:lnTo>
                  <a:pt x="25" y="95"/>
                </a:lnTo>
                <a:lnTo>
                  <a:pt x="83" y="95"/>
                </a:lnTo>
                <a:lnTo>
                  <a:pt x="83" y="106"/>
                </a:lnTo>
                <a:close/>
                <a:moveTo>
                  <a:pt x="83" y="82"/>
                </a:moveTo>
                <a:lnTo>
                  <a:pt x="25" y="82"/>
                </a:lnTo>
                <a:lnTo>
                  <a:pt x="25" y="71"/>
                </a:lnTo>
                <a:lnTo>
                  <a:pt x="83" y="71"/>
                </a:lnTo>
                <a:lnTo>
                  <a:pt x="83" y="82"/>
                </a:lnTo>
                <a:close/>
                <a:moveTo>
                  <a:pt x="83" y="59"/>
                </a:moveTo>
                <a:lnTo>
                  <a:pt x="25" y="59"/>
                </a:lnTo>
                <a:lnTo>
                  <a:pt x="25" y="48"/>
                </a:lnTo>
                <a:lnTo>
                  <a:pt x="83" y="48"/>
                </a:lnTo>
                <a:lnTo>
                  <a:pt x="83" y="59"/>
                </a:lnTo>
                <a:close/>
                <a:moveTo>
                  <a:pt x="83" y="35"/>
                </a:moveTo>
                <a:lnTo>
                  <a:pt x="25" y="35"/>
                </a:lnTo>
                <a:lnTo>
                  <a:pt x="25" y="24"/>
                </a:lnTo>
                <a:lnTo>
                  <a:pt x="83" y="24"/>
                </a:lnTo>
                <a:lnTo>
                  <a:pt x="83" y="35"/>
                </a:lnTo>
                <a:close/>
                <a:moveTo>
                  <a:pt x="141" y="164"/>
                </a:moveTo>
                <a:lnTo>
                  <a:pt x="118" y="164"/>
                </a:lnTo>
                <a:lnTo>
                  <a:pt x="118" y="142"/>
                </a:lnTo>
                <a:lnTo>
                  <a:pt x="141" y="142"/>
                </a:lnTo>
                <a:lnTo>
                  <a:pt x="141" y="164"/>
                </a:lnTo>
                <a:close/>
                <a:moveTo>
                  <a:pt x="141" y="129"/>
                </a:moveTo>
                <a:lnTo>
                  <a:pt x="118" y="129"/>
                </a:lnTo>
                <a:lnTo>
                  <a:pt x="118" y="106"/>
                </a:lnTo>
                <a:lnTo>
                  <a:pt x="141" y="106"/>
                </a:lnTo>
                <a:lnTo>
                  <a:pt x="141" y="129"/>
                </a:lnTo>
                <a:close/>
                <a:moveTo>
                  <a:pt x="141" y="95"/>
                </a:moveTo>
                <a:lnTo>
                  <a:pt x="118" y="95"/>
                </a:lnTo>
                <a:lnTo>
                  <a:pt x="118" y="71"/>
                </a:lnTo>
                <a:lnTo>
                  <a:pt x="141" y="71"/>
                </a:lnTo>
                <a:lnTo>
                  <a:pt x="141" y="95"/>
                </a:lnTo>
                <a:close/>
                <a:moveTo>
                  <a:pt x="176" y="164"/>
                </a:moveTo>
                <a:lnTo>
                  <a:pt x="152" y="164"/>
                </a:lnTo>
                <a:lnTo>
                  <a:pt x="152" y="142"/>
                </a:lnTo>
                <a:lnTo>
                  <a:pt x="176" y="142"/>
                </a:lnTo>
                <a:lnTo>
                  <a:pt x="176" y="164"/>
                </a:lnTo>
                <a:close/>
                <a:moveTo>
                  <a:pt x="176" y="129"/>
                </a:moveTo>
                <a:lnTo>
                  <a:pt x="152" y="129"/>
                </a:lnTo>
                <a:lnTo>
                  <a:pt x="152" y="106"/>
                </a:lnTo>
                <a:lnTo>
                  <a:pt x="176" y="106"/>
                </a:lnTo>
                <a:lnTo>
                  <a:pt x="176" y="129"/>
                </a:lnTo>
                <a:close/>
                <a:moveTo>
                  <a:pt x="176" y="95"/>
                </a:moveTo>
                <a:lnTo>
                  <a:pt x="152" y="95"/>
                </a:lnTo>
                <a:lnTo>
                  <a:pt x="152" y="71"/>
                </a:lnTo>
                <a:lnTo>
                  <a:pt x="176" y="71"/>
                </a:lnTo>
                <a:lnTo>
                  <a:pt x="176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243797" tIns="121899" rIns="243797" bIns="121899"/>
          <a:lstStyle/>
          <a:p>
            <a:endParaRPr lang="en-US" kern="1200">
              <a:latin typeface="Lato Light"/>
              <a:cs typeface="Lato Light"/>
            </a:endParaRPr>
          </a:p>
        </p:txBody>
      </p:sp>
      <p:sp>
        <p:nvSpPr>
          <p:cNvPr id="33" name="Freeform 24"/>
          <p:cNvSpPr>
            <a:spLocks noEditPoints="1"/>
          </p:cNvSpPr>
          <p:nvPr/>
        </p:nvSpPr>
        <p:spPr bwMode="auto">
          <a:xfrm>
            <a:off x="3436435" y="3783714"/>
            <a:ext cx="355558" cy="336479"/>
          </a:xfrm>
          <a:custGeom>
            <a:avLst/>
            <a:gdLst>
              <a:gd name="T0" fmla="*/ 265112 w 77"/>
              <a:gd name="T1" fmla="*/ 55033 h 72"/>
              <a:gd name="T2" fmla="*/ 265112 w 77"/>
              <a:gd name="T3" fmla="*/ 72231 h 72"/>
              <a:gd name="T4" fmla="*/ 247897 w 77"/>
              <a:gd name="T5" fmla="*/ 72231 h 72"/>
              <a:gd name="T6" fmla="*/ 237568 w 77"/>
              <a:gd name="T7" fmla="*/ 79110 h 72"/>
              <a:gd name="T8" fmla="*/ 27544 w 77"/>
              <a:gd name="T9" fmla="*/ 79110 h 72"/>
              <a:gd name="T10" fmla="*/ 17215 w 77"/>
              <a:gd name="T11" fmla="*/ 72231 h 72"/>
              <a:gd name="T12" fmla="*/ 0 w 77"/>
              <a:gd name="T13" fmla="*/ 72231 h 72"/>
              <a:gd name="T14" fmla="*/ 0 w 77"/>
              <a:gd name="T15" fmla="*/ 55033 h 72"/>
              <a:gd name="T16" fmla="*/ 130834 w 77"/>
              <a:gd name="T17" fmla="*/ 0 h 72"/>
              <a:gd name="T18" fmla="*/ 265112 w 77"/>
              <a:gd name="T19" fmla="*/ 55033 h 72"/>
              <a:gd name="T20" fmla="*/ 265112 w 77"/>
              <a:gd name="T21" fmla="*/ 230452 h 72"/>
              <a:gd name="T22" fmla="*/ 265112 w 77"/>
              <a:gd name="T23" fmla="*/ 247650 h 72"/>
              <a:gd name="T24" fmla="*/ 0 w 77"/>
              <a:gd name="T25" fmla="*/ 247650 h 72"/>
              <a:gd name="T26" fmla="*/ 0 w 77"/>
              <a:gd name="T27" fmla="*/ 230452 h 72"/>
              <a:gd name="T28" fmla="*/ 10329 w 77"/>
              <a:gd name="T29" fmla="*/ 223573 h 72"/>
              <a:gd name="T30" fmla="*/ 254783 w 77"/>
              <a:gd name="T31" fmla="*/ 223573 h 72"/>
              <a:gd name="T32" fmla="*/ 265112 w 77"/>
              <a:gd name="T33" fmla="*/ 230452 h 72"/>
              <a:gd name="T34" fmla="*/ 68860 w 77"/>
              <a:gd name="T35" fmla="*/ 89429 h 72"/>
              <a:gd name="T36" fmla="*/ 68860 w 77"/>
              <a:gd name="T37" fmla="*/ 196056 h 72"/>
              <a:gd name="T38" fmla="*/ 86075 w 77"/>
              <a:gd name="T39" fmla="*/ 196056 h 72"/>
              <a:gd name="T40" fmla="*/ 86075 w 77"/>
              <a:gd name="T41" fmla="*/ 89429 h 72"/>
              <a:gd name="T42" fmla="*/ 123948 w 77"/>
              <a:gd name="T43" fmla="*/ 89429 h 72"/>
              <a:gd name="T44" fmla="*/ 123948 w 77"/>
              <a:gd name="T45" fmla="*/ 196056 h 72"/>
              <a:gd name="T46" fmla="*/ 141164 w 77"/>
              <a:gd name="T47" fmla="*/ 196056 h 72"/>
              <a:gd name="T48" fmla="*/ 141164 w 77"/>
              <a:gd name="T49" fmla="*/ 89429 h 72"/>
              <a:gd name="T50" fmla="*/ 175594 w 77"/>
              <a:gd name="T51" fmla="*/ 89429 h 72"/>
              <a:gd name="T52" fmla="*/ 175594 w 77"/>
              <a:gd name="T53" fmla="*/ 196056 h 72"/>
              <a:gd name="T54" fmla="*/ 192809 w 77"/>
              <a:gd name="T55" fmla="*/ 196056 h 72"/>
              <a:gd name="T56" fmla="*/ 192809 w 77"/>
              <a:gd name="T57" fmla="*/ 89429 h 72"/>
              <a:gd name="T58" fmla="*/ 230682 w 77"/>
              <a:gd name="T59" fmla="*/ 89429 h 72"/>
              <a:gd name="T60" fmla="*/ 230682 w 77"/>
              <a:gd name="T61" fmla="*/ 196056 h 72"/>
              <a:gd name="T62" fmla="*/ 237568 w 77"/>
              <a:gd name="T63" fmla="*/ 196056 h 72"/>
              <a:gd name="T64" fmla="*/ 247897 w 77"/>
              <a:gd name="T65" fmla="*/ 202935 h 72"/>
              <a:gd name="T66" fmla="*/ 247897 w 77"/>
              <a:gd name="T67" fmla="*/ 213254 h 72"/>
              <a:gd name="T68" fmla="*/ 17215 w 77"/>
              <a:gd name="T69" fmla="*/ 213254 h 72"/>
              <a:gd name="T70" fmla="*/ 17215 w 77"/>
              <a:gd name="T71" fmla="*/ 202935 h 72"/>
              <a:gd name="T72" fmla="*/ 27544 w 77"/>
              <a:gd name="T73" fmla="*/ 196056 h 72"/>
              <a:gd name="T74" fmla="*/ 34430 w 77"/>
              <a:gd name="T75" fmla="*/ 196056 h 72"/>
              <a:gd name="T76" fmla="*/ 34430 w 77"/>
              <a:gd name="T77" fmla="*/ 89429 h 72"/>
              <a:gd name="T78" fmla="*/ 68860 w 77"/>
              <a:gd name="T79" fmla="*/ 89429 h 7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77" h="72">
                <a:moveTo>
                  <a:pt x="77" y="16"/>
                </a:moveTo>
                <a:cubicBezTo>
                  <a:pt x="77" y="21"/>
                  <a:pt x="77" y="21"/>
                  <a:pt x="77" y="21"/>
                </a:cubicBezTo>
                <a:cubicBezTo>
                  <a:pt x="72" y="21"/>
                  <a:pt x="72" y="21"/>
                  <a:pt x="72" y="21"/>
                </a:cubicBezTo>
                <a:cubicBezTo>
                  <a:pt x="72" y="22"/>
                  <a:pt x="70" y="23"/>
                  <a:pt x="69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6" y="23"/>
                  <a:pt x="5" y="22"/>
                  <a:pt x="5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0" y="16"/>
                  <a:pt x="0" y="16"/>
                </a:cubicBezTo>
                <a:cubicBezTo>
                  <a:pt x="38" y="0"/>
                  <a:pt x="38" y="0"/>
                  <a:pt x="38" y="0"/>
                </a:cubicBezTo>
                <a:lnTo>
                  <a:pt x="77" y="16"/>
                </a:lnTo>
                <a:close/>
                <a:moveTo>
                  <a:pt x="77" y="67"/>
                </a:moveTo>
                <a:cubicBezTo>
                  <a:pt x="77" y="72"/>
                  <a:pt x="77" y="72"/>
                  <a:pt x="7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6"/>
                  <a:pt x="1" y="65"/>
                  <a:pt x="3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6" y="65"/>
                  <a:pt x="77" y="66"/>
                  <a:pt x="77" y="67"/>
                </a:cubicBezTo>
                <a:close/>
                <a:moveTo>
                  <a:pt x="20" y="26"/>
                </a:moveTo>
                <a:cubicBezTo>
                  <a:pt x="20" y="57"/>
                  <a:pt x="20" y="57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26"/>
                  <a:pt x="25" y="26"/>
                  <a:pt x="25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57"/>
                  <a:pt x="36" y="57"/>
                  <a:pt x="36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26"/>
                  <a:pt x="41" y="26"/>
                  <a:pt x="41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57"/>
                  <a:pt x="51" y="57"/>
                  <a:pt x="51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26"/>
                  <a:pt x="56" y="26"/>
                  <a:pt x="5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57"/>
                  <a:pt x="67" y="57"/>
                  <a:pt x="67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70" y="57"/>
                  <a:pt x="72" y="58"/>
                  <a:pt x="72" y="59"/>
                </a:cubicBezTo>
                <a:cubicBezTo>
                  <a:pt x="72" y="62"/>
                  <a:pt x="72" y="62"/>
                  <a:pt x="72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8"/>
                  <a:pt x="6" y="57"/>
                  <a:pt x="8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26"/>
                  <a:pt x="10" y="26"/>
                  <a:pt x="10" y="26"/>
                </a:cubicBezTo>
                <a:lnTo>
                  <a:pt x="20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243797" tIns="121899" rIns="243797" bIns="121899"/>
          <a:lstStyle/>
          <a:p>
            <a:endParaRPr lang="en-US" kern="1200"/>
          </a:p>
        </p:txBody>
      </p:sp>
      <p:sp>
        <p:nvSpPr>
          <p:cNvPr id="38" name="Freeform 133"/>
          <p:cNvSpPr>
            <a:spLocks/>
          </p:cNvSpPr>
          <p:nvPr/>
        </p:nvSpPr>
        <p:spPr bwMode="auto">
          <a:xfrm>
            <a:off x="2991422" y="2764575"/>
            <a:ext cx="407205" cy="417674"/>
          </a:xfrm>
          <a:custGeom>
            <a:avLst/>
            <a:gdLst>
              <a:gd name="T0" fmla="*/ 287572 w 115"/>
              <a:gd name="T1" fmla="*/ 228983 h 116"/>
              <a:gd name="T2" fmla="*/ 220814 w 115"/>
              <a:gd name="T3" fmla="*/ 192963 h 116"/>
              <a:gd name="T4" fmla="*/ 184868 w 115"/>
              <a:gd name="T5" fmla="*/ 177526 h 116"/>
              <a:gd name="T6" fmla="*/ 184868 w 115"/>
              <a:gd name="T7" fmla="*/ 149225 h 116"/>
              <a:gd name="T8" fmla="*/ 197706 w 115"/>
              <a:gd name="T9" fmla="*/ 115778 h 116"/>
              <a:gd name="T10" fmla="*/ 213112 w 115"/>
              <a:gd name="T11" fmla="*/ 97768 h 116"/>
              <a:gd name="T12" fmla="*/ 202841 w 115"/>
              <a:gd name="T13" fmla="*/ 77185 h 116"/>
              <a:gd name="T14" fmla="*/ 205409 w 115"/>
              <a:gd name="T15" fmla="*/ 46311 h 116"/>
              <a:gd name="T16" fmla="*/ 148921 w 115"/>
              <a:gd name="T17" fmla="*/ 0 h 116"/>
              <a:gd name="T18" fmla="*/ 89866 w 115"/>
              <a:gd name="T19" fmla="*/ 46311 h 116"/>
              <a:gd name="T20" fmla="*/ 92434 w 115"/>
              <a:gd name="T21" fmla="*/ 77185 h 116"/>
              <a:gd name="T22" fmla="*/ 84731 w 115"/>
              <a:gd name="T23" fmla="*/ 97768 h 116"/>
              <a:gd name="T24" fmla="*/ 97569 w 115"/>
              <a:gd name="T25" fmla="*/ 115778 h 116"/>
              <a:gd name="T26" fmla="*/ 112975 w 115"/>
              <a:gd name="T27" fmla="*/ 149225 h 116"/>
              <a:gd name="T28" fmla="*/ 112975 w 115"/>
              <a:gd name="T29" fmla="*/ 177526 h 116"/>
              <a:gd name="T30" fmla="*/ 77028 w 115"/>
              <a:gd name="T31" fmla="*/ 192963 h 116"/>
              <a:gd name="T32" fmla="*/ 10270 w 115"/>
              <a:gd name="T33" fmla="*/ 228983 h 116"/>
              <a:gd name="T34" fmla="*/ 2568 w 115"/>
              <a:gd name="T35" fmla="*/ 298450 h 116"/>
              <a:gd name="T36" fmla="*/ 292707 w 115"/>
              <a:gd name="T37" fmla="*/ 298450 h 116"/>
              <a:gd name="T38" fmla="*/ 287572 w 115"/>
              <a:gd name="T39" fmla="*/ 228983 h 11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15" h="116">
                <a:moveTo>
                  <a:pt x="112" y="89"/>
                </a:moveTo>
                <a:cubicBezTo>
                  <a:pt x="109" y="83"/>
                  <a:pt x="97" y="80"/>
                  <a:pt x="86" y="75"/>
                </a:cubicBezTo>
                <a:cubicBezTo>
                  <a:pt x="75" y="71"/>
                  <a:pt x="72" y="69"/>
                  <a:pt x="72" y="69"/>
                </a:cubicBezTo>
                <a:cubicBezTo>
                  <a:pt x="72" y="58"/>
                  <a:pt x="72" y="58"/>
                  <a:pt x="72" y="58"/>
                </a:cubicBezTo>
                <a:cubicBezTo>
                  <a:pt x="72" y="58"/>
                  <a:pt x="76" y="55"/>
                  <a:pt x="77" y="45"/>
                </a:cubicBezTo>
                <a:cubicBezTo>
                  <a:pt x="80" y="45"/>
                  <a:pt x="83" y="41"/>
                  <a:pt x="83" y="38"/>
                </a:cubicBezTo>
                <a:cubicBezTo>
                  <a:pt x="83" y="36"/>
                  <a:pt x="83" y="29"/>
                  <a:pt x="79" y="30"/>
                </a:cubicBezTo>
                <a:cubicBezTo>
                  <a:pt x="80" y="25"/>
                  <a:pt x="81" y="20"/>
                  <a:pt x="80" y="18"/>
                </a:cubicBezTo>
                <a:cubicBezTo>
                  <a:pt x="80" y="9"/>
                  <a:pt x="71" y="0"/>
                  <a:pt x="58" y="0"/>
                </a:cubicBezTo>
                <a:cubicBezTo>
                  <a:pt x="45" y="0"/>
                  <a:pt x="36" y="9"/>
                  <a:pt x="35" y="18"/>
                </a:cubicBezTo>
                <a:cubicBezTo>
                  <a:pt x="35" y="20"/>
                  <a:pt x="35" y="25"/>
                  <a:pt x="36" y="30"/>
                </a:cubicBezTo>
                <a:cubicBezTo>
                  <a:pt x="33" y="29"/>
                  <a:pt x="32" y="36"/>
                  <a:pt x="33" y="38"/>
                </a:cubicBezTo>
                <a:cubicBezTo>
                  <a:pt x="33" y="41"/>
                  <a:pt x="35" y="45"/>
                  <a:pt x="38" y="45"/>
                </a:cubicBezTo>
                <a:cubicBezTo>
                  <a:pt x="39" y="55"/>
                  <a:pt x="44" y="58"/>
                  <a:pt x="44" y="58"/>
                </a:cubicBezTo>
                <a:cubicBezTo>
                  <a:pt x="44" y="69"/>
                  <a:pt x="44" y="69"/>
                  <a:pt x="44" y="69"/>
                </a:cubicBezTo>
                <a:cubicBezTo>
                  <a:pt x="44" y="69"/>
                  <a:pt x="41" y="71"/>
                  <a:pt x="30" y="75"/>
                </a:cubicBezTo>
                <a:cubicBezTo>
                  <a:pt x="18" y="80"/>
                  <a:pt x="7" y="83"/>
                  <a:pt x="4" y="89"/>
                </a:cubicBezTo>
                <a:cubicBezTo>
                  <a:pt x="0" y="93"/>
                  <a:pt x="1" y="116"/>
                  <a:pt x="1" y="116"/>
                </a:cubicBezTo>
                <a:cubicBezTo>
                  <a:pt x="114" y="116"/>
                  <a:pt x="114" y="116"/>
                  <a:pt x="114" y="116"/>
                </a:cubicBezTo>
                <a:cubicBezTo>
                  <a:pt x="114" y="116"/>
                  <a:pt x="115" y="93"/>
                  <a:pt x="112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243797" tIns="121899" rIns="243797" bIns="121899"/>
          <a:lstStyle/>
          <a:p>
            <a:endParaRPr lang="en-US" kern="1200">
              <a:latin typeface="Lato Light"/>
              <a:cs typeface="Lato Light"/>
            </a:endParaRPr>
          </a:p>
        </p:txBody>
      </p:sp>
      <p:sp>
        <p:nvSpPr>
          <p:cNvPr id="41" name="Freeform 91"/>
          <p:cNvSpPr>
            <a:spLocks noEditPoints="1"/>
          </p:cNvSpPr>
          <p:nvPr/>
        </p:nvSpPr>
        <p:spPr bwMode="auto">
          <a:xfrm>
            <a:off x="4398596" y="1487615"/>
            <a:ext cx="377874" cy="375355"/>
          </a:xfrm>
          <a:custGeom>
            <a:avLst/>
            <a:gdLst>
              <a:gd name="T0" fmla="*/ 0 w 62"/>
              <a:gd name="T1" fmla="*/ 106363 h 62"/>
              <a:gd name="T2" fmla="*/ 140673 w 62"/>
              <a:gd name="T3" fmla="*/ 75483 h 62"/>
              <a:gd name="T4" fmla="*/ 154397 w 62"/>
              <a:gd name="T5" fmla="*/ 68621 h 62"/>
              <a:gd name="T6" fmla="*/ 168121 w 62"/>
              <a:gd name="T7" fmla="*/ 65190 h 62"/>
              <a:gd name="T8" fmla="*/ 164690 w 62"/>
              <a:gd name="T9" fmla="*/ 58328 h 62"/>
              <a:gd name="T10" fmla="*/ 154397 w 62"/>
              <a:gd name="T11" fmla="*/ 51466 h 62"/>
              <a:gd name="T12" fmla="*/ 147535 w 62"/>
              <a:gd name="T13" fmla="*/ 51466 h 62"/>
              <a:gd name="T14" fmla="*/ 144104 w 62"/>
              <a:gd name="T15" fmla="*/ 48035 h 62"/>
              <a:gd name="T16" fmla="*/ 130380 w 62"/>
              <a:gd name="T17" fmla="*/ 41173 h 62"/>
              <a:gd name="T18" fmla="*/ 130380 w 62"/>
              <a:gd name="T19" fmla="*/ 54897 h 62"/>
              <a:gd name="T20" fmla="*/ 126949 w 62"/>
              <a:gd name="T21" fmla="*/ 65190 h 62"/>
              <a:gd name="T22" fmla="*/ 113225 w 62"/>
              <a:gd name="T23" fmla="*/ 58328 h 62"/>
              <a:gd name="T24" fmla="*/ 99500 w 62"/>
              <a:gd name="T25" fmla="*/ 51466 h 62"/>
              <a:gd name="T26" fmla="*/ 102931 w 62"/>
              <a:gd name="T27" fmla="*/ 37742 h 62"/>
              <a:gd name="T28" fmla="*/ 120087 w 62"/>
              <a:gd name="T29" fmla="*/ 34310 h 62"/>
              <a:gd name="T30" fmla="*/ 116656 w 62"/>
              <a:gd name="T31" fmla="*/ 27448 h 62"/>
              <a:gd name="T32" fmla="*/ 106363 w 62"/>
              <a:gd name="T33" fmla="*/ 30879 h 62"/>
              <a:gd name="T34" fmla="*/ 92638 w 62"/>
              <a:gd name="T35" fmla="*/ 20586 h 62"/>
              <a:gd name="T36" fmla="*/ 96069 w 62"/>
              <a:gd name="T37" fmla="*/ 30879 h 62"/>
              <a:gd name="T38" fmla="*/ 89207 w 62"/>
              <a:gd name="T39" fmla="*/ 30879 h 62"/>
              <a:gd name="T40" fmla="*/ 78914 w 62"/>
              <a:gd name="T41" fmla="*/ 24017 h 62"/>
              <a:gd name="T42" fmla="*/ 72052 w 62"/>
              <a:gd name="T43" fmla="*/ 27448 h 62"/>
              <a:gd name="T44" fmla="*/ 78914 w 62"/>
              <a:gd name="T45" fmla="*/ 30879 h 62"/>
              <a:gd name="T46" fmla="*/ 75483 w 62"/>
              <a:gd name="T47" fmla="*/ 34310 h 62"/>
              <a:gd name="T48" fmla="*/ 34310 w 62"/>
              <a:gd name="T49" fmla="*/ 61759 h 62"/>
              <a:gd name="T50" fmla="*/ 37742 w 62"/>
              <a:gd name="T51" fmla="*/ 65190 h 62"/>
              <a:gd name="T52" fmla="*/ 44604 w 62"/>
              <a:gd name="T53" fmla="*/ 75483 h 62"/>
              <a:gd name="T54" fmla="*/ 41173 w 62"/>
              <a:gd name="T55" fmla="*/ 89207 h 62"/>
              <a:gd name="T56" fmla="*/ 51466 w 62"/>
              <a:gd name="T57" fmla="*/ 102931 h 62"/>
              <a:gd name="T58" fmla="*/ 61759 w 62"/>
              <a:gd name="T59" fmla="*/ 120087 h 62"/>
              <a:gd name="T60" fmla="*/ 65190 w 62"/>
              <a:gd name="T61" fmla="*/ 126949 h 62"/>
              <a:gd name="T62" fmla="*/ 58328 w 62"/>
              <a:gd name="T63" fmla="*/ 109794 h 62"/>
              <a:gd name="T64" fmla="*/ 72052 w 62"/>
              <a:gd name="T65" fmla="*/ 126949 h 62"/>
              <a:gd name="T66" fmla="*/ 85776 w 62"/>
              <a:gd name="T67" fmla="*/ 140673 h 62"/>
              <a:gd name="T68" fmla="*/ 102931 w 62"/>
              <a:gd name="T69" fmla="*/ 150966 h 62"/>
              <a:gd name="T70" fmla="*/ 120087 w 62"/>
              <a:gd name="T71" fmla="*/ 161259 h 62"/>
              <a:gd name="T72" fmla="*/ 123518 w 62"/>
              <a:gd name="T73" fmla="*/ 161259 h 62"/>
              <a:gd name="T74" fmla="*/ 116656 w 62"/>
              <a:gd name="T75" fmla="*/ 147535 h 62"/>
              <a:gd name="T76" fmla="*/ 109794 w 62"/>
              <a:gd name="T77" fmla="*/ 144104 h 62"/>
              <a:gd name="T78" fmla="*/ 109794 w 62"/>
              <a:gd name="T79" fmla="*/ 133811 h 62"/>
              <a:gd name="T80" fmla="*/ 96069 w 62"/>
              <a:gd name="T81" fmla="*/ 140673 h 62"/>
              <a:gd name="T82" fmla="*/ 92638 w 62"/>
              <a:gd name="T83" fmla="*/ 116656 h 62"/>
              <a:gd name="T84" fmla="*/ 102931 w 62"/>
              <a:gd name="T85" fmla="*/ 116656 h 62"/>
              <a:gd name="T86" fmla="*/ 109794 w 62"/>
              <a:gd name="T87" fmla="*/ 113225 h 62"/>
              <a:gd name="T88" fmla="*/ 120087 w 62"/>
              <a:gd name="T89" fmla="*/ 116656 h 62"/>
              <a:gd name="T90" fmla="*/ 123518 w 62"/>
              <a:gd name="T91" fmla="*/ 113225 h 62"/>
              <a:gd name="T92" fmla="*/ 130380 w 62"/>
              <a:gd name="T93" fmla="*/ 99500 h 62"/>
              <a:gd name="T94" fmla="*/ 130380 w 62"/>
              <a:gd name="T95" fmla="*/ 96069 h 62"/>
              <a:gd name="T96" fmla="*/ 140673 w 62"/>
              <a:gd name="T97" fmla="*/ 89207 h 62"/>
              <a:gd name="T98" fmla="*/ 147535 w 62"/>
              <a:gd name="T99" fmla="*/ 78914 h 62"/>
              <a:gd name="T100" fmla="*/ 150966 w 62"/>
              <a:gd name="T101" fmla="*/ 75483 h 62"/>
              <a:gd name="T102" fmla="*/ 140673 w 62"/>
              <a:gd name="T103" fmla="*/ 75483 h 62"/>
              <a:gd name="T104" fmla="*/ 164690 w 62"/>
              <a:gd name="T105" fmla="*/ 164690 h 62"/>
              <a:gd name="T106" fmla="*/ 150966 w 62"/>
              <a:gd name="T107" fmla="*/ 161259 h 62"/>
              <a:gd name="T108" fmla="*/ 140673 w 62"/>
              <a:gd name="T109" fmla="*/ 161259 h 62"/>
              <a:gd name="T110" fmla="*/ 130380 w 62"/>
              <a:gd name="T111" fmla="*/ 157828 h 62"/>
              <a:gd name="T112" fmla="*/ 126949 w 62"/>
              <a:gd name="T113" fmla="*/ 171552 h 62"/>
              <a:gd name="T114" fmla="*/ 123518 w 62"/>
              <a:gd name="T115" fmla="*/ 185277 h 62"/>
              <a:gd name="T116" fmla="*/ 171552 w 62"/>
              <a:gd name="T117" fmla="*/ 168121 h 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243797" tIns="121899" rIns="243797" bIns="121899"/>
          <a:lstStyle/>
          <a:p>
            <a:endParaRPr lang="en-US" kern="1200"/>
          </a:p>
        </p:txBody>
      </p:sp>
    </p:spTree>
    <p:extLst>
      <p:ext uri="{BB962C8B-B14F-4D97-AF65-F5344CB8AC3E}">
        <p14:creationId xmlns:p14="http://schemas.microsoft.com/office/powerpoint/2010/main" val="67514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2"/>
          <p:cNvSpPr txBox="1">
            <a:spLocks/>
          </p:cNvSpPr>
          <p:nvPr/>
        </p:nvSpPr>
        <p:spPr>
          <a:xfrm>
            <a:off x="3074942" y="318910"/>
            <a:ext cx="3010841" cy="41549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ctr"/>
            <a:r>
              <a:rPr lang="ru-RU" sz="2700" b="1" dirty="0">
                <a:solidFill>
                  <a:srgbClr val="3C489D"/>
                </a:solidFill>
                <a:ea typeface="Open Sans Light" panose="020B0306030504020204" pitchFamily="34" charset="0"/>
              </a:rPr>
              <a:t>Базовый модуль</a:t>
            </a:r>
            <a:endParaRPr lang="en-US" sz="2700" b="1" dirty="0">
              <a:solidFill>
                <a:srgbClr val="3C489D"/>
              </a:solidFill>
              <a:ea typeface="Open Sans Light" panose="020B0306030504020204" pitchFamily="34" charset="0"/>
            </a:endParaRPr>
          </a:p>
        </p:txBody>
      </p:sp>
      <p:sp>
        <p:nvSpPr>
          <p:cNvPr id="132" name="Subtitle 4"/>
          <p:cNvSpPr txBox="1">
            <a:spLocks/>
          </p:cNvSpPr>
          <p:nvPr/>
        </p:nvSpPr>
        <p:spPr>
          <a:xfrm>
            <a:off x="1280514" y="820278"/>
            <a:ext cx="6585319" cy="246221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>
            <a:lvl1pPr marL="457109" indent="-457109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4800" kern="1200" dirty="0" smtClean="0">
                <a:solidFill>
                  <a:schemeClr val="tx1"/>
                </a:solidFill>
                <a:effectLst/>
                <a:latin typeface="Roboto Regular"/>
                <a:ea typeface="+mn-ea"/>
                <a:cs typeface="Roboto Regular"/>
              </a:defRPr>
            </a:lvl1pPr>
            <a:lvl2pPr marL="137132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4000" kern="1200" dirty="0" smtClean="0">
                <a:solidFill>
                  <a:schemeClr val="tx1"/>
                </a:solidFill>
                <a:effectLst/>
                <a:latin typeface="Roboto Regular"/>
                <a:ea typeface="+mn-ea"/>
                <a:cs typeface="Roboto Regular"/>
              </a:defRPr>
            </a:lvl2pPr>
            <a:lvl3pPr marL="2285543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600" kern="1200" dirty="0" smtClean="0">
                <a:solidFill>
                  <a:schemeClr val="tx1"/>
                </a:solidFill>
                <a:effectLst/>
                <a:latin typeface="Roboto Regular"/>
                <a:ea typeface="+mn-ea"/>
                <a:cs typeface="Roboto Regular"/>
              </a:defRPr>
            </a:lvl3pPr>
            <a:lvl4pPr marL="3199760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 smtClean="0">
                <a:solidFill>
                  <a:schemeClr val="tx1"/>
                </a:solidFill>
                <a:effectLst/>
                <a:latin typeface="Roboto Regular"/>
                <a:ea typeface="+mn-ea"/>
                <a:cs typeface="Roboto Regular"/>
              </a:defRPr>
            </a:lvl4pPr>
            <a:lvl5pPr marL="4113977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>
                <a:solidFill>
                  <a:schemeClr val="tx1"/>
                </a:solidFill>
                <a:effectLst/>
                <a:latin typeface="Roboto Regular"/>
                <a:ea typeface="+mn-ea"/>
                <a:cs typeface="Roboto Regular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b="1" dirty="0">
                <a:latin typeface="Roboto Light"/>
                <a:cs typeface="Roboto Light"/>
              </a:rPr>
              <a:t>Управление </a:t>
            </a:r>
            <a:r>
              <a:rPr lang="ru-RU" sz="1500" b="1" dirty="0" smtClean="0">
                <a:latin typeface="Roboto Light"/>
                <a:cs typeface="Roboto Light"/>
              </a:rPr>
              <a:t>проектными инициативами с участием/для инвалидов</a:t>
            </a:r>
            <a:endParaRPr lang="ru-RU" sz="1500" dirty="0" smtClean="0">
              <a:latin typeface="Roboto Light"/>
              <a:cs typeface="Roboto Ligh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709422" y="1681694"/>
            <a:ext cx="2434578" cy="40395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200" dirty="0" smtClean="0">
                <a:latin typeface="Roboto Light"/>
                <a:ea typeface="Open Sans" panose="020B0606030504020204" pitchFamily="34" charset="0"/>
                <a:cs typeface="Roboto Light"/>
              </a:rPr>
              <a:t>Меры государственной поддержки (гранты, субсидии)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709422" y="2194122"/>
            <a:ext cx="1757926" cy="40395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200" dirty="0" smtClean="0">
                <a:latin typeface="Roboto Light"/>
                <a:ea typeface="Open Sans" panose="020B0606030504020204" pitchFamily="34" charset="0"/>
                <a:cs typeface="Roboto Light"/>
              </a:rPr>
              <a:t>Импакт-инвесторы, бизнес-ангелы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709422" y="2691789"/>
            <a:ext cx="2434578" cy="40395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200" dirty="0" smtClean="0">
                <a:latin typeface="Roboto Light"/>
                <a:ea typeface="Open Sans" panose="020B0606030504020204" pitchFamily="34" charset="0"/>
                <a:cs typeface="Roboto Light"/>
              </a:rPr>
              <a:t>Фонды (государственные, корпоративные, частные)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709422" y="3224728"/>
            <a:ext cx="2434578" cy="40395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200" dirty="0" smtClean="0">
                <a:latin typeface="Roboto Light"/>
                <a:ea typeface="Open Sans" panose="020B0606030504020204" pitchFamily="34" charset="0"/>
                <a:cs typeface="Roboto Light"/>
              </a:rPr>
              <a:t>Краудинвестинг, краудлендинг, краудфандинг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1" name="Freeform 101"/>
          <p:cNvSpPr>
            <a:spLocks noChangeArrowheads="1"/>
          </p:cNvSpPr>
          <p:nvPr/>
        </p:nvSpPr>
        <p:spPr bwMode="auto">
          <a:xfrm>
            <a:off x="6285929" y="3302761"/>
            <a:ext cx="290027" cy="222149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2962B7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93" name="Freeform 102"/>
          <p:cNvSpPr>
            <a:spLocks noChangeArrowheads="1"/>
          </p:cNvSpPr>
          <p:nvPr/>
        </p:nvSpPr>
        <p:spPr bwMode="auto">
          <a:xfrm>
            <a:off x="6287985" y="2764181"/>
            <a:ext cx="287971" cy="259174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94" name="Freeform 116"/>
          <p:cNvSpPr>
            <a:spLocks noChangeArrowheads="1"/>
          </p:cNvSpPr>
          <p:nvPr/>
        </p:nvSpPr>
        <p:spPr bwMode="auto">
          <a:xfrm>
            <a:off x="6296343" y="1746119"/>
            <a:ext cx="259174" cy="267401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95" name="Freeform 79"/>
          <p:cNvSpPr>
            <a:spLocks noChangeArrowheads="1"/>
          </p:cNvSpPr>
          <p:nvPr/>
        </p:nvSpPr>
        <p:spPr bwMode="auto">
          <a:xfrm>
            <a:off x="6277830" y="2263395"/>
            <a:ext cx="277687" cy="279743"/>
          </a:xfrm>
          <a:custGeom>
            <a:avLst/>
            <a:gdLst>
              <a:gd name="T0" fmla="*/ 239 w 479"/>
              <a:gd name="T1" fmla="*/ 0 h 479"/>
              <a:gd name="T2" fmla="*/ 239 w 479"/>
              <a:gd name="T3" fmla="*/ 0 h 479"/>
              <a:gd name="T4" fmla="*/ 0 w 479"/>
              <a:gd name="T5" fmla="*/ 239 h 479"/>
              <a:gd name="T6" fmla="*/ 239 w 479"/>
              <a:gd name="T7" fmla="*/ 478 h 479"/>
              <a:gd name="T8" fmla="*/ 478 w 479"/>
              <a:gd name="T9" fmla="*/ 239 h 479"/>
              <a:gd name="T10" fmla="*/ 239 w 479"/>
              <a:gd name="T11" fmla="*/ 0 h 479"/>
              <a:gd name="T12" fmla="*/ 443 w 479"/>
              <a:gd name="T13" fmla="*/ 239 h 479"/>
              <a:gd name="T14" fmla="*/ 443 w 479"/>
              <a:gd name="T15" fmla="*/ 239 h 479"/>
              <a:gd name="T16" fmla="*/ 399 w 479"/>
              <a:gd name="T17" fmla="*/ 363 h 479"/>
              <a:gd name="T18" fmla="*/ 390 w 479"/>
              <a:gd name="T19" fmla="*/ 328 h 479"/>
              <a:gd name="T20" fmla="*/ 399 w 479"/>
              <a:gd name="T21" fmla="*/ 257 h 479"/>
              <a:gd name="T22" fmla="*/ 372 w 479"/>
              <a:gd name="T23" fmla="*/ 204 h 479"/>
              <a:gd name="T24" fmla="*/ 319 w 479"/>
              <a:gd name="T25" fmla="*/ 178 h 479"/>
              <a:gd name="T26" fmla="*/ 346 w 479"/>
              <a:gd name="T27" fmla="*/ 88 h 479"/>
              <a:gd name="T28" fmla="*/ 293 w 479"/>
              <a:gd name="T29" fmla="*/ 62 h 479"/>
              <a:gd name="T30" fmla="*/ 301 w 479"/>
              <a:gd name="T31" fmla="*/ 53 h 479"/>
              <a:gd name="T32" fmla="*/ 443 w 479"/>
              <a:gd name="T33" fmla="*/ 239 h 479"/>
              <a:gd name="T34" fmla="*/ 212 w 479"/>
              <a:gd name="T35" fmla="*/ 44 h 479"/>
              <a:gd name="T36" fmla="*/ 212 w 479"/>
              <a:gd name="T37" fmla="*/ 44 h 479"/>
              <a:gd name="T38" fmla="*/ 186 w 479"/>
              <a:gd name="T39" fmla="*/ 62 h 479"/>
              <a:gd name="T40" fmla="*/ 150 w 479"/>
              <a:gd name="T41" fmla="*/ 88 h 479"/>
              <a:gd name="T42" fmla="*/ 115 w 479"/>
              <a:gd name="T43" fmla="*/ 133 h 479"/>
              <a:gd name="T44" fmla="*/ 133 w 479"/>
              <a:gd name="T45" fmla="*/ 159 h 479"/>
              <a:gd name="T46" fmla="*/ 177 w 479"/>
              <a:gd name="T47" fmla="*/ 159 h 479"/>
              <a:gd name="T48" fmla="*/ 248 w 479"/>
              <a:gd name="T49" fmla="*/ 239 h 479"/>
              <a:gd name="T50" fmla="*/ 186 w 479"/>
              <a:gd name="T51" fmla="*/ 292 h 479"/>
              <a:gd name="T52" fmla="*/ 177 w 479"/>
              <a:gd name="T53" fmla="*/ 337 h 479"/>
              <a:gd name="T54" fmla="*/ 177 w 479"/>
              <a:gd name="T55" fmla="*/ 390 h 479"/>
              <a:gd name="T56" fmla="*/ 133 w 479"/>
              <a:gd name="T57" fmla="*/ 345 h 479"/>
              <a:gd name="T58" fmla="*/ 124 w 479"/>
              <a:gd name="T59" fmla="*/ 284 h 479"/>
              <a:gd name="T60" fmla="*/ 88 w 479"/>
              <a:gd name="T61" fmla="*/ 239 h 479"/>
              <a:gd name="T62" fmla="*/ 106 w 479"/>
              <a:gd name="T63" fmla="*/ 186 h 479"/>
              <a:gd name="T64" fmla="*/ 53 w 479"/>
              <a:gd name="T65" fmla="*/ 169 h 479"/>
              <a:gd name="T66" fmla="*/ 212 w 479"/>
              <a:gd name="T67" fmla="*/ 44 h 479"/>
              <a:gd name="T68" fmla="*/ 177 w 479"/>
              <a:gd name="T69" fmla="*/ 434 h 479"/>
              <a:gd name="T70" fmla="*/ 177 w 479"/>
              <a:gd name="T71" fmla="*/ 434 h 479"/>
              <a:gd name="T72" fmla="*/ 204 w 479"/>
              <a:gd name="T73" fmla="*/ 416 h 479"/>
              <a:gd name="T74" fmla="*/ 239 w 479"/>
              <a:gd name="T75" fmla="*/ 407 h 479"/>
              <a:gd name="T76" fmla="*/ 293 w 479"/>
              <a:gd name="T77" fmla="*/ 390 h 479"/>
              <a:gd name="T78" fmla="*/ 354 w 479"/>
              <a:gd name="T79" fmla="*/ 407 h 479"/>
              <a:gd name="T80" fmla="*/ 239 w 479"/>
              <a:gd name="T81" fmla="*/ 443 h 479"/>
              <a:gd name="T82" fmla="*/ 177 w 479"/>
              <a:gd name="T83" fmla="*/ 434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04074" y="1207262"/>
            <a:ext cx="5664266" cy="3516333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Цель базового модуля – </a:t>
            </a:r>
            <a:r>
              <a:rPr lang="ru-RU" sz="1400" b="1" dirty="0" smtClean="0">
                <a:solidFill>
                  <a:srgbClr val="0097A7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пошаговый алгоритм запуска проектов с участием инвалидов </a:t>
            </a:r>
            <a:r>
              <a:rPr lang="ru-RU" sz="1400" b="1" i="1" dirty="0" smtClean="0">
                <a:solidFill>
                  <a:srgbClr val="0097A7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(либо создаваемых для решения проблем инвалидов</a:t>
            </a:r>
            <a:r>
              <a:rPr lang="ru-RU" sz="1400" b="1" dirty="0" smtClean="0">
                <a:solidFill>
                  <a:srgbClr val="0097A7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),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 генерируемых городами и привлечение в них всех необходимых ресурсов </a:t>
            </a:r>
            <a:r>
              <a:rPr lang="ru-RU" sz="1400" i="1" dirty="0">
                <a:latin typeface="Roboto Light"/>
                <a:ea typeface="Open Sans" panose="020B0606030504020204" pitchFamily="34" charset="0"/>
                <a:cs typeface="Roboto Light"/>
              </a:rPr>
              <a:t>(</a:t>
            </a:r>
            <a:r>
              <a:rPr lang="ru-RU" sz="1400" i="1" dirty="0" smtClean="0">
                <a:latin typeface="Roboto Light"/>
                <a:ea typeface="Open Sans" panose="020B0606030504020204" pitchFamily="34" charset="0"/>
                <a:cs typeface="Roboto Light"/>
              </a:rPr>
              <a:t>финансы, компетенции, экспертиза, поддержка, </a:t>
            </a:r>
            <a:r>
              <a:rPr lang="ru-RU" sz="1400" i="1" dirty="0">
                <a:latin typeface="Roboto Light"/>
                <a:ea typeface="Open Sans" panose="020B0606030504020204" pitchFamily="34" charset="0"/>
                <a:cs typeface="Roboto Light"/>
              </a:rPr>
              <a:t>кадры, </a:t>
            </a:r>
            <a:r>
              <a:rPr lang="ru-RU" sz="1400" i="1" dirty="0" smtClean="0">
                <a:latin typeface="Roboto Light"/>
                <a:ea typeface="Open Sans" panose="020B0606030504020204" pitchFamily="34" charset="0"/>
                <a:cs typeface="Roboto Light"/>
              </a:rPr>
              <a:t>связи, </a:t>
            </a:r>
            <a:r>
              <a:rPr lang="en-US" sz="1400" i="1" dirty="0" smtClean="0">
                <a:latin typeface="Roboto Light"/>
                <a:ea typeface="Open Sans" panose="020B0606030504020204" pitchFamily="34" charset="0"/>
                <a:cs typeface="Roboto Light"/>
              </a:rPr>
              <a:t>PR</a:t>
            </a:r>
            <a:r>
              <a:rPr lang="ru-RU" sz="1400" i="1" dirty="0" smtClean="0">
                <a:latin typeface="Roboto Light"/>
                <a:ea typeface="Open Sans" panose="020B0606030504020204" pitchFamily="34" charset="0"/>
                <a:cs typeface="Roboto Light"/>
              </a:rPr>
              <a:t> </a:t>
            </a:r>
            <a:r>
              <a:rPr lang="ru-RU" sz="1400" i="1" dirty="0">
                <a:latin typeface="Roboto Light"/>
                <a:ea typeface="Open Sans" panose="020B0606030504020204" pitchFamily="34" charset="0"/>
                <a:cs typeface="Roboto Light"/>
              </a:rPr>
              <a:t>и т.д.</a:t>
            </a:r>
            <a:r>
              <a:rPr lang="ru-RU" sz="1400" i="1" dirty="0" smtClean="0">
                <a:latin typeface="Roboto Light"/>
                <a:ea typeface="Open Sans" panose="020B0606030504020204" pitchFamily="34" charset="0"/>
                <a:cs typeface="Roboto Light"/>
              </a:rPr>
              <a:t>)</a:t>
            </a:r>
            <a:endParaRPr lang="ru-RU" sz="1400" dirty="0">
              <a:latin typeface="Roboto Light"/>
              <a:ea typeface="Open Sans" panose="020B0606030504020204" pitchFamily="34" charset="0"/>
              <a:cs typeface="Roboto Light"/>
            </a:endParaRPr>
          </a:p>
          <a:p>
            <a:endParaRPr lang="ru-RU" sz="1400" dirty="0">
              <a:latin typeface="Roboto Light"/>
              <a:ea typeface="Open Sans" panose="020B0606030504020204" pitchFamily="34" charset="0"/>
              <a:cs typeface="Roboto Light"/>
            </a:endParaRPr>
          </a:p>
          <a:p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П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роектная </a:t>
            </a:r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деятельность – это 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системообразующий </a:t>
            </a:r>
            <a:r>
              <a:rPr lang="ru-RU" sz="1400" b="1" dirty="0" smtClean="0">
                <a:solidFill>
                  <a:srgbClr val="0097A7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драйвер </a:t>
            </a:r>
            <a:r>
              <a:rPr lang="ru-RU" sz="1400" b="1" dirty="0">
                <a:solidFill>
                  <a:srgbClr val="0097A7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развития</a:t>
            </a:r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, вокруг которого 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будет выстроена вся остальная экосистема платформы.</a:t>
            </a:r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 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Она позволит выявить </a:t>
            </a:r>
            <a:r>
              <a:rPr lang="ru-RU" sz="1400" b="1" dirty="0" smtClean="0">
                <a:solidFill>
                  <a:srgbClr val="0097A7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лидеров с предпринимательским мышлениям</a:t>
            </a:r>
            <a:r>
              <a:rPr lang="ru-RU" sz="1400" b="1" dirty="0" smtClean="0">
                <a:latin typeface="Roboto Light"/>
                <a:ea typeface="Open Sans" panose="020B0606030504020204" pitchFamily="34" charset="0"/>
                <a:cs typeface="Roboto Light"/>
              </a:rPr>
              <a:t> </a:t>
            </a:r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во всех ключевых 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сферах инклюзивной экономики. </a:t>
            </a:r>
          </a:p>
          <a:p>
            <a:endParaRPr lang="ru-RU" sz="1400" dirty="0">
              <a:latin typeface="Roboto Light"/>
              <a:ea typeface="Open Sans" panose="020B0606030504020204" pitchFamily="34" charset="0"/>
              <a:cs typeface="Roboto Light"/>
            </a:endParaRPr>
          </a:p>
          <a:p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Благодаря 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Платформе </a:t>
            </a:r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будет видна </a:t>
            </a:r>
            <a:r>
              <a:rPr lang="ru-RU" sz="1400" b="1" dirty="0" smtClean="0">
                <a:solidFill>
                  <a:schemeClr val="accent5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системная картина </a:t>
            </a:r>
            <a:r>
              <a:rPr lang="ru-RU" sz="1400" b="1" dirty="0">
                <a:solidFill>
                  <a:schemeClr val="accent5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в каждом конкретном </a:t>
            </a:r>
            <a:r>
              <a:rPr lang="ru-RU" sz="1400" b="1" dirty="0" smtClean="0">
                <a:solidFill>
                  <a:schemeClr val="accent5"/>
                </a:solidFill>
                <a:latin typeface="Roboto Light"/>
                <a:ea typeface="Open Sans" panose="020B0606030504020204" pitchFamily="34" charset="0"/>
                <a:cs typeface="Roboto Light"/>
              </a:rPr>
              <a:t>городе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: </a:t>
            </a:r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кто, какие проекты, в какой стадии, какие проблемы/запросы/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потребности. Это существенно оптимизирует и ускорит </a:t>
            </a:r>
            <a:r>
              <a:rPr lang="ru-RU" sz="1400" dirty="0">
                <a:latin typeface="Roboto Light"/>
                <a:ea typeface="Open Sans" panose="020B0606030504020204" pitchFamily="34" charset="0"/>
                <a:cs typeface="Roboto Light"/>
              </a:rPr>
              <a:t>все </a:t>
            </a:r>
            <a:r>
              <a:rPr lang="ru-RU" sz="1400" dirty="0" smtClean="0">
                <a:latin typeface="Roboto Light"/>
                <a:ea typeface="Open Sans" panose="020B0606030504020204" pitchFamily="34" charset="0"/>
                <a:cs typeface="Roboto Light"/>
              </a:rPr>
              <a:t>процессы.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7203" y="1220698"/>
            <a:ext cx="3046797" cy="40395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ctr"/>
            <a:r>
              <a:rPr lang="ru-RU" sz="1200" b="1" dirty="0" smtClean="0">
                <a:latin typeface="Roboto Light"/>
                <a:ea typeface="Open Sans" panose="020B0606030504020204" pitchFamily="34" charset="0"/>
                <a:cs typeface="Roboto Light"/>
              </a:rPr>
              <a:t>Источники ресурсного обеспечения проектов:</a:t>
            </a:r>
            <a:endParaRPr lang="en-US" sz="1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Freeform 65"/>
          <p:cNvSpPr>
            <a:spLocks noChangeArrowheads="1"/>
          </p:cNvSpPr>
          <p:nvPr/>
        </p:nvSpPr>
        <p:spPr bwMode="auto">
          <a:xfrm>
            <a:off x="6299238" y="4270456"/>
            <a:ext cx="257093" cy="268669"/>
          </a:xfrm>
          <a:custGeom>
            <a:avLst/>
            <a:gdLst>
              <a:gd name="T0" fmla="*/ 381 w 417"/>
              <a:gd name="T1" fmla="*/ 203 h 417"/>
              <a:gd name="T2" fmla="*/ 381 w 417"/>
              <a:gd name="T3" fmla="*/ 203 h 417"/>
              <a:gd name="T4" fmla="*/ 416 w 417"/>
              <a:gd name="T5" fmla="*/ 141 h 417"/>
              <a:gd name="T6" fmla="*/ 408 w 417"/>
              <a:gd name="T7" fmla="*/ 106 h 417"/>
              <a:gd name="T8" fmla="*/ 337 w 417"/>
              <a:gd name="T9" fmla="*/ 79 h 417"/>
              <a:gd name="T10" fmla="*/ 319 w 417"/>
              <a:gd name="T11" fmla="*/ 17 h 417"/>
              <a:gd name="T12" fmla="*/ 275 w 417"/>
              <a:gd name="T13" fmla="*/ 0 h 417"/>
              <a:gd name="T14" fmla="*/ 213 w 417"/>
              <a:gd name="T15" fmla="*/ 35 h 417"/>
              <a:gd name="T16" fmla="*/ 151 w 417"/>
              <a:gd name="T17" fmla="*/ 0 h 417"/>
              <a:gd name="T18" fmla="*/ 107 w 417"/>
              <a:gd name="T19" fmla="*/ 17 h 417"/>
              <a:gd name="T20" fmla="*/ 89 w 417"/>
              <a:gd name="T21" fmla="*/ 79 h 417"/>
              <a:gd name="T22" fmla="*/ 18 w 417"/>
              <a:gd name="T23" fmla="*/ 106 h 417"/>
              <a:gd name="T24" fmla="*/ 0 w 417"/>
              <a:gd name="T25" fmla="*/ 141 h 417"/>
              <a:gd name="T26" fmla="*/ 44 w 417"/>
              <a:gd name="T27" fmla="*/ 203 h 417"/>
              <a:gd name="T28" fmla="*/ 0 w 417"/>
              <a:gd name="T29" fmla="*/ 275 h 417"/>
              <a:gd name="T30" fmla="*/ 18 w 417"/>
              <a:gd name="T31" fmla="*/ 310 h 417"/>
              <a:gd name="T32" fmla="*/ 89 w 417"/>
              <a:gd name="T33" fmla="*/ 328 h 417"/>
              <a:gd name="T34" fmla="*/ 107 w 417"/>
              <a:gd name="T35" fmla="*/ 398 h 417"/>
              <a:gd name="T36" fmla="*/ 151 w 417"/>
              <a:gd name="T37" fmla="*/ 416 h 417"/>
              <a:gd name="T38" fmla="*/ 213 w 417"/>
              <a:gd name="T39" fmla="*/ 372 h 417"/>
              <a:gd name="T40" fmla="*/ 275 w 417"/>
              <a:gd name="T41" fmla="*/ 416 h 417"/>
              <a:gd name="T42" fmla="*/ 319 w 417"/>
              <a:gd name="T43" fmla="*/ 398 h 417"/>
              <a:gd name="T44" fmla="*/ 337 w 417"/>
              <a:gd name="T45" fmla="*/ 328 h 417"/>
              <a:gd name="T46" fmla="*/ 408 w 417"/>
              <a:gd name="T47" fmla="*/ 310 h 417"/>
              <a:gd name="T48" fmla="*/ 416 w 417"/>
              <a:gd name="T49" fmla="*/ 265 h 417"/>
              <a:gd name="T50" fmla="*/ 381 w 417"/>
              <a:gd name="T51" fmla="*/ 203 h 417"/>
              <a:gd name="T52" fmla="*/ 213 w 417"/>
              <a:gd name="T53" fmla="*/ 292 h 417"/>
              <a:gd name="T54" fmla="*/ 213 w 417"/>
              <a:gd name="T55" fmla="*/ 292 h 417"/>
              <a:gd name="T56" fmla="*/ 125 w 417"/>
              <a:gd name="T57" fmla="*/ 203 h 417"/>
              <a:gd name="T58" fmla="*/ 213 w 417"/>
              <a:gd name="T59" fmla="*/ 115 h 417"/>
              <a:gd name="T60" fmla="*/ 301 w 417"/>
              <a:gd name="T61" fmla="*/ 203 h 417"/>
              <a:gd name="T62" fmla="*/ 213 w 417"/>
              <a:gd name="T63" fmla="*/ 292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rgbClr val="660066"/>
          </a:solidFill>
          <a:ln>
            <a:noFill/>
          </a:ln>
          <a:effectLst/>
          <a:ex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24724" y="4175242"/>
            <a:ext cx="1833144" cy="403957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200" dirty="0" smtClean="0">
                <a:latin typeface="Roboto Light"/>
                <a:ea typeface="Open Sans" panose="020B0606030504020204" pitchFamily="34" charset="0"/>
                <a:cs typeface="Roboto Light"/>
              </a:rPr>
              <a:t>Национальные проекты и программы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Straight Connector 103"/>
          <p:cNvCxnSpPr/>
          <p:nvPr/>
        </p:nvCxnSpPr>
        <p:spPr>
          <a:xfrm flipH="1">
            <a:off x="6082771" y="1291738"/>
            <a:ext cx="2" cy="355047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4"/>
          <p:cNvSpPr>
            <a:spLocks noChangeArrowheads="1"/>
          </p:cNvSpPr>
          <p:nvPr/>
        </p:nvSpPr>
        <p:spPr bwMode="auto">
          <a:xfrm>
            <a:off x="6299238" y="3731019"/>
            <a:ext cx="291954" cy="328937"/>
          </a:xfrm>
          <a:custGeom>
            <a:avLst/>
            <a:gdLst>
              <a:gd name="T0" fmla="*/ 2236 w 2326"/>
              <a:gd name="T1" fmla="*/ 621 h 2476"/>
              <a:gd name="T2" fmla="*/ 1615 w 2326"/>
              <a:gd name="T3" fmla="*/ 453 h 2476"/>
              <a:gd name="T4" fmla="*/ 710 w 2326"/>
              <a:gd name="T5" fmla="*/ 453 h 2476"/>
              <a:gd name="T6" fmla="*/ 89 w 2326"/>
              <a:gd name="T7" fmla="*/ 621 h 2476"/>
              <a:gd name="T8" fmla="*/ 89 w 2326"/>
              <a:gd name="T9" fmla="*/ 1854 h 2476"/>
              <a:gd name="T10" fmla="*/ 710 w 2326"/>
              <a:gd name="T11" fmla="*/ 2022 h 2476"/>
              <a:gd name="T12" fmla="*/ 1615 w 2326"/>
              <a:gd name="T13" fmla="*/ 2022 h 2476"/>
              <a:gd name="T14" fmla="*/ 2236 w 2326"/>
              <a:gd name="T15" fmla="*/ 1854 h 2476"/>
              <a:gd name="T16" fmla="*/ 2236 w 2326"/>
              <a:gd name="T17" fmla="*/ 621 h 2476"/>
              <a:gd name="T18" fmla="*/ 1810 w 2326"/>
              <a:gd name="T19" fmla="*/ 532 h 2476"/>
              <a:gd name="T20" fmla="*/ 2006 w 2326"/>
              <a:gd name="T21" fmla="*/ 1161 h 2476"/>
              <a:gd name="T22" fmla="*/ 1651 w 2326"/>
              <a:gd name="T23" fmla="*/ 540 h 2476"/>
              <a:gd name="T24" fmla="*/ 1402 w 2326"/>
              <a:gd name="T25" fmla="*/ 1659 h 2476"/>
              <a:gd name="T26" fmla="*/ 1163 w 2326"/>
              <a:gd name="T27" fmla="*/ 1782 h 2476"/>
              <a:gd name="T28" fmla="*/ 692 w 2326"/>
              <a:gd name="T29" fmla="*/ 1508 h 2476"/>
              <a:gd name="T30" fmla="*/ 692 w 2326"/>
              <a:gd name="T31" fmla="*/ 966 h 2476"/>
              <a:gd name="T32" fmla="*/ 1163 w 2326"/>
              <a:gd name="T33" fmla="*/ 692 h 2476"/>
              <a:gd name="T34" fmla="*/ 1632 w 2326"/>
              <a:gd name="T35" fmla="*/ 966 h 2476"/>
              <a:gd name="T36" fmla="*/ 1632 w 2326"/>
              <a:gd name="T37" fmla="*/ 1508 h 2476"/>
              <a:gd name="T38" fmla="*/ 1615 w 2326"/>
              <a:gd name="T39" fmla="*/ 1641 h 2476"/>
              <a:gd name="T40" fmla="*/ 1553 w 2326"/>
              <a:gd name="T41" fmla="*/ 1906 h 2476"/>
              <a:gd name="T42" fmla="*/ 1455 w 2326"/>
              <a:gd name="T43" fmla="*/ 1738 h 2476"/>
              <a:gd name="T44" fmla="*/ 1038 w 2326"/>
              <a:gd name="T45" fmla="*/ 1827 h 2476"/>
              <a:gd name="T46" fmla="*/ 772 w 2326"/>
              <a:gd name="T47" fmla="*/ 1906 h 2476"/>
              <a:gd name="T48" fmla="*/ 870 w 2326"/>
              <a:gd name="T49" fmla="*/ 1738 h 2476"/>
              <a:gd name="T50" fmla="*/ 586 w 2326"/>
              <a:gd name="T51" fmla="*/ 1428 h 2476"/>
              <a:gd name="T52" fmla="*/ 382 w 2326"/>
              <a:gd name="T53" fmla="*/ 1233 h 2476"/>
              <a:gd name="T54" fmla="*/ 577 w 2326"/>
              <a:gd name="T55" fmla="*/ 1233 h 2476"/>
              <a:gd name="T56" fmla="*/ 710 w 2326"/>
              <a:gd name="T57" fmla="*/ 833 h 2476"/>
              <a:gd name="T58" fmla="*/ 772 w 2326"/>
              <a:gd name="T59" fmla="*/ 559 h 2476"/>
              <a:gd name="T60" fmla="*/ 870 w 2326"/>
              <a:gd name="T61" fmla="*/ 727 h 2476"/>
              <a:gd name="T62" fmla="*/ 1287 w 2326"/>
              <a:gd name="T63" fmla="*/ 638 h 2476"/>
              <a:gd name="T64" fmla="*/ 1553 w 2326"/>
              <a:gd name="T65" fmla="*/ 559 h 2476"/>
              <a:gd name="T66" fmla="*/ 1455 w 2326"/>
              <a:gd name="T67" fmla="*/ 727 h 2476"/>
              <a:gd name="T68" fmla="*/ 1740 w 2326"/>
              <a:gd name="T69" fmla="*/ 1047 h 2476"/>
              <a:gd name="T70" fmla="*/ 1943 w 2326"/>
              <a:gd name="T71" fmla="*/ 1233 h 2476"/>
              <a:gd name="T72" fmla="*/ 1748 w 2326"/>
              <a:gd name="T73" fmla="*/ 1233 h 2476"/>
              <a:gd name="T74" fmla="*/ 1163 w 2326"/>
              <a:gd name="T75" fmla="*/ 98 h 2476"/>
              <a:gd name="T76" fmla="*/ 1518 w 2326"/>
              <a:gd name="T77" fmla="*/ 470 h 2476"/>
              <a:gd name="T78" fmla="*/ 808 w 2326"/>
              <a:gd name="T79" fmla="*/ 470 h 2476"/>
              <a:gd name="T80" fmla="*/ 179 w 2326"/>
              <a:gd name="T81" fmla="*/ 665 h 2476"/>
              <a:gd name="T82" fmla="*/ 515 w 2326"/>
              <a:gd name="T83" fmla="*/ 532 h 2476"/>
              <a:gd name="T84" fmla="*/ 604 w 2326"/>
              <a:gd name="T85" fmla="*/ 914 h 2476"/>
              <a:gd name="T86" fmla="*/ 179 w 2326"/>
              <a:gd name="T87" fmla="*/ 665 h 2476"/>
              <a:gd name="T88" fmla="*/ 515 w 2326"/>
              <a:gd name="T89" fmla="*/ 1942 h 2476"/>
              <a:gd name="T90" fmla="*/ 320 w 2326"/>
              <a:gd name="T91" fmla="*/ 1312 h 2476"/>
              <a:gd name="T92" fmla="*/ 675 w 2326"/>
              <a:gd name="T93" fmla="*/ 1925 h 2476"/>
              <a:gd name="T94" fmla="*/ 1163 w 2326"/>
              <a:gd name="T95" fmla="*/ 2377 h 2476"/>
              <a:gd name="T96" fmla="*/ 808 w 2326"/>
              <a:gd name="T97" fmla="*/ 2004 h 2476"/>
              <a:gd name="T98" fmla="*/ 1518 w 2326"/>
              <a:gd name="T99" fmla="*/ 2004 h 2476"/>
              <a:gd name="T100" fmla="*/ 2147 w 2326"/>
              <a:gd name="T101" fmla="*/ 1809 h 2476"/>
              <a:gd name="T102" fmla="*/ 1810 w 2326"/>
              <a:gd name="T103" fmla="*/ 1942 h 2476"/>
              <a:gd name="T104" fmla="*/ 1721 w 2326"/>
              <a:gd name="T105" fmla="*/ 1561 h 2476"/>
              <a:gd name="T106" fmla="*/ 2147 w 2326"/>
              <a:gd name="T107" fmla="*/ 1809 h 2476"/>
              <a:gd name="T108" fmla="*/ 1393 w 2326"/>
              <a:gd name="T109" fmla="*/ 1233 h 2476"/>
              <a:gd name="T110" fmla="*/ 932 w 2326"/>
              <a:gd name="T111" fmla="*/ 1233 h 2476"/>
              <a:gd name="T112" fmla="*/ 1393 w 2326"/>
              <a:gd name="T113" fmla="*/ 1233 h 2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26" h="2476">
                <a:moveTo>
                  <a:pt x="2236" y="621"/>
                </a:moveTo>
                <a:lnTo>
                  <a:pt x="2236" y="621"/>
                </a:lnTo>
                <a:cubicBezTo>
                  <a:pt x="2165" y="497"/>
                  <a:pt x="2023" y="434"/>
                  <a:pt x="1810" y="434"/>
                </a:cubicBezTo>
                <a:cubicBezTo>
                  <a:pt x="1748" y="434"/>
                  <a:pt x="1686" y="443"/>
                  <a:pt x="1615" y="453"/>
                </a:cubicBezTo>
                <a:cubicBezTo>
                  <a:pt x="1508" y="177"/>
                  <a:pt x="1349" y="0"/>
                  <a:pt x="1163" y="0"/>
                </a:cubicBezTo>
                <a:cubicBezTo>
                  <a:pt x="976" y="0"/>
                  <a:pt x="816" y="168"/>
                  <a:pt x="710" y="453"/>
                </a:cubicBezTo>
                <a:cubicBezTo>
                  <a:pt x="640" y="443"/>
                  <a:pt x="577" y="434"/>
                  <a:pt x="515" y="434"/>
                </a:cubicBezTo>
                <a:cubicBezTo>
                  <a:pt x="302" y="434"/>
                  <a:pt x="160" y="497"/>
                  <a:pt x="89" y="621"/>
                </a:cubicBezTo>
                <a:cubicBezTo>
                  <a:pt x="0" y="781"/>
                  <a:pt x="71" y="1001"/>
                  <a:pt x="258" y="1233"/>
                </a:cubicBezTo>
                <a:cubicBezTo>
                  <a:pt x="71" y="1464"/>
                  <a:pt x="0" y="1694"/>
                  <a:pt x="89" y="1854"/>
                </a:cubicBezTo>
                <a:cubicBezTo>
                  <a:pt x="160" y="1977"/>
                  <a:pt x="302" y="2039"/>
                  <a:pt x="515" y="2039"/>
                </a:cubicBezTo>
                <a:cubicBezTo>
                  <a:pt x="577" y="2039"/>
                  <a:pt x="640" y="2031"/>
                  <a:pt x="710" y="2022"/>
                </a:cubicBezTo>
                <a:cubicBezTo>
                  <a:pt x="816" y="2297"/>
                  <a:pt x="976" y="2475"/>
                  <a:pt x="1163" y="2475"/>
                </a:cubicBezTo>
                <a:cubicBezTo>
                  <a:pt x="1349" y="2475"/>
                  <a:pt x="1508" y="2297"/>
                  <a:pt x="1615" y="2022"/>
                </a:cubicBezTo>
                <a:cubicBezTo>
                  <a:pt x="1686" y="2031"/>
                  <a:pt x="1748" y="2039"/>
                  <a:pt x="1810" y="2039"/>
                </a:cubicBezTo>
                <a:cubicBezTo>
                  <a:pt x="2023" y="2039"/>
                  <a:pt x="2165" y="1977"/>
                  <a:pt x="2236" y="1854"/>
                </a:cubicBezTo>
                <a:cubicBezTo>
                  <a:pt x="2325" y="1694"/>
                  <a:pt x="2253" y="1464"/>
                  <a:pt x="2068" y="1233"/>
                </a:cubicBezTo>
                <a:cubicBezTo>
                  <a:pt x="2253" y="1001"/>
                  <a:pt x="2325" y="781"/>
                  <a:pt x="2236" y="621"/>
                </a:cubicBezTo>
                <a:close/>
                <a:moveTo>
                  <a:pt x="1810" y="532"/>
                </a:moveTo>
                <a:lnTo>
                  <a:pt x="1810" y="532"/>
                </a:lnTo>
                <a:cubicBezTo>
                  <a:pt x="1979" y="532"/>
                  <a:pt x="2103" y="576"/>
                  <a:pt x="2147" y="665"/>
                </a:cubicBezTo>
                <a:cubicBezTo>
                  <a:pt x="2218" y="789"/>
                  <a:pt x="2155" y="966"/>
                  <a:pt x="2006" y="1161"/>
                </a:cubicBezTo>
                <a:cubicBezTo>
                  <a:pt x="1925" y="1074"/>
                  <a:pt x="1837" y="993"/>
                  <a:pt x="1721" y="914"/>
                </a:cubicBezTo>
                <a:cubicBezTo>
                  <a:pt x="1713" y="781"/>
                  <a:pt x="1686" y="656"/>
                  <a:pt x="1651" y="540"/>
                </a:cubicBezTo>
                <a:cubicBezTo>
                  <a:pt x="1704" y="532"/>
                  <a:pt x="1767" y="532"/>
                  <a:pt x="1810" y="532"/>
                </a:cubicBezTo>
                <a:close/>
                <a:moveTo>
                  <a:pt x="1402" y="1659"/>
                </a:moveTo>
                <a:lnTo>
                  <a:pt x="1402" y="1659"/>
                </a:lnTo>
                <a:cubicBezTo>
                  <a:pt x="1323" y="1703"/>
                  <a:pt x="1242" y="1747"/>
                  <a:pt x="1163" y="1782"/>
                </a:cubicBezTo>
                <a:cubicBezTo>
                  <a:pt x="1082" y="1747"/>
                  <a:pt x="1003" y="1703"/>
                  <a:pt x="924" y="1659"/>
                </a:cubicBezTo>
                <a:cubicBezTo>
                  <a:pt x="843" y="1605"/>
                  <a:pt x="764" y="1561"/>
                  <a:pt x="692" y="1508"/>
                </a:cubicBezTo>
                <a:cubicBezTo>
                  <a:pt x="683" y="1419"/>
                  <a:pt x="675" y="1329"/>
                  <a:pt x="675" y="1233"/>
                </a:cubicBezTo>
                <a:cubicBezTo>
                  <a:pt x="675" y="1144"/>
                  <a:pt x="683" y="1055"/>
                  <a:pt x="692" y="966"/>
                </a:cubicBezTo>
                <a:cubicBezTo>
                  <a:pt x="764" y="914"/>
                  <a:pt x="843" y="860"/>
                  <a:pt x="924" y="816"/>
                </a:cubicBezTo>
                <a:cubicBezTo>
                  <a:pt x="1003" y="771"/>
                  <a:pt x="1082" y="727"/>
                  <a:pt x="1163" y="692"/>
                </a:cubicBezTo>
                <a:cubicBezTo>
                  <a:pt x="1242" y="727"/>
                  <a:pt x="1323" y="771"/>
                  <a:pt x="1402" y="816"/>
                </a:cubicBezTo>
                <a:cubicBezTo>
                  <a:pt x="1491" y="860"/>
                  <a:pt x="1562" y="914"/>
                  <a:pt x="1632" y="966"/>
                </a:cubicBezTo>
                <a:cubicBezTo>
                  <a:pt x="1642" y="1055"/>
                  <a:pt x="1651" y="1144"/>
                  <a:pt x="1651" y="1233"/>
                </a:cubicBezTo>
                <a:cubicBezTo>
                  <a:pt x="1651" y="1329"/>
                  <a:pt x="1642" y="1419"/>
                  <a:pt x="1632" y="1508"/>
                </a:cubicBezTo>
                <a:cubicBezTo>
                  <a:pt x="1562" y="1561"/>
                  <a:pt x="1491" y="1605"/>
                  <a:pt x="1402" y="1659"/>
                </a:cubicBezTo>
                <a:close/>
                <a:moveTo>
                  <a:pt x="1615" y="1641"/>
                </a:moveTo>
                <a:lnTo>
                  <a:pt x="1615" y="1641"/>
                </a:lnTo>
                <a:cubicBezTo>
                  <a:pt x="1597" y="1738"/>
                  <a:pt x="1580" y="1827"/>
                  <a:pt x="1553" y="1906"/>
                </a:cubicBezTo>
                <a:cubicBezTo>
                  <a:pt x="1464" y="1889"/>
                  <a:pt x="1376" y="1863"/>
                  <a:pt x="1287" y="1827"/>
                </a:cubicBezTo>
                <a:cubicBezTo>
                  <a:pt x="1340" y="1800"/>
                  <a:pt x="1402" y="1773"/>
                  <a:pt x="1455" y="1738"/>
                </a:cubicBezTo>
                <a:cubicBezTo>
                  <a:pt x="1508" y="1711"/>
                  <a:pt x="1562" y="1676"/>
                  <a:pt x="1615" y="1641"/>
                </a:cubicBezTo>
                <a:close/>
                <a:moveTo>
                  <a:pt x="1038" y="1827"/>
                </a:moveTo>
                <a:lnTo>
                  <a:pt x="1038" y="1827"/>
                </a:lnTo>
                <a:cubicBezTo>
                  <a:pt x="949" y="1863"/>
                  <a:pt x="862" y="1889"/>
                  <a:pt x="772" y="1906"/>
                </a:cubicBezTo>
                <a:cubicBezTo>
                  <a:pt x="746" y="1827"/>
                  <a:pt x="727" y="1738"/>
                  <a:pt x="710" y="1641"/>
                </a:cubicBezTo>
                <a:cubicBezTo>
                  <a:pt x="764" y="1676"/>
                  <a:pt x="816" y="1711"/>
                  <a:pt x="870" y="1738"/>
                </a:cubicBezTo>
                <a:cubicBezTo>
                  <a:pt x="932" y="1773"/>
                  <a:pt x="986" y="1800"/>
                  <a:pt x="1038" y="1827"/>
                </a:cubicBezTo>
                <a:close/>
                <a:moveTo>
                  <a:pt x="586" y="1428"/>
                </a:moveTo>
                <a:lnTo>
                  <a:pt x="586" y="1428"/>
                </a:lnTo>
                <a:cubicBezTo>
                  <a:pt x="515" y="1366"/>
                  <a:pt x="444" y="1304"/>
                  <a:pt x="382" y="1233"/>
                </a:cubicBezTo>
                <a:cubicBezTo>
                  <a:pt x="444" y="1171"/>
                  <a:pt x="515" y="1109"/>
                  <a:pt x="586" y="1047"/>
                </a:cubicBezTo>
                <a:cubicBezTo>
                  <a:pt x="586" y="1109"/>
                  <a:pt x="577" y="1171"/>
                  <a:pt x="577" y="1233"/>
                </a:cubicBezTo>
                <a:cubicBezTo>
                  <a:pt x="577" y="1304"/>
                  <a:pt x="586" y="1366"/>
                  <a:pt x="586" y="1428"/>
                </a:cubicBezTo>
                <a:close/>
                <a:moveTo>
                  <a:pt x="710" y="833"/>
                </a:moveTo>
                <a:lnTo>
                  <a:pt x="710" y="833"/>
                </a:lnTo>
                <a:cubicBezTo>
                  <a:pt x="727" y="736"/>
                  <a:pt x="746" y="648"/>
                  <a:pt x="772" y="559"/>
                </a:cubicBezTo>
                <a:cubicBezTo>
                  <a:pt x="862" y="586"/>
                  <a:pt x="949" y="603"/>
                  <a:pt x="1038" y="638"/>
                </a:cubicBezTo>
                <a:cubicBezTo>
                  <a:pt x="986" y="665"/>
                  <a:pt x="932" y="700"/>
                  <a:pt x="870" y="727"/>
                </a:cubicBezTo>
                <a:cubicBezTo>
                  <a:pt x="816" y="762"/>
                  <a:pt x="764" y="798"/>
                  <a:pt x="710" y="833"/>
                </a:cubicBezTo>
                <a:close/>
                <a:moveTo>
                  <a:pt x="1287" y="638"/>
                </a:moveTo>
                <a:lnTo>
                  <a:pt x="1287" y="638"/>
                </a:lnTo>
                <a:cubicBezTo>
                  <a:pt x="1376" y="603"/>
                  <a:pt x="1464" y="586"/>
                  <a:pt x="1553" y="559"/>
                </a:cubicBezTo>
                <a:cubicBezTo>
                  <a:pt x="1580" y="648"/>
                  <a:pt x="1597" y="736"/>
                  <a:pt x="1615" y="833"/>
                </a:cubicBezTo>
                <a:cubicBezTo>
                  <a:pt x="1562" y="798"/>
                  <a:pt x="1508" y="762"/>
                  <a:pt x="1455" y="727"/>
                </a:cubicBezTo>
                <a:cubicBezTo>
                  <a:pt x="1402" y="700"/>
                  <a:pt x="1340" y="665"/>
                  <a:pt x="1287" y="638"/>
                </a:cubicBezTo>
                <a:close/>
                <a:moveTo>
                  <a:pt x="1740" y="1047"/>
                </a:moveTo>
                <a:lnTo>
                  <a:pt x="1740" y="1047"/>
                </a:lnTo>
                <a:cubicBezTo>
                  <a:pt x="1810" y="1109"/>
                  <a:pt x="1881" y="1171"/>
                  <a:pt x="1943" y="1233"/>
                </a:cubicBezTo>
                <a:cubicBezTo>
                  <a:pt x="1881" y="1304"/>
                  <a:pt x="1810" y="1366"/>
                  <a:pt x="1740" y="1428"/>
                </a:cubicBezTo>
                <a:cubicBezTo>
                  <a:pt x="1740" y="1366"/>
                  <a:pt x="1748" y="1304"/>
                  <a:pt x="1748" y="1233"/>
                </a:cubicBezTo>
                <a:cubicBezTo>
                  <a:pt x="1748" y="1171"/>
                  <a:pt x="1740" y="1109"/>
                  <a:pt x="1740" y="1047"/>
                </a:cubicBezTo>
                <a:close/>
                <a:moveTo>
                  <a:pt x="1163" y="98"/>
                </a:moveTo>
                <a:lnTo>
                  <a:pt x="1163" y="98"/>
                </a:lnTo>
                <a:cubicBezTo>
                  <a:pt x="1304" y="98"/>
                  <a:pt x="1429" y="239"/>
                  <a:pt x="1518" y="470"/>
                </a:cubicBezTo>
                <a:cubicBezTo>
                  <a:pt x="1402" y="497"/>
                  <a:pt x="1287" y="532"/>
                  <a:pt x="1163" y="586"/>
                </a:cubicBezTo>
                <a:cubicBezTo>
                  <a:pt x="1038" y="532"/>
                  <a:pt x="924" y="497"/>
                  <a:pt x="808" y="470"/>
                </a:cubicBezTo>
                <a:cubicBezTo>
                  <a:pt x="897" y="239"/>
                  <a:pt x="1021" y="98"/>
                  <a:pt x="1163" y="98"/>
                </a:cubicBezTo>
                <a:close/>
                <a:moveTo>
                  <a:pt x="179" y="665"/>
                </a:moveTo>
                <a:lnTo>
                  <a:pt x="179" y="665"/>
                </a:lnTo>
                <a:cubicBezTo>
                  <a:pt x="222" y="576"/>
                  <a:pt x="347" y="532"/>
                  <a:pt x="515" y="532"/>
                </a:cubicBezTo>
                <a:cubicBezTo>
                  <a:pt x="569" y="532"/>
                  <a:pt x="621" y="532"/>
                  <a:pt x="675" y="540"/>
                </a:cubicBezTo>
                <a:cubicBezTo>
                  <a:pt x="640" y="656"/>
                  <a:pt x="613" y="781"/>
                  <a:pt x="604" y="914"/>
                </a:cubicBezTo>
                <a:cubicBezTo>
                  <a:pt x="497" y="993"/>
                  <a:pt x="399" y="1074"/>
                  <a:pt x="320" y="1161"/>
                </a:cubicBezTo>
                <a:cubicBezTo>
                  <a:pt x="169" y="966"/>
                  <a:pt x="106" y="789"/>
                  <a:pt x="179" y="665"/>
                </a:cubicBezTo>
                <a:close/>
                <a:moveTo>
                  <a:pt x="515" y="1942"/>
                </a:moveTo>
                <a:lnTo>
                  <a:pt x="515" y="1942"/>
                </a:lnTo>
                <a:cubicBezTo>
                  <a:pt x="347" y="1942"/>
                  <a:pt x="222" y="1889"/>
                  <a:pt x="179" y="1809"/>
                </a:cubicBezTo>
                <a:cubicBezTo>
                  <a:pt x="106" y="1684"/>
                  <a:pt x="169" y="1499"/>
                  <a:pt x="320" y="1312"/>
                </a:cubicBezTo>
                <a:cubicBezTo>
                  <a:pt x="399" y="1392"/>
                  <a:pt x="497" y="1481"/>
                  <a:pt x="604" y="1561"/>
                </a:cubicBezTo>
                <a:cubicBezTo>
                  <a:pt x="621" y="1694"/>
                  <a:pt x="640" y="1819"/>
                  <a:pt x="675" y="1925"/>
                </a:cubicBezTo>
                <a:cubicBezTo>
                  <a:pt x="621" y="1933"/>
                  <a:pt x="569" y="1942"/>
                  <a:pt x="515" y="1942"/>
                </a:cubicBezTo>
                <a:close/>
                <a:moveTo>
                  <a:pt x="1163" y="2377"/>
                </a:moveTo>
                <a:lnTo>
                  <a:pt x="1163" y="2377"/>
                </a:lnTo>
                <a:cubicBezTo>
                  <a:pt x="1021" y="2377"/>
                  <a:pt x="897" y="2226"/>
                  <a:pt x="808" y="2004"/>
                </a:cubicBezTo>
                <a:cubicBezTo>
                  <a:pt x="924" y="1977"/>
                  <a:pt x="1038" y="1933"/>
                  <a:pt x="1163" y="1889"/>
                </a:cubicBezTo>
                <a:cubicBezTo>
                  <a:pt x="1287" y="1933"/>
                  <a:pt x="1402" y="1977"/>
                  <a:pt x="1518" y="2004"/>
                </a:cubicBezTo>
                <a:cubicBezTo>
                  <a:pt x="1429" y="2226"/>
                  <a:pt x="1304" y="2377"/>
                  <a:pt x="1163" y="2377"/>
                </a:cubicBezTo>
                <a:close/>
                <a:moveTo>
                  <a:pt x="2147" y="1809"/>
                </a:moveTo>
                <a:lnTo>
                  <a:pt x="2147" y="1809"/>
                </a:lnTo>
                <a:cubicBezTo>
                  <a:pt x="2103" y="1889"/>
                  <a:pt x="1979" y="1942"/>
                  <a:pt x="1810" y="1942"/>
                </a:cubicBezTo>
                <a:cubicBezTo>
                  <a:pt x="1767" y="1942"/>
                  <a:pt x="1704" y="1933"/>
                  <a:pt x="1651" y="1925"/>
                </a:cubicBezTo>
                <a:cubicBezTo>
                  <a:pt x="1686" y="1819"/>
                  <a:pt x="1713" y="1694"/>
                  <a:pt x="1721" y="1561"/>
                </a:cubicBezTo>
                <a:cubicBezTo>
                  <a:pt x="1837" y="1481"/>
                  <a:pt x="1925" y="1392"/>
                  <a:pt x="2006" y="1312"/>
                </a:cubicBezTo>
                <a:cubicBezTo>
                  <a:pt x="2155" y="1499"/>
                  <a:pt x="2218" y="1684"/>
                  <a:pt x="2147" y="1809"/>
                </a:cubicBezTo>
                <a:close/>
                <a:moveTo>
                  <a:pt x="1393" y="1233"/>
                </a:moveTo>
                <a:lnTo>
                  <a:pt x="1393" y="1233"/>
                </a:lnTo>
                <a:cubicBezTo>
                  <a:pt x="1393" y="1366"/>
                  <a:pt x="1287" y="1464"/>
                  <a:pt x="1163" y="1464"/>
                </a:cubicBezTo>
                <a:cubicBezTo>
                  <a:pt x="1038" y="1464"/>
                  <a:pt x="932" y="1366"/>
                  <a:pt x="932" y="1233"/>
                </a:cubicBezTo>
                <a:cubicBezTo>
                  <a:pt x="932" y="1109"/>
                  <a:pt x="1038" y="1001"/>
                  <a:pt x="1163" y="1001"/>
                </a:cubicBezTo>
                <a:cubicBezTo>
                  <a:pt x="1287" y="1001"/>
                  <a:pt x="1393" y="1109"/>
                  <a:pt x="1393" y="1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latin typeface="Calibri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24724" y="3746347"/>
            <a:ext cx="1833144" cy="219291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200" dirty="0" smtClean="0">
                <a:latin typeface="Roboto Light"/>
                <a:ea typeface="Open Sans" panose="020B0606030504020204" pitchFamily="34" charset="0"/>
                <a:cs typeface="Roboto Light"/>
              </a:rPr>
              <a:t>Фандрайзинг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35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5209191" y="1782962"/>
            <a:ext cx="3516538" cy="58862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900" dirty="0" smtClean="0">
                <a:latin typeface="Lato Light"/>
                <a:cs typeface="Lato Light"/>
              </a:rPr>
              <a:t>Разработка </a:t>
            </a:r>
            <a:r>
              <a:rPr lang="ru-RU" sz="900" dirty="0">
                <a:latin typeface="Lato Light"/>
                <a:cs typeface="Lato Light"/>
              </a:rPr>
              <a:t>и </a:t>
            </a:r>
            <a:r>
              <a:rPr lang="ru-RU" sz="900" dirty="0" smtClean="0">
                <a:latin typeface="Lato Light"/>
                <a:cs typeface="Lato Light"/>
              </a:rPr>
              <a:t>внедрение методик </a:t>
            </a:r>
            <a:r>
              <a:rPr lang="ru-RU" sz="900" dirty="0">
                <a:latin typeface="Lato Light"/>
                <a:cs typeface="Lato Light"/>
              </a:rPr>
              <a:t>по организации труда людей с инвалидностью, с целью предоставления актуальной, научно обоснованной информации предпринимателям, трудоустраивающим людей с </a:t>
            </a:r>
            <a:r>
              <a:rPr lang="ru-RU" sz="900" dirty="0" smtClean="0">
                <a:latin typeface="Lato Light"/>
                <a:cs typeface="Lato Light"/>
              </a:rPr>
              <a:t>инвалидностью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209191" y="1531558"/>
            <a:ext cx="2401838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r>
              <a:rPr lang="ru-RU" sz="1300" dirty="0" smtClean="0">
                <a:latin typeface="Lato Light"/>
                <a:cs typeface="Lato Light"/>
              </a:rPr>
              <a:t>Методологическая поддержка</a:t>
            </a:r>
            <a:endParaRPr lang="en-US" sz="1300" dirty="0">
              <a:latin typeface="Lato Light"/>
              <a:cs typeface="Lato Ligh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09191" y="2745523"/>
            <a:ext cx="3360779" cy="45012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900" dirty="0" smtClean="0">
                <a:latin typeface="Lato Light"/>
                <a:cs typeface="Lato Light"/>
              </a:rPr>
              <a:t>Обеспечить </a:t>
            </a:r>
            <a:r>
              <a:rPr lang="ru-RU" sz="900" dirty="0">
                <a:latin typeface="Lato Light"/>
                <a:cs typeface="Lato Light"/>
              </a:rPr>
              <a:t>комплексную услугу для предпринимателей по всему спектру вопросов, связанных с организацией труда людей с инвалидностью, по принципу «одного окна»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209191" y="2494119"/>
            <a:ext cx="1895352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r>
              <a:rPr lang="ru-RU" sz="1300" dirty="0" smtClean="0">
                <a:latin typeface="Lato Light"/>
                <a:cs typeface="Lato Light"/>
              </a:rPr>
              <a:t>Принцип «одного окна»</a:t>
            </a:r>
            <a:endParaRPr lang="en-US" sz="1300" dirty="0">
              <a:latin typeface="Lato Light"/>
              <a:cs typeface="Lato Ligh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209191" y="3718217"/>
            <a:ext cx="3360779" cy="1004121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900" dirty="0" smtClean="0">
                <a:latin typeface="Lato Light"/>
                <a:cs typeface="Lato Light"/>
              </a:rPr>
              <a:t>Организовать </a:t>
            </a:r>
            <a:r>
              <a:rPr lang="ru-RU" sz="900" dirty="0">
                <a:latin typeface="Lato Light"/>
                <a:cs typeface="Lato Light"/>
              </a:rPr>
              <a:t>работу с ВУЗами, профессионально - реабилитационными центрами и специализированными профессиональными учебными заведениями с целью информирования выпускников с </a:t>
            </a:r>
            <a:r>
              <a:rPr lang="ru-RU" sz="900" dirty="0" smtClean="0">
                <a:latin typeface="Lato Light"/>
                <a:cs typeface="Lato Light"/>
              </a:rPr>
              <a:t>инвалидностью </a:t>
            </a:r>
            <a:r>
              <a:rPr lang="ru-RU" sz="900" dirty="0">
                <a:latin typeface="Lato Light"/>
                <a:cs typeface="Lato Light"/>
              </a:rPr>
              <a:t>о возможности получения государственной бесплатной консультационно-образовательной услуги при открытии собственного </a:t>
            </a:r>
            <a:r>
              <a:rPr lang="ru-RU" sz="900" dirty="0" smtClean="0">
                <a:latin typeface="Lato Light"/>
                <a:cs typeface="Lato Light"/>
              </a:rPr>
              <a:t>дела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209191" y="3466813"/>
            <a:ext cx="2878124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r>
              <a:rPr lang="ru-RU" sz="1300" dirty="0">
                <a:latin typeface="Lato Light"/>
                <a:cs typeface="Lato Light"/>
              </a:rPr>
              <a:t>Предпринимательство людей с ОВЗ</a:t>
            </a:r>
            <a:endParaRPr lang="en-US" sz="1300" dirty="0">
              <a:latin typeface="Lato Light"/>
              <a:cs typeface="Lato Ligh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7604" y="1782962"/>
            <a:ext cx="3360779" cy="58862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/>
            <a:r>
              <a:rPr lang="ru-RU" sz="900" dirty="0">
                <a:latin typeface="Lato Light"/>
                <a:cs typeface="Lato Light"/>
              </a:rPr>
              <a:t>База предприятий, желающих трудоустроить инвалидов, непрерывно </a:t>
            </a:r>
            <a:r>
              <a:rPr lang="ru-RU" sz="900" dirty="0" smtClean="0">
                <a:latin typeface="Lato Light"/>
                <a:cs typeface="Lato Light"/>
              </a:rPr>
              <a:t>сопоставляющих </a:t>
            </a:r>
            <a:r>
              <a:rPr lang="ru-RU" sz="900" dirty="0">
                <a:latin typeface="Lato Light"/>
                <a:cs typeface="Lato Light"/>
              </a:rPr>
              <a:t>их возможности и доступные </a:t>
            </a:r>
            <a:r>
              <a:rPr lang="ru-RU" sz="900" dirty="0" smtClean="0">
                <a:latin typeface="Lato Light"/>
                <a:cs typeface="Lato Light"/>
              </a:rPr>
              <a:t>вакансии, </a:t>
            </a:r>
            <a:r>
              <a:rPr lang="ru-RU" sz="900" dirty="0">
                <a:latin typeface="Lato Light"/>
                <a:cs typeface="Lato Light"/>
              </a:rPr>
              <a:t>в том числе </a:t>
            </a:r>
            <a:r>
              <a:rPr lang="ru-RU" sz="900" dirty="0" smtClean="0">
                <a:latin typeface="Lato Light"/>
                <a:cs typeface="Lato Light"/>
              </a:rPr>
              <a:t>способных </a:t>
            </a:r>
            <a:r>
              <a:rPr lang="ru-RU" sz="900" dirty="0">
                <a:latin typeface="Lato Light"/>
                <a:cs typeface="Lato Light"/>
              </a:rPr>
              <a:t>формировать адресные образовательные программы (индивидуальные и групповые)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455090" y="1531558"/>
            <a:ext cx="1483292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algn="r"/>
            <a:r>
              <a:rPr lang="ru-RU" sz="1300" dirty="0" smtClean="0">
                <a:latin typeface="Lato Light"/>
                <a:cs typeface="Lato Light"/>
              </a:rPr>
              <a:t>База предприятий</a:t>
            </a:r>
            <a:endParaRPr lang="en-US" sz="1300" dirty="0">
              <a:latin typeface="Lato Light"/>
              <a:cs typeface="Lato Ligh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7604" y="2745523"/>
            <a:ext cx="3360779" cy="58862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/>
            <a:r>
              <a:rPr lang="ru-RU" sz="900" dirty="0">
                <a:latin typeface="Lato Light"/>
                <a:cs typeface="Lato Light"/>
              </a:rPr>
              <a:t>Р</a:t>
            </a:r>
            <a:r>
              <a:rPr lang="ru-RU" sz="900" dirty="0" smtClean="0">
                <a:latin typeface="Lato Light"/>
                <a:cs typeface="Lato Light"/>
              </a:rPr>
              <a:t>еестр </a:t>
            </a:r>
            <a:r>
              <a:rPr lang="ru-RU" sz="900" dirty="0">
                <a:latin typeface="Lato Light"/>
                <a:cs typeface="Lato Light"/>
              </a:rPr>
              <a:t>организаций, имеющих необходимую квалификацию, для предоставления услуг, оборудования, технологического, социально-психологического сопровождения и других работ, связанных с организацией труда инвалидов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84590" y="2494119"/>
            <a:ext cx="1753793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algn="r"/>
            <a:r>
              <a:rPr lang="ru-RU" sz="1300" dirty="0" smtClean="0">
                <a:latin typeface="Lato Light"/>
                <a:cs typeface="Lato Light"/>
              </a:rPr>
              <a:t>Поставщики решений</a:t>
            </a:r>
            <a:endParaRPr lang="en-US" sz="1300" dirty="0">
              <a:latin typeface="Lato Light"/>
              <a:cs typeface="Lato Ligh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7604" y="3718217"/>
            <a:ext cx="3360779" cy="58862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/>
            <a:r>
              <a:rPr lang="ru-RU" sz="900" dirty="0" smtClean="0">
                <a:latin typeface="Lato Light"/>
                <a:cs typeface="Lato Light"/>
              </a:rPr>
              <a:t>Специальные программы </a:t>
            </a:r>
            <a:r>
              <a:rPr lang="ru-RU" sz="900" dirty="0">
                <a:latin typeface="Lato Light"/>
                <a:cs typeface="Lato Light"/>
              </a:rPr>
              <a:t>для бизнеса, </a:t>
            </a:r>
            <a:r>
              <a:rPr lang="ru-RU" sz="900" dirty="0" smtClean="0">
                <a:latin typeface="Lato Light"/>
                <a:cs typeface="Lato Light"/>
              </a:rPr>
              <a:t>стимулирующие </a:t>
            </a:r>
            <a:r>
              <a:rPr lang="ru-RU" sz="900" dirty="0">
                <a:latin typeface="Lato Light"/>
                <a:cs typeface="Lato Light"/>
              </a:rPr>
              <a:t>их заинтересованность участвовать в проектах, нацеленных на создание </a:t>
            </a:r>
            <a:r>
              <a:rPr lang="ru-RU" sz="900" dirty="0" smtClean="0">
                <a:latin typeface="Lato Light"/>
                <a:cs typeface="Lato Light"/>
              </a:rPr>
              <a:t>доступной </a:t>
            </a:r>
            <a:r>
              <a:rPr lang="ru-RU" sz="900" dirty="0">
                <a:latin typeface="Lato Light"/>
                <a:cs typeface="Lato Light"/>
              </a:rPr>
              <a:t>среды и рабочих мест для </a:t>
            </a:r>
            <a:r>
              <a:rPr lang="ru-RU" sz="900" dirty="0" smtClean="0">
                <a:latin typeface="Lato Light"/>
                <a:cs typeface="Lato Light"/>
              </a:rPr>
              <a:t>людей </a:t>
            </a:r>
            <a:r>
              <a:rPr lang="ru-RU" sz="900" dirty="0">
                <a:latin typeface="Lato Light"/>
                <a:cs typeface="Lato Light"/>
              </a:rPr>
              <a:t>с инвалидностью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63870" y="3466813"/>
            <a:ext cx="3574514" cy="234680"/>
          </a:xfrm>
          <a:prstGeom prst="rect">
            <a:avLst/>
          </a:prstGeom>
        </p:spPr>
        <p:txBody>
          <a:bodyPr wrap="square" lIns="34290" tIns="17145" rIns="34290" bIns="17145">
            <a:spAutoFit/>
          </a:bodyPr>
          <a:lstStyle/>
          <a:p>
            <a:pPr algn="r"/>
            <a:r>
              <a:rPr lang="ru-RU" sz="1300" dirty="0" smtClean="0">
                <a:latin typeface="Lato Light"/>
                <a:cs typeface="Lato Light"/>
              </a:rPr>
              <a:t>Просветительские программы для бизнеса</a:t>
            </a:r>
            <a:endParaRPr lang="en-US" sz="1300" dirty="0">
              <a:latin typeface="Lato Light"/>
              <a:cs typeface="Lato Ligh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4698812" y="1623570"/>
            <a:ext cx="461602" cy="463371"/>
            <a:chOff x="534988" y="366713"/>
            <a:chExt cx="387350" cy="388937"/>
          </a:xfrm>
          <a:solidFill>
            <a:srgbClr val="786AF4"/>
          </a:solidFill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06425" y="438150"/>
              <a:ext cx="246063" cy="2460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695325" y="366713"/>
              <a:ext cx="69850" cy="555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35"/>
                </a:cxn>
                <a:cxn ang="0">
                  <a:pos x="44" y="35"/>
                </a:cxn>
                <a:cxn ang="0">
                  <a:pos x="21" y="0"/>
                </a:cxn>
              </a:cxnLst>
              <a:rect l="0" t="0" r="r" b="b"/>
              <a:pathLst>
                <a:path w="44" h="35">
                  <a:moveTo>
                    <a:pt x="21" y="0"/>
                  </a:moveTo>
                  <a:lnTo>
                    <a:pt x="0" y="35"/>
                  </a:lnTo>
                  <a:lnTo>
                    <a:pt x="44" y="3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5" name="Freeform 12"/>
            <p:cNvSpPr>
              <a:spLocks/>
            </p:cNvSpPr>
            <p:nvPr/>
          </p:nvSpPr>
          <p:spPr bwMode="auto">
            <a:xfrm>
              <a:off x="868363" y="527050"/>
              <a:ext cx="53975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4"/>
                </a:cxn>
                <a:cxn ang="0">
                  <a:pos x="34" y="21"/>
                </a:cxn>
                <a:cxn ang="0">
                  <a:pos x="0" y="0"/>
                </a:cxn>
              </a:cxnLst>
              <a:rect l="0" t="0" r="r" b="b"/>
              <a:pathLst>
                <a:path w="34" h="44">
                  <a:moveTo>
                    <a:pt x="0" y="0"/>
                  </a:moveTo>
                  <a:lnTo>
                    <a:pt x="0" y="44"/>
                  </a:lnTo>
                  <a:lnTo>
                    <a:pt x="34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695325" y="701675"/>
              <a:ext cx="69850" cy="53975"/>
            </a:xfrm>
            <a:custGeom>
              <a:avLst/>
              <a:gdLst/>
              <a:ahLst/>
              <a:cxnLst>
                <a:cxn ang="0">
                  <a:pos x="21" y="34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21" y="34"/>
                </a:cxn>
              </a:cxnLst>
              <a:rect l="0" t="0" r="r" b="b"/>
              <a:pathLst>
                <a:path w="44" h="34">
                  <a:moveTo>
                    <a:pt x="21" y="34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21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7" name="Freeform 14"/>
            <p:cNvSpPr>
              <a:spLocks/>
            </p:cNvSpPr>
            <p:nvPr/>
          </p:nvSpPr>
          <p:spPr bwMode="auto">
            <a:xfrm>
              <a:off x="534988" y="527050"/>
              <a:ext cx="53975" cy="6985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0" y="21"/>
                </a:cxn>
                <a:cxn ang="0">
                  <a:pos x="34" y="44"/>
                </a:cxn>
                <a:cxn ang="0">
                  <a:pos x="34" y="0"/>
                </a:cxn>
              </a:cxnLst>
              <a:rect l="0" t="0" r="r" b="b"/>
              <a:pathLst>
                <a:path w="34" h="44">
                  <a:moveTo>
                    <a:pt x="34" y="0"/>
                  </a:moveTo>
                  <a:lnTo>
                    <a:pt x="0" y="21"/>
                  </a:lnTo>
                  <a:lnTo>
                    <a:pt x="34" y="44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>
              <a:off x="803275" y="423863"/>
              <a:ext cx="61913" cy="6350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0" y="9"/>
                </a:cxn>
                <a:cxn ang="0">
                  <a:pos x="31" y="40"/>
                </a:cxn>
                <a:cxn ang="0">
                  <a:pos x="39" y="0"/>
                </a:cxn>
              </a:cxnLst>
              <a:rect l="0" t="0" r="r" b="b"/>
              <a:pathLst>
                <a:path w="39" h="40">
                  <a:moveTo>
                    <a:pt x="39" y="0"/>
                  </a:moveTo>
                  <a:lnTo>
                    <a:pt x="0" y="9"/>
                  </a:lnTo>
                  <a:lnTo>
                    <a:pt x="31" y="4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9" name="Freeform 16"/>
            <p:cNvSpPr>
              <a:spLocks/>
            </p:cNvSpPr>
            <p:nvPr/>
          </p:nvSpPr>
          <p:spPr bwMode="auto">
            <a:xfrm>
              <a:off x="803275" y="635000"/>
              <a:ext cx="61913" cy="63500"/>
            </a:xfrm>
            <a:custGeom>
              <a:avLst/>
              <a:gdLst/>
              <a:ahLst/>
              <a:cxnLst>
                <a:cxn ang="0">
                  <a:pos x="39" y="40"/>
                </a:cxn>
                <a:cxn ang="0">
                  <a:pos x="31" y="0"/>
                </a:cxn>
                <a:cxn ang="0">
                  <a:pos x="0" y="31"/>
                </a:cxn>
                <a:cxn ang="0">
                  <a:pos x="39" y="40"/>
                </a:cxn>
              </a:cxnLst>
              <a:rect l="0" t="0" r="r" b="b"/>
              <a:pathLst>
                <a:path w="39" h="40">
                  <a:moveTo>
                    <a:pt x="39" y="40"/>
                  </a:moveTo>
                  <a:lnTo>
                    <a:pt x="31" y="0"/>
                  </a:lnTo>
                  <a:lnTo>
                    <a:pt x="0" y="31"/>
                  </a:lnTo>
                  <a:lnTo>
                    <a:pt x="39" y="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60" name="Freeform 17"/>
            <p:cNvSpPr>
              <a:spLocks/>
            </p:cNvSpPr>
            <p:nvPr/>
          </p:nvSpPr>
          <p:spPr bwMode="auto">
            <a:xfrm>
              <a:off x="592138" y="635000"/>
              <a:ext cx="63500" cy="6350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40"/>
                </a:cxn>
                <a:cxn ang="0">
                  <a:pos x="40" y="31"/>
                </a:cxn>
                <a:cxn ang="0">
                  <a:pos x="9" y="0"/>
                </a:cxn>
              </a:cxnLst>
              <a:rect l="0" t="0" r="r" b="b"/>
              <a:pathLst>
                <a:path w="40" h="40">
                  <a:moveTo>
                    <a:pt x="9" y="0"/>
                  </a:moveTo>
                  <a:lnTo>
                    <a:pt x="0" y="40"/>
                  </a:lnTo>
                  <a:lnTo>
                    <a:pt x="40" y="3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61" name="Freeform 18"/>
            <p:cNvSpPr>
              <a:spLocks/>
            </p:cNvSpPr>
            <p:nvPr/>
          </p:nvSpPr>
          <p:spPr bwMode="auto">
            <a:xfrm>
              <a:off x="592138" y="423863"/>
              <a:ext cx="63500" cy="63500"/>
            </a:xfrm>
            <a:custGeom>
              <a:avLst/>
              <a:gdLst/>
              <a:ahLst/>
              <a:cxnLst>
                <a:cxn ang="0">
                  <a:pos x="40" y="9"/>
                </a:cxn>
                <a:cxn ang="0">
                  <a:pos x="0" y="0"/>
                </a:cxn>
                <a:cxn ang="0">
                  <a:pos x="9" y="40"/>
                </a:cxn>
                <a:cxn ang="0">
                  <a:pos x="40" y="9"/>
                </a:cxn>
              </a:cxnLst>
              <a:rect l="0" t="0" r="r" b="b"/>
              <a:pathLst>
                <a:path w="40" h="40">
                  <a:moveTo>
                    <a:pt x="40" y="9"/>
                  </a:moveTo>
                  <a:lnTo>
                    <a:pt x="0" y="0"/>
                  </a:lnTo>
                  <a:lnTo>
                    <a:pt x="9" y="40"/>
                  </a:lnTo>
                  <a:lnTo>
                    <a:pt x="4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</p:grpSp>
      <p:sp>
        <p:nvSpPr>
          <p:cNvPr id="85" name="Shape 188"/>
          <p:cNvSpPr/>
          <p:nvPr/>
        </p:nvSpPr>
        <p:spPr>
          <a:xfrm>
            <a:off x="853125" y="821427"/>
            <a:ext cx="7435313" cy="4603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ru-RU" sz="1200" b="1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М</a:t>
            </a:r>
            <a:r>
              <a:rPr lang="ru-RU" sz="1200" b="1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одуль трудоустройства </a:t>
            </a:r>
            <a:r>
              <a:rPr lang="ru-RU" sz="1200" b="1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людей с инвалидностью и сопровождения </a:t>
            </a:r>
            <a:r>
              <a:rPr lang="ru-RU" sz="1200" b="1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их на </a:t>
            </a:r>
            <a:r>
              <a:rPr lang="ru-RU" sz="1200" b="1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всех этапах - от собеседования до первых месяцев их трудовой деятельности, </a:t>
            </a:r>
            <a:r>
              <a:rPr lang="ru-RU" sz="1200" b="1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включая дальнейшее наставничество как инвалидов, так и инклюзивного бизнеса.</a:t>
            </a:r>
            <a:endParaRPr lang="en-US" sz="1200" b="1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48307" y="252609"/>
            <a:ext cx="5045052" cy="415498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700" b="1" dirty="0" smtClean="0">
                <a:solidFill>
                  <a:srgbClr val="3C489D"/>
                </a:solidFill>
                <a:latin typeface="Lato Light"/>
                <a:cs typeface="Lato Light"/>
              </a:rPr>
              <a:t>Трудоустройство инвалидов</a:t>
            </a:r>
            <a:endParaRPr lang="en-US" sz="2700" b="1" dirty="0">
              <a:solidFill>
                <a:srgbClr val="3C489D"/>
              </a:solidFill>
              <a:latin typeface="Lato Light"/>
              <a:cs typeface="Lato Light"/>
            </a:endParaRPr>
          </a:p>
        </p:txBody>
      </p:sp>
      <p:sp>
        <p:nvSpPr>
          <p:cNvPr id="72" name="Freeform 4"/>
          <p:cNvSpPr>
            <a:spLocks noChangeArrowheads="1"/>
          </p:cNvSpPr>
          <p:nvPr/>
        </p:nvSpPr>
        <p:spPr bwMode="auto">
          <a:xfrm>
            <a:off x="4008527" y="3581890"/>
            <a:ext cx="432625" cy="444000"/>
          </a:xfrm>
          <a:custGeom>
            <a:avLst/>
            <a:gdLst>
              <a:gd name="T0" fmla="*/ 2236 w 2326"/>
              <a:gd name="T1" fmla="*/ 621 h 2476"/>
              <a:gd name="T2" fmla="*/ 1615 w 2326"/>
              <a:gd name="T3" fmla="*/ 453 h 2476"/>
              <a:gd name="T4" fmla="*/ 710 w 2326"/>
              <a:gd name="T5" fmla="*/ 453 h 2476"/>
              <a:gd name="T6" fmla="*/ 89 w 2326"/>
              <a:gd name="T7" fmla="*/ 621 h 2476"/>
              <a:gd name="T8" fmla="*/ 89 w 2326"/>
              <a:gd name="T9" fmla="*/ 1854 h 2476"/>
              <a:gd name="T10" fmla="*/ 710 w 2326"/>
              <a:gd name="T11" fmla="*/ 2022 h 2476"/>
              <a:gd name="T12" fmla="*/ 1615 w 2326"/>
              <a:gd name="T13" fmla="*/ 2022 h 2476"/>
              <a:gd name="T14" fmla="*/ 2236 w 2326"/>
              <a:gd name="T15" fmla="*/ 1854 h 2476"/>
              <a:gd name="T16" fmla="*/ 2236 w 2326"/>
              <a:gd name="T17" fmla="*/ 621 h 2476"/>
              <a:gd name="T18" fmla="*/ 1810 w 2326"/>
              <a:gd name="T19" fmla="*/ 532 h 2476"/>
              <a:gd name="T20" fmla="*/ 2006 w 2326"/>
              <a:gd name="T21" fmla="*/ 1161 h 2476"/>
              <a:gd name="T22" fmla="*/ 1651 w 2326"/>
              <a:gd name="T23" fmla="*/ 540 h 2476"/>
              <a:gd name="T24" fmla="*/ 1402 w 2326"/>
              <a:gd name="T25" fmla="*/ 1659 h 2476"/>
              <a:gd name="T26" fmla="*/ 1163 w 2326"/>
              <a:gd name="T27" fmla="*/ 1782 h 2476"/>
              <a:gd name="T28" fmla="*/ 692 w 2326"/>
              <a:gd name="T29" fmla="*/ 1508 h 2476"/>
              <a:gd name="T30" fmla="*/ 692 w 2326"/>
              <a:gd name="T31" fmla="*/ 966 h 2476"/>
              <a:gd name="T32" fmla="*/ 1163 w 2326"/>
              <a:gd name="T33" fmla="*/ 692 h 2476"/>
              <a:gd name="T34" fmla="*/ 1632 w 2326"/>
              <a:gd name="T35" fmla="*/ 966 h 2476"/>
              <a:gd name="T36" fmla="*/ 1632 w 2326"/>
              <a:gd name="T37" fmla="*/ 1508 h 2476"/>
              <a:gd name="T38" fmla="*/ 1615 w 2326"/>
              <a:gd name="T39" fmla="*/ 1641 h 2476"/>
              <a:gd name="T40" fmla="*/ 1553 w 2326"/>
              <a:gd name="T41" fmla="*/ 1906 h 2476"/>
              <a:gd name="T42" fmla="*/ 1455 w 2326"/>
              <a:gd name="T43" fmla="*/ 1738 h 2476"/>
              <a:gd name="T44" fmla="*/ 1038 w 2326"/>
              <a:gd name="T45" fmla="*/ 1827 h 2476"/>
              <a:gd name="T46" fmla="*/ 772 w 2326"/>
              <a:gd name="T47" fmla="*/ 1906 h 2476"/>
              <a:gd name="T48" fmla="*/ 870 w 2326"/>
              <a:gd name="T49" fmla="*/ 1738 h 2476"/>
              <a:gd name="T50" fmla="*/ 586 w 2326"/>
              <a:gd name="T51" fmla="*/ 1428 h 2476"/>
              <a:gd name="T52" fmla="*/ 382 w 2326"/>
              <a:gd name="T53" fmla="*/ 1233 h 2476"/>
              <a:gd name="T54" fmla="*/ 577 w 2326"/>
              <a:gd name="T55" fmla="*/ 1233 h 2476"/>
              <a:gd name="T56" fmla="*/ 710 w 2326"/>
              <a:gd name="T57" fmla="*/ 833 h 2476"/>
              <a:gd name="T58" fmla="*/ 772 w 2326"/>
              <a:gd name="T59" fmla="*/ 559 h 2476"/>
              <a:gd name="T60" fmla="*/ 870 w 2326"/>
              <a:gd name="T61" fmla="*/ 727 h 2476"/>
              <a:gd name="T62" fmla="*/ 1287 w 2326"/>
              <a:gd name="T63" fmla="*/ 638 h 2476"/>
              <a:gd name="T64" fmla="*/ 1553 w 2326"/>
              <a:gd name="T65" fmla="*/ 559 h 2476"/>
              <a:gd name="T66" fmla="*/ 1455 w 2326"/>
              <a:gd name="T67" fmla="*/ 727 h 2476"/>
              <a:gd name="T68" fmla="*/ 1740 w 2326"/>
              <a:gd name="T69" fmla="*/ 1047 h 2476"/>
              <a:gd name="T70" fmla="*/ 1943 w 2326"/>
              <a:gd name="T71" fmla="*/ 1233 h 2476"/>
              <a:gd name="T72" fmla="*/ 1748 w 2326"/>
              <a:gd name="T73" fmla="*/ 1233 h 2476"/>
              <a:gd name="T74" fmla="*/ 1163 w 2326"/>
              <a:gd name="T75" fmla="*/ 98 h 2476"/>
              <a:gd name="T76" fmla="*/ 1518 w 2326"/>
              <a:gd name="T77" fmla="*/ 470 h 2476"/>
              <a:gd name="T78" fmla="*/ 808 w 2326"/>
              <a:gd name="T79" fmla="*/ 470 h 2476"/>
              <a:gd name="T80" fmla="*/ 179 w 2326"/>
              <a:gd name="T81" fmla="*/ 665 h 2476"/>
              <a:gd name="T82" fmla="*/ 515 w 2326"/>
              <a:gd name="T83" fmla="*/ 532 h 2476"/>
              <a:gd name="T84" fmla="*/ 604 w 2326"/>
              <a:gd name="T85" fmla="*/ 914 h 2476"/>
              <a:gd name="T86" fmla="*/ 179 w 2326"/>
              <a:gd name="T87" fmla="*/ 665 h 2476"/>
              <a:gd name="T88" fmla="*/ 515 w 2326"/>
              <a:gd name="T89" fmla="*/ 1942 h 2476"/>
              <a:gd name="T90" fmla="*/ 320 w 2326"/>
              <a:gd name="T91" fmla="*/ 1312 h 2476"/>
              <a:gd name="T92" fmla="*/ 675 w 2326"/>
              <a:gd name="T93" fmla="*/ 1925 h 2476"/>
              <a:gd name="T94" fmla="*/ 1163 w 2326"/>
              <a:gd name="T95" fmla="*/ 2377 h 2476"/>
              <a:gd name="T96" fmla="*/ 808 w 2326"/>
              <a:gd name="T97" fmla="*/ 2004 h 2476"/>
              <a:gd name="T98" fmla="*/ 1518 w 2326"/>
              <a:gd name="T99" fmla="*/ 2004 h 2476"/>
              <a:gd name="T100" fmla="*/ 2147 w 2326"/>
              <a:gd name="T101" fmla="*/ 1809 h 2476"/>
              <a:gd name="T102" fmla="*/ 1810 w 2326"/>
              <a:gd name="T103" fmla="*/ 1942 h 2476"/>
              <a:gd name="T104" fmla="*/ 1721 w 2326"/>
              <a:gd name="T105" fmla="*/ 1561 h 2476"/>
              <a:gd name="T106" fmla="*/ 2147 w 2326"/>
              <a:gd name="T107" fmla="*/ 1809 h 2476"/>
              <a:gd name="T108" fmla="*/ 1393 w 2326"/>
              <a:gd name="T109" fmla="*/ 1233 h 2476"/>
              <a:gd name="T110" fmla="*/ 932 w 2326"/>
              <a:gd name="T111" fmla="*/ 1233 h 2476"/>
              <a:gd name="T112" fmla="*/ 1393 w 2326"/>
              <a:gd name="T113" fmla="*/ 1233 h 2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26" h="2476">
                <a:moveTo>
                  <a:pt x="2236" y="621"/>
                </a:moveTo>
                <a:lnTo>
                  <a:pt x="2236" y="621"/>
                </a:lnTo>
                <a:cubicBezTo>
                  <a:pt x="2165" y="497"/>
                  <a:pt x="2023" y="434"/>
                  <a:pt x="1810" y="434"/>
                </a:cubicBezTo>
                <a:cubicBezTo>
                  <a:pt x="1748" y="434"/>
                  <a:pt x="1686" y="443"/>
                  <a:pt x="1615" y="453"/>
                </a:cubicBezTo>
                <a:cubicBezTo>
                  <a:pt x="1508" y="177"/>
                  <a:pt x="1349" y="0"/>
                  <a:pt x="1163" y="0"/>
                </a:cubicBezTo>
                <a:cubicBezTo>
                  <a:pt x="976" y="0"/>
                  <a:pt x="816" y="168"/>
                  <a:pt x="710" y="453"/>
                </a:cubicBezTo>
                <a:cubicBezTo>
                  <a:pt x="640" y="443"/>
                  <a:pt x="577" y="434"/>
                  <a:pt x="515" y="434"/>
                </a:cubicBezTo>
                <a:cubicBezTo>
                  <a:pt x="302" y="434"/>
                  <a:pt x="160" y="497"/>
                  <a:pt x="89" y="621"/>
                </a:cubicBezTo>
                <a:cubicBezTo>
                  <a:pt x="0" y="781"/>
                  <a:pt x="71" y="1001"/>
                  <a:pt x="258" y="1233"/>
                </a:cubicBezTo>
                <a:cubicBezTo>
                  <a:pt x="71" y="1464"/>
                  <a:pt x="0" y="1694"/>
                  <a:pt x="89" y="1854"/>
                </a:cubicBezTo>
                <a:cubicBezTo>
                  <a:pt x="160" y="1977"/>
                  <a:pt x="302" y="2039"/>
                  <a:pt x="515" y="2039"/>
                </a:cubicBezTo>
                <a:cubicBezTo>
                  <a:pt x="577" y="2039"/>
                  <a:pt x="640" y="2031"/>
                  <a:pt x="710" y="2022"/>
                </a:cubicBezTo>
                <a:cubicBezTo>
                  <a:pt x="816" y="2297"/>
                  <a:pt x="976" y="2475"/>
                  <a:pt x="1163" y="2475"/>
                </a:cubicBezTo>
                <a:cubicBezTo>
                  <a:pt x="1349" y="2475"/>
                  <a:pt x="1508" y="2297"/>
                  <a:pt x="1615" y="2022"/>
                </a:cubicBezTo>
                <a:cubicBezTo>
                  <a:pt x="1686" y="2031"/>
                  <a:pt x="1748" y="2039"/>
                  <a:pt x="1810" y="2039"/>
                </a:cubicBezTo>
                <a:cubicBezTo>
                  <a:pt x="2023" y="2039"/>
                  <a:pt x="2165" y="1977"/>
                  <a:pt x="2236" y="1854"/>
                </a:cubicBezTo>
                <a:cubicBezTo>
                  <a:pt x="2325" y="1694"/>
                  <a:pt x="2253" y="1464"/>
                  <a:pt x="2068" y="1233"/>
                </a:cubicBezTo>
                <a:cubicBezTo>
                  <a:pt x="2253" y="1001"/>
                  <a:pt x="2325" y="781"/>
                  <a:pt x="2236" y="621"/>
                </a:cubicBezTo>
                <a:close/>
                <a:moveTo>
                  <a:pt x="1810" y="532"/>
                </a:moveTo>
                <a:lnTo>
                  <a:pt x="1810" y="532"/>
                </a:lnTo>
                <a:cubicBezTo>
                  <a:pt x="1979" y="532"/>
                  <a:pt x="2103" y="576"/>
                  <a:pt x="2147" y="665"/>
                </a:cubicBezTo>
                <a:cubicBezTo>
                  <a:pt x="2218" y="789"/>
                  <a:pt x="2155" y="966"/>
                  <a:pt x="2006" y="1161"/>
                </a:cubicBezTo>
                <a:cubicBezTo>
                  <a:pt x="1925" y="1074"/>
                  <a:pt x="1837" y="993"/>
                  <a:pt x="1721" y="914"/>
                </a:cubicBezTo>
                <a:cubicBezTo>
                  <a:pt x="1713" y="781"/>
                  <a:pt x="1686" y="656"/>
                  <a:pt x="1651" y="540"/>
                </a:cubicBezTo>
                <a:cubicBezTo>
                  <a:pt x="1704" y="532"/>
                  <a:pt x="1767" y="532"/>
                  <a:pt x="1810" y="532"/>
                </a:cubicBezTo>
                <a:close/>
                <a:moveTo>
                  <a:pt x="1402" y="1659"/>
                </a:moveTo>
                <a:lnTo>
                  <a:pt x="1402" y="1659"/>
                </a:lnTo>
                <a:cubicBezTo>
                  <a:pt x="1323" y="1703"/>
                  <a:pt x="1242" y="1747"/>
                  <a:pt x="1163" y="1782"/>
                </a:cubicBezTo>
                <a:cubicBezTo>
                  <a:pt x="1082" y="1747"/>
                  <a:pt x="1003" y="1703"/>
                  <a:pt x="924" y="1659"/>
                </a:cubicBezTo>
                <a:cubicBezTo>
                  <a:pt x="843" y="1605"/>
                  <a:pt x="764" y="1561"/>
                  <a:pt x="692" y="1508"/>
                </a:cubicBezTo>
                <a:cubicBezTo>
                  <a:pt x="683" y="1419"/>
                  <a:pt x="675" y="1329"/>
                  <a:pt x="675" y="1233"/>
                </a:cubicBezTo>
                <a:cubicBezTo>
                  <a:pt x="675" y="1144"/>
                  <a:pt x="683" y="1055"/>
                  <a:pt x="692" y="966"/>
                </a:cubicBezTo>
                <a:cubicBezTo>
                  <a:pt x="764" y="914"/>
                  <a:pt x="843" y="860"/>
                  <a:pt x="924" y="816"/>
                </a:cubicBezTo>
                <a:cubicBezTo>
                  <a:pt x="1003" y="771"/>
                  <a:pt x="1082" y="727"/>
                  <a:pt x="1163" y="692"/>
                </a:cubicBezTo>
                <a:cubicBezTo>
                  <a:pt x="1242" y="727"/>
                  <a:pt x="1323" y="771"/>
                  <a:pt x="1402" y="816"/>
                </a:cubicBezTo>
                <a:cubicBezTo>
                  <a:pt x="1491" y="860"/>
                  <a:pt x="1562" y="914"/>
                  <a:pt x="1632" y="966"/>
                </a:cubicBezTo>
                <a:cubicBezTo>
                  <a:pt x="1642" y="1055"/>
                  <a:pt x="1651" y="1144"/>
                  <a:pt x="1651" y="1233"/>
                </a:cubicBezTo>
                <a:cubicBezTo>
                  <a:pt x="1651" y="1329"/>
                  <a:pt x="1642" y="1419"/>
                  <a:pt x="1632" y="1508"/>
                </a:cubicBezTo>
                <a:cubicBezTo>
                  <a:pt x="1562" y="1561"/>
                  <a:pt x="1491" y="1605"/>
                  <a:pt x="1402" y="1659"/>
                </a:cubicBezTo>
                <a:close/>
                <a:moveTo>
                  <a:pt x="1615" y="1641"/>
                </a:moveTo>
                <a:lnTo>
                  <a:pt x="1615" y="1641"/>
                </a:lnTo>
                <a:cubicBezTo>
                  <a:pt x="1597" y="1738"/>
                  <a:pt x="1580" y="1827"/>
                  <a:pt x="1553" y="1906"/>
                </a:cubicBezTo>
                <a:cubicBezTo>
                  <a:pt x="1464" y="1889"/>
                  <a:pt x="1376" y="1863"/>
                  <a:pt x="1287" y="1827"/>
                </a:cubicBezTo>
                <a:cubicBezTo>
                  <a:pt x="1340" y="1800"/>
                  <a:pt x="1402" y="1773"/>
                  <a:pt x="1455" y="1738"/>
                </a:cubicBezTo>
                <a:cubicBezTo>
                  <a:pt x="1508" y="1711"/>
                  <a:pt x="1562" y="1676"/>
                  <a:pt x="1615" y="1641"/>
                </a:cubicBezTo>
                <a:close/>
                <a:moveTo>
                  <a:pt x="1038" y="1827"/>
                </a:moveTo>
                <a:lnTo>
                  <a:pt x="1038" y="1827"/>
                </a:lnTo>
                <a:cubicBezTo>
                  <a:pt x="949" y="1863"/>
                  <a:pt x="862" y="1889"/>
                  <a:pt x="772" y="1906"/>
                </a:cubicBezTo>
                <a:cubicBezTo>
                  <a:pt x="746" y="1827"/>
                  <a:pt x="727" y="1738"/>
                  <a:pt x="710" y="1641"/>
                </a:cubicBezTo>
                <a:cubicBezTo>
                  <a:pt x="764" y="1676"/>
                  <a:pt x="816" y="1711"/>
                  <a:pt x="870" y="1738"/>
                </a:cubicBezTo>
                <a:cubicBezTo>
                  <a:pt x="932" y="1773"/>
                  <a:pt x="986" y="1800"/>
                  <a:pt x="1038" y="1827"/>
                </a:cubicBezTo>
                <a:close/>
                <a:moveTo>
                  <a:pt x="586" y="1428"/>
                </a:moveTo>
                <a:lnTo>
                  <a:pt x="586" y="1428"/>
                </a:lnTo>
                <a:cubicBezTo>
                  <a:pt x="515" y="1366"/>
                  <a:pt x="444" y="1304"/>
                  <a:pt x="382" y="1233"/>
                </a:cubicBezTo>
                <a:cubicBezTo>
                  <a:pt x="444" y="1171"/>
                  <a:pt x="515" y="1109"/>
                  <a:pt x="586" y="1047"/>
                </a:cubicBezTo>
                <a:cubicBezTo>
                  <a:pt x="586" y="1109"/>
                  <a:pt x="577" y="1171"/>
                  <a:pt x="577" y="1233"/>
                </a:cubicBezTo>
                <a:cubicBezTo>
                  <a:pt x="577" y="1304"/>
                  <a:pt x="586" y="1366"/>
                  <a:pt x="586" y="1428"/>
                </a:cubicBezTo>
                <a:close/>
                <a:moveTo>
                  <a:pt x="710" y="833"/>
                </a:moveTo>
                <a:lnTo>
                  <a:pt x="710" y="833"/>
                </a:lnTo>
                <a:cubicBezTo>
                  <a:pt x="727" y="736"/>
                  <a:pt x="746" y="648"/>
                  <a:pt x="772" y="559"/>
                </a:cubicBezTo>
                <a:cubicBezTo>
                  <a:pt x="862" y="586"/>
                  <a:pt x="949" y="603"/>
                  <a:pt x="1038" y="638"/>
                </a:cubicBezTo>
                <a:cubicBezTo>
                  <a:pt x="986" y="665"/>
                  <a:pt x="932" y="700"/>
                  <a:pt x="870" y="727"/>
                </a:cubicBezTo>
                <a:cubicBezTo>
                  <a:pt x="816" y="762"/>
                  <a:pt x="764" y="798"/>
                  <a:pt x="710" y="833"/>
                </a:cubicBezTo>
                <a:close/>
                <a:moveTo>
                  <a:pt x="1287" y="638"/>
                </a:moveTo>
                <a:lnTo>
                  <a:pt x="1287" y="638"/>
                </a:lnTo>
                <a:cubicBezTo>
                  <a:pt x="1376" y="603"/>
                  <a:pt x="1464" y="586"/>
                  <a:pt x="1553" y="559"/>
                </a:cubicBezTo>
                <a:cubicBezTo>
                  <a:pt x="1580" y="648"/>
                  <a:pt x="1597" y="736"/>
                  <a:pt x="1615" y="833"/>
                </a:cubicBezTo>
                <a:cubicBezTo>
                  <a:pt x="1562" y="798"/>
                  <a:pt x="1508" y="762"/>
                  <a:pt x="1455" y="727"/>
                </a:cubicBezTo>
                <a:cubicBezTo>
                  <a:pt x="1402" y="700"/>
                  <a:pt x="1340" y="665"/>
                  <a:pt x="1287" y="638"/>
                </a:cubicBezTo>
                <a:close/>
                <a:moveTo>
                  <a:pt x="1740" y="1047"/>
                </a:moveTo>
                <a:lnTo>
                  <a:pt x="1740" y="1047"/>
                </a:lnTo>
                <a:cubicBezTo>
                  <a:pt x="1810" y="1109"/>
                  <a:pt x="1881" y="1171"/>
                  <a:pt x="1943" y="1233"/>
                </a:cubicBezTo>
                <a:cubicBezTo>
                  <a:pt x="1881" y="1304"/>
                  <a:pt x="1810" y="1366"/>
                  <a:pt x="1740" y="1428"/>
                </a:cubicBezTo>
                <a:cubicBezTo>
                  <a:pt x="1740" y="1366"/>
                  <a:pt x="1748" y="1304"/>
                  <a:pt x="1748" y="1233"/>
                </a:cubicBezTo>
                <a:cubicBezTo>
                  <a:pt x="1748" y="1171"/>
                  <a:pt x="1740" y="1109"/>
                  <a:pt x="1740" y="1047"/>
                </a:cubicBezTo>
                <a:close/>
                <a:moveTo>
                  <a:pt x="1163" y="98"/>
                </a:moveTo>
                <a:lnTo>
                  <a:pt x="1163" y="98"/>
                </a:lnTo>
                <a:cubicBezTo>
                  <a:pt x="1304" y="98"/>
                  <a:pt x="1429" y="239"/>
                  <a:pt x="1518" y="470"/>
                </a:cubicBezTo>
                <a:cubicBezTo>
                  <a:pt x="1402" y="497"/>
                  <a:pt x="1287" y="532"/>
                  <a:pt x="1163" y="586"/>
                </a:cubicBezTo>
                <a:cubicBezTo>
                  <a:pt x="1038" y="532"/>
                  <a:pt x="924" y="497"/>
                  <a:pt x="808" y="470"/>
                </a:cubicBezTo>
                <a:cubicBezTo>
                  <a:pt x="897" y="239"/>
                  <a:pt x="1021" y="98"/>
                  <a:pt x="1163" y="98"/>
                </a:cubicBezTo>
                <a:close/>
                <a:moveTo>
                  <a:pt x="179" y="665"/>
                </a:moveTo>
                <a:lnTo>
                  <a:pt x="179" y="665"/>
                </a:lnTo>
                <a:cubicBezTo>
                  <a:pt x="222" y="576"/>
                  <a:pt x="347" y="532"/>
                  <a:pt x="515" y="532"/>
                </a:cubicBezTo>
                <a:cubicBezTo>
                  <a:pt x="569" y="532"/>
                  <a:pt x="621" y="532"/>
                  <a:pt x="675" y="540"/>
                </a:cubicBezTo>
                <a:cubicBezTo>
                  <a:pt x="640" y="656"/>
                  <a:pt x="613" y="781"/>
                  <a:pt x="604" y="914"/>
                </a:cubicBezTo>
                <a:cubicBezTo>
                  <a:pt x="497" y="993"/>
                  <a:pt x="399" y="1074"/>
                  <a:pt x="320" y="1161"/>
                </a:cubicBezTo>
                <a:cubicBezTo>
                  <a:pt x="169" y="966"/>
                  <a:pt x="106" y="789"/>
                  <a:pt x="179" y="665"/>
                </a:cubicBezTo>
                <a:close/>
                <a:moveTo>
                  <a:pt x="515" y="1942"/>
                </a:moveTo>
                <a:lnTo>
                  <a:pt x="515" y="1942"/>
                </a:lnTo>
                <a:cubicBezTo>
                  <a:pt x="347" y="1942"/>
                  <a:pt x="222" y="1889"/>
                  <a:pt x="179" y="1809"/>
                </a:cubicBezTo>
                <a:cubicBezTo>
                  <a:pt x="106" y="1684"/>
                  <a:pt x="169" y="1499"/>
                  <a:pt x="320" y="1312"/>
                </a:cubicBezTo>
                <a:cubicBezTo>
                  <a:pt x="399" y="1392"/>
                  <a:pt x="497" y="1481"/>
                  <a:pt x="604" y="1561"/>
                </a:cubicBezTo>
                <a:cubicBezTo>
                  <a:pt x="621" y="1694"/>
                  <a:pt x="640" y="1819"/>
                  <a:pt x="675" y="1925"/>
                </a:cubicBezTo>
                <a:cubicBezTo>
                  <a:pt x="621" y="1933"/>
                  <a:pt x="569" y="1942"/>
                  <a:pt x="515" y="1942"/>
                </a:cubicBezTo>
                <a:close/>
                <a:moveTo>
                  <a:pt x="1163" y="2377"/>
                </a:moveTo>
                <a:lnTo>
                  <a:pt x="1163" y="2377"/>
                </a:lnTo>
                <a:cubicBezTo>
                  <a:pt x="1021" y="2377"/>
                  <a:pt x="897" y="2226"/>
                  <a:pt x="808" y="2004"/>
                </a:cubicBezTo>
                <a:cubicBezTo>
                  <a:pt x="924" y="1977"/>
                  <a:pt x="1038" y="1933"/>
                  <a:pt x="1163" y="1889"/>
                </a:cubicBezTo>
                <a:cubicBezTo>
                  <a:pt x="1287" y="1933"/>
                  <a:pt x="1402" y="1977"/>
                  <a:pt x="1518" y="2004"/>
                </a:cubicBezTo>
                <a:cubicBezTo>
                  <a:pt x="1429" y="2226"/>
                  <a:pt x="1304" y="2377"/>
                  <a:pt x="1163" y="2377"/>
                </a:cubicBezTo>
                <a:close/>
                <a:moveTo>
                  <a:pt x="2147" y="1809"/>
                </a:moveTo>
                <a:lnTo>
                  <a:pt x="2147" y="1809"/>
                </a:lnTo>
                <a:cubicBezTo>
                  <a:pt x="2103" y="1889"/>
                  <a:pt x="1979" y="1942"/>
                  <a:pt x="1810" y="1942"/>
                </a:cubicBezTo>
                <a:cubicBezTo>
                  <a:pt x="1767" y="1942"/>
                  <a:pt x="1704" y="1933"/>
                  <a:pt x="1651" y="1925"/>
                </a:cubicBezTo>
                <a:cubicBezTo>
                  <a:pt x="1686" y="1819"/>
                  <a:pt x="1713" y="1694"/>
                  <a:pt x="1721" y="1561"/>
                </a:cubicBezTo>
                <a:cubicBezTo>
                  <a:pt x="1837" y="1481"/>
                  <a:pt x="1925" y="1392"/>
                  <a:pt x="2006" y="1312"/>
                </a:cubicBezTo>
                <a:cubicBezTo>
                  <a:pt x="2155" y="1499"/>
                  <a:pt x="2218" y="1684"/>
                  <a:pt x="2147" y="1809"/>
                </a:cubicBezTo>
                <a:close/>
                <a:moveTo>
                  <a:pt x="1393" y="1233"/>
                </a:moveTo>
                <a:lnTo>
                  <a:pt x="1393" y="1233"/>
                </a:lnTo>
                <a:cubicBezTo>
                  <a:pt x="1393" y="1366"/>
                  <a:pt x="1287" y="1464"/>
                  <a:pt x="1163" y="1464"/>
                </a:cubicBezTo>
                <a:cubicBezTo>
                  <a:pt x="1038" y="1464"/>
                  <a:pt x="932" y="1366"/>
                  <a:pt x="932" y="1233"/>
                </a:cubicBezTo>
                <a:cubicBezTo>
                  <a:pt x="932" y="1109"/>
                  <a:pt x="1038" y="1001"/>
                  <a:pt x="1163" y="1001"/>
                </a:cubicBezTo>
                <a:cubicBezTo>
                  <a:pt x="1287" y="1001"/>
                  <a:pt x="1393" y="1109"/>
                  <a:pt x="1393" y="1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latin typeface="Calibri Light"/>
            </a:endParaRPr>
          </a:p>
        </p:txBody>
      </p:sp>
      <p:sp>
        <p:nvSpPr>
          <p:cNvPr id="74" name="Freeform 27"/>
          <p:cNvSpPr>
            <a:spLocks noChangeArrowheads="1"/>
          </p:cNvSpPr>
          <p:nvPr/>
        </p:nvSpPr>
        <p:spPr bwMode="auto">
          <a:xfrm>
            <a:off x="5050803" y="9885850"/>
            <a:ext cx="848382" cy="1244070"/>
          </a:xfrm>
          <a:custGeom>
            <a:avLst/>
            <a:gdLst>
              <a:gd name="T0" fmla="*/ 1295 w 1642"/>
              <a:gd name="T1" fmla="*/ 17 h 2405"/>
              <a:gd name="T2" fmla="*/ 1295 w 1642"/>
              <a:gd name="T3" fmla="*/ 17 h 2405"/>
              <a:gd name="T4" fmla="*/ 1241 w 1642"/>
              <a:gd name="T5" fmla="*/ 27 h 2405"/>
              <a:gd name="T6" fmla="*/ 1216 w 1642"/>
              <a:gd name="T7" fmla="*/ 133 h 2405"/>
              <a:gd name="T8" fmla="*/ 1251 w 1642"/>
              <a:gd name="T9" fmla="*/ 212 h 2405"/>
              <a:gd name="T10" fmla="*/ 435 w 1642"/>
              <a:gd name="T11" fmla="*/ 212 h 2405"/>
              <a:gd name="T12" fmla="*/ 471 w 1642"/>
              <a:gd name="T13" fmla="*/ 133 h 2405"/>
              <a:gd name="T14" fmla="*/ 444 w 1642"/>
              <a:gd name="T15" fmla="*/ 27 h 2405"/>
              <a:gd name="T16" fmla="*/ 338 w 1642"/>
              <a:gd name="T17" fmla="*/ 54 h 2405"/>
              <a:gd name="T18" fmla="*/ 710 w 1642"/>
              <a:gd name="T19" fmla="*/ 1188 h 2405"/>
              <a:gd name="T20" fmla="*/ 620 w 1642"/>
              <a:gd name="T21" fmla="*/ 1277 h 2405"/>
              <a:gd name="T22" fmla="*/ 230 w 1642"/>
              <a:gd name="T23" fmla="*/ 2351 h 2405"/>
              <a:gd name="T24" fmla="*/ 311 w 1642"/>
              <a:gd name="T25" fmla="*/ 2404 h 2405"/>
              <a:gd name="T26" fmla="*/ 338 w 1642"/>
              <a:gd name="T27" fmla="*/ 2404 h 2405"/>
              <a:gd name="T28" fmla="*/ 390 w 1642"/>
              <a:gd name="T29" fmla="*/ 2307 h 2405"/>
              <a:gd name="T30" fmla="*/ 382 w 1642"/>
              <a:gd name="T31" fmla="*/ 2191 h 2405"/>
              <a:gd name="T32" fmla="*/ 1303 w 1642"/>
              <a:gd name="T33" fmla="*/ 2191 h 2405"/>
              <a:gd name="T34" fmla="*/ 1295 w 1642"/>
              <a:gd name="T35" fmla="*/ 2307 h 2405"/>
              <a:gd name="T36" fmla="*/ 1357 w 1642"/>
              <a:gd name="T37" fmla="*/ 2404 h 2405"/>
              <a:gd name="T38" fmla="*/ 1376 w 1642"/>
              <a:gd name="T39" fmla="*/ 2404 h 2405"/>
              <a:gd name="T40" fmla="*/ 1428 w 1642"/>
              <a:gd name="T41" fmla="*/ 2386 h 2405"/>
              <a:gd name="T42" fmla="*/ 1455 w 1642"/>
              <a:gd name="T43" fmla="*/ 2351 h 2405"/>
              <a:gd name="T44" fmla="*/ 975 w 1642"/>
              <a:gd name="T45" fmla="*/ 1188 h 2405"/>
              <a:gd name="T46" fmla="*/ 1118 w 1642"/>
              <a:gd name="T47" fmla="*/ 1055 h 2405"/>
              <a:gd name="T48" fmla="*/ 1349 w 1642"/>
              <a:gd name="T49" fmla="*/ 54 h 2405"/>
              <a:gd name="T50" fmla="*/ 1295 w 1642"/>
              <a:gd name="T51" fmla="*/ 17 h 2405"/>
              <a:gd name="T52" fmla="*/ 1091 w 1642"/>
              <a:gd name="T53" fmla="*/ 1553 h 2405"/>
              <a:gd name="T54" fmla="*/ 1091 w 1642"/>
              <a:gd name="T55" fmla="*/ 1553 h 2405"/>
              <a:gd name="T56" fmla="*/ 595 w 1642"/>
              <a:gd name="T57" fmla="*/ 1553 h 2405"/>
              <a:gd name="T58" fmla="*/ 843 w 1642"/>
              <a:gd name="T59" fmla="*/ 1296 h 2405"/>
              <a:gd name="T60" fmla="*/ 1091 w 1642"/>
              <a:gd name="T61" fmla="*/ 1553 h 2405"/>
              <a:gd name="T62" fmla="*/ 390 w 1642"/>
              <a:gd name="T63" fmla="*/ 2014 h 2405"/>
              <a:gd name="T64" fmla="*/ 390 w 1642"/>
              <a:gd name="T65" fmla="*/ 2014 h 2405"/>
              <a:gd name="T66" fmla="*/ 488 w 1642"/>
              <a:gd name="T67" fmla="*/ 1738 h 2405"/>
              <a:gd name="T68" fmla="*/ 488 w 1642"/>
              <a:gd name="T69" fmla="*/ 1721 h 2405"/>
              <a:gd name="T70" fmla="*/ 1197 w 1642"/>
              <a:gd name="T71" fmla="*/ 1721 h 2405"/>
              <a:gd name="T72" fmla="*/ 1206 w 1642"/>
              <a:gd name="T73" fmla="*/ 1738 h 2405"/>
              <a:gd name="T74" fmla="*/ 1295 w 1642"/>
              <a:gd name="T75" fmla="*/ 2014 h 2405"/>
              <a:gd name="T76" fmla="*/ 1295 w 1642"/>
              <a:gd name="T77" fmla="*/ 2039 h 2405"/>
              <a:gd name="T78" fmla="*/ 390 w 1642"/>
              <a:gd name="T79" fmla="*/ 2031 h 2405"/>
              <a:gd name="T80" fmla="*/ 390 w 1642"/>
              <a:gd name="T81" fmla="*/ 2014 h 2405"/>
              <a:gd name="T82" fmla="*/ 604 w 1642"/>
              <a:gd name="T83" fmla="*/ 860 h 2405"/>
              <a:gd name="T84" fmla="*/ 604 w 1642"/>
              <a:gd name="T85" fmla="*/ 860 h 2405"/>
              <a:gd name="T86" fmla="*/ 1083 w 1642"/>
              <a:gd name="T87" fmla="*/ 860 h 2405"/>
              <a:gd name="T88" fmla="*/ 843 w 1642"/>
              <a:gd name="T89" fmla="*/ 1082 h 2405"/>
              <a:gd name="T90" fmla="*/ 604 w 1642"/>
              <a:gd name="T91" fmla="*/ 860 h 2405"/>
              <a:gd name="T92" fmla="*/ 1197 w 1642"/>
              <a:gd name="T93" fmla="*/ 692 h 2405"/>
              <a:gd name="T94" fmla="*/ 1197 w 1642"/>
              <a:gd name="T95" fmla="*/ 692 h 2405"/>
              <a:gd name="T96" fmla="*/ 488 w 1642"/>
              <a:gd name="T97" fmla="*/ 692 h 2405"/>
              <a:gd name="T98" fmla="*/ 488 w 1642"/>
              <a:gd name="T99" fmla="*/ 692 h 2405"/>
              <a:gd name="T100" fmla="*/ 408 w 1642"/>
              <a:gd name="T101" fmla="*/ 399 h 2405"/>
              <a:gd name="T102" fmla="*/ 408 w 1642"/>
              <a:gd name="T103" fmla="*/ 391 h 2405"/>
              <a:gd name="T104" fmla="*/ 1268 w 1642"/>
              <a:gd name="T105" fmla="*/ 382 h 2405"/>
              <a:gd name="T106" fmla="*/ 1277 w 1642"/>
              <a:gd name="T107" fmla="*/ 399 h 2405"/>
              <a:gd name="T108" fmla="*/ 1197 w 1642"/>
              <a:gd name="T109" fmla="*/ 683 h 2405"/>
              <a:gd name="T110" fmla="*/ 1197 w 1642"/>
              <a:gd name="T111" fmla="*/ 692 h 2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42" h="2405">
                <a:moveTo>
                  <a:pt x="1295" y="17"/>
                </a:moveTo>
                <a:lnTo>
                  <a:pt x="1295" y="17"/>
                </a:lnTo>
                <a:cubicBezTo>
                  <a:pt x="1277" y="9"/>
                  <a:pt x="1260" y="17"/>
                  <a:pt x="1241" y="27"/>
                </a:cubicBezTo>
                <a:cubicBezTo>
                  <a:pt x="1206" y="54"/>
                  <a:pt x="1189" y="98"/>
                  <a:pt x="1216" y="133"/>
                </a:cubicBezTo>
                <a:cubicBezTo>
                  <a:pt x="1216" y="142"/>
                  <a:pt x="1233" y="169"/>
                  <a:pt x="1251" y="212"/>
                </a:cubicBezTo>
                <a:cubicBezTo>
                  <a:pt x="435" y="212"/>
                  <a:pt x="435" y="212"/>
                  <a:pt x="435" y="212"/>
                </a:cubicBezTo>
                <a:cubicBezTo>
                  <a:pt x="452" y="169"/>
                  <a:pt x="471" y="142"/>
                  <a:pt x="471" y="133"/>
                </a:cubicBezTo>
                <a:cubicBezTo>
                  <a:pt x="496" y="98"/>
                  <a:pt x="488" y="54"/>
                  <a:pt x="444" y="27"/>
                </a:cubicBezTo>
                <a:cubicBezTo>
                  <a:pt x="408" y="0"/>
                  <a:pt x="365" y="9"/>
                  <a:pt x="338" y="54"/>
                </a:cubicBezTo>
                <a:cubicBezTo>
                  <a:pt x="328" y="54"/>
                  <a:pt x="0" y="621"/>
                  <a:pt x="710" y="1188"/>
                </a:cubicBezTo>
                <a:cubicBezTo>
                  <a:pt x="683" y="1215"/>
                  <a:pt x="656" y="1242"/>
                  <a:pt x="620" y="1277"/>
                </a:cubicBezTo>
                <a:cubicBezTo>
                  <a:pt x="97" y="1800"/>
                  <a:pt x="230" y="2324"/>
                  <a:pt x="230" y="2351"/>
                </a:cubicBezTo>
                <a:cubicBezTo>
                  <a:pt x="249" y="2386"/>
                  <a:pt x="275" y="2404"/>
                  <a:pt x="311" y="2404"/>
                </a:cubicBezTo>
                <a:cubicBezTo>
                  <a:pt x="319" y="2404"/>
                  <a:pt x="328" y="2404"/>
                  <a:pt x="338" y="2404"/>
                </a:cubicBezTo>
                <a:cubicBezTo>
                  <a:pt x="365" y="2396"/>
                  <a:pt x="400" y="2351"/>
                  <a:pt x="390" y="2307"/>
                </a:cubicBezTo>
                <a:cubicBezTo>
                  <a:pt x="390" y="2297"/>
                  <a:pt x="382" y="2261"/>
                  <a:pt x="382" y="2191"/>
                </a:cubicBezTo>
                <a:cubicBezTo>
                  <a:pt x="1303" y="2191"/>
                  <a:pt x="1303" y="2191"/>
                  <a:pt x="1303" y="2191"/>
                </a:cubicBezTo>
                <a:cubicBezTo>
                  <a:pt x="1303" y="2261"/>
                  <a:pt x="1295" y="2297"/>
                  <a:pt x="1295" y="2307"/>
                </a:cubicBezTo>
                <a:cubicBezTo>
                  <a:pt x="1287" y="2351"/>
                  <a:pt x="1313" y="2396"/>
                  <a:pt x="1357" y="2404"/>
                </a:cubicBezTo>
                <a:cubicBezTo>
                  <a:pt x="1357" y="2404"/>
                  <a:pt x="1366" y="2404"/>
                  <a:pt x="1376" y="2404"/>
                </a:cubicBezTo>
                <a:cubicBezTo>
                  <a:pt x="1393" y="2404"/>
                  <a:pt x="1411" y="2396"/>
                  <a:pt x="1428" y="2386"/>
                </a:cubicBezTo>
                <a:cubicBezTo>
                  <a:pt x="1436" y="2377"/>
                  <a:pt x="1446" y="2359"/>
                  <a:pt x="1455" y="2351"/>
                </a:cubicBezTo>
                <a:cubicBezTo>
                  <a:pt x="1455" y="2324"/>
                  <a:pt x="1596" y="1738"/>
                  <a:pt x="975" y="1188"/>
                </a:cubicBezTo>
                <a:cubicBezTo>
                  <a:pt x="1029" y="1144"/>
                  <a:pt x="1073" y="1101"/>
                  <a:pt x="1118" y="1055"/>
                </a:cubicBezTo>
                <a:cubicBezTo>
                  <a:pt x="1641" y="541"/>
                  <a:pt x="1357" y="54"/>
                  <a:pt x="1349" y="54"/>
                </a:cubicBezTo>
                <a:cubicBezTo>
                  <a:pt x="1339" y="36"/>
                  <a:pt x="1322" y="17"/>
                  <a:pt x="1295" y="17"/>
                </a:cubicBezTo>
                <a:close/>
                <a:moveTo>
                  <a:pt x="1091" y="1553"/>
                </a:moveTo>
                <a:lnTo>
                  <a:pt x="1091" y="1553"/>
                </a:lnTo>
                <a:cubicBezTo>
                  <a:pt x="595" y="1553"/>
                  <a:pt x="595" y="1553"/>
                  <a:pt x="595" y="1553"/>
                </a:cubicBezTo>
                <a:cubicBezTo>
                  <a:pt x="666" y="1464"/>
                  <a:pt x="745" y="1375"/>
                  <a:pt x="843" y="1296"/>
                </a:cubicBezTo>
                <a:cubicBezTo>
                  <a:pt x="940" y="1375"/>
                  <a:pt x="1021" y="1464"/>
                  <a:pt x="1091" y="1553"/>
                </a:cubicBezTo>
                <a:close/>
                <a:moveTo>
                  <a:pt x="390" y="2014"/>
                </a:moveTo>
                <a:lnTo>
                  <a:pt x="390" y="2014"/>
                </a:lnTo>
                <a:cubicBezTo>
                  <a:pt x="408" y="1925"/>
                  <a:pt x="435" y="1827"/>
                  <a:pt x="488" y="1738"/>
                </a:cubicBezTo>
                <a:cubicBezTo>
                  <a:pt x="488" y="1721"/>
                  <a:pt x="488" y="1721"/>
                  <a:pt x="488" y="1721"/>
                </a:cubicBezTo>
                <a:cubicBezTo>
                  <a:pt x="1197" y="1721"/>
                  <a:pt x="1197" y="1721"/>
                  <a:pt x="1197" y="1721"/>
                </a:cubicBezTo>
                <a:cubicBezTo>
                  <a:pt x="1206" y="1738"/>
                  <a:pt x="1206" y="1738"/>
                  <a:pt x="1206" y="1738"/>
                </a:cubicBezTo>
                <a:cubicBezTo>
                  <a:pt x="1251" y="1827"/>
                  <a:pt x="1277" y="1925"/>
                  <a:pt x="1295" y="2014"/>
                </a:cubicBezTo>
                <a:cubicBezTo>
                  <a:pt x="1295" y="2039"/>
                  <a:pt x="1295" y="2039"/>
                  <a:pt x="1295" y="2039"/>
                </a:cubicBezTo>
                <a:cubicBezTo>
                  <a:pt x="390" y="2031"/>
                  <a:pt x="390" y="2031"/>
                  <a:pt x="390" y="2031"/>
                </a:cubicBezTo>
                <a:lnTo>
                  <a:pt x="390" y="2014"/>
                </a:lnTo>
                <a:close/>
                <a:moveTo>
                  <a:pt x="604" y="860"/>
                </a:moveTo>
                <a:lnTo>
                  <a:pt x="604" y="860"/>
                </a:lnTo>
                <a:cubicBezTo>
                  <a:pt x="1083" y="860"/>
                  <a:pt x="1083" y="860"/>
                  <a:pt x="1083" y="860"/>
                </a:cubicBezTo>
                <a:cubicBezTo>
                  <a:pt x="1021" y="941"/>
                  <a:pt x="940" y="1011"/>
                  <a:pt x="843" y="1082"/>
                </a:cubicBezTo>
                <a:cubicBezTo>
                  <a:pt x="745" y="1011"/>
                  <a:pt x="666" y="931"/>
                  <a:pt x="604" y="860"/>
                </a:cubicBezTo>
                <a:close/>
                <a:moveTo>
                  <a:pt x="1197" y="692"/>
                </a:moveTo>
                <a:lnTo>
                  <a:pt x="1197" y="692"/>
                </a:lnTo>
                <a:cubicBezTo>
                  <a:pt x="488" y="692"/>
                  <a:pt x="488" y="692"/>
                  <a:pt x="488" y="692"/>
                </a:cubicBezTo>
                <a:lnTo>
                  <a:pt x="488" y="692"/>
                </a:lnTo>
                <a:cubicBezTo>
                  <a:pt x="444" y="594"/>
                  <a:pt x="417" y="497"/>
                  <a:pt x="408" y="399"/>
                </a:cubicBezTo>
                <a:cubicBezTo>
                  <a:pt x="408" y="391"/>
                  <a:pt x="408" y="391"/>
                  <a:pt x="408" y="391"/>
                </a:cubicBezTo>
                <a:cubicBezTo>
                  <a:pt x="1268" y="382"/>
                  <a:pt x="1268" y="382"/>
                  <a:pt x="1268" y="382"/>
                </a:cubicBezTo>
                <a:cubicBezTo>
                  <a:pt x="1277" y="399"/>
                  <a:pt x="1277" y="399"/>
                  <a:pt x="1277" y="399"/>
                </a:cubicBezTo>
                <a:cubicBezTo>
                  <a:pt x="1268" y="497"/>
                  <a:pt x="1241" y="594"/>
                  <a:pt x="1197" y="683"/>
                </a:cubicBezTo>
                <a:lnTo>
                  <a:pt x="1197" y="6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Calibri Light"/>
            </a:endParaRPr>
          </a:p>
        </p:txBody>
      </p:sp>
      <p:sp>
        <p:nvSpPr>
          <p:cNvPr id="83" name="Freeform 27"/>
          <p:cNvSpPr>
            <a:spLocks noChangeArrowheads="1"/>
          </p:cNvSpPr>
          <p:nvPr/>
        </p:nvSpPr>
        <p:spPr bwMode="auto">
          <a:xfrm>
            <a:off x="5203203" y="10038250"/>
            <a:ext cx="848382" cy="1244070"/>
          </a:xfrm>
          <a:custGeom>
            <a:avLst/>
            <a:gdLst>
              <a:gd name="T0" fmla="*/ 1295 w 1642"/>
              <a:gd name="T1" fmla="*/ 17 h 2405"/>
              <a:gd name="T2" fmla="*/ 1295 w 1642"/>
              <a:gd name="T3" fmla="*/ 17 h 2405"/>
              <a:gd name="T4" fmla="*/ 1241 w 1642"/>
              <a:gd name="T5" fmla="*/ 27 h 2405"/>
              <a:gd name="T6" fmla="*/ 1216 w 1642"/>
              <a:gd name="T7" fmla="*/ 133 h 2405"/>
              <a:gd name="T8" fmla="*/ 1251 w 1642"/>
              <a:gd name="T9" fmla="*/ 212 h 2405"/>
              <a:gd name="T10" fmla="*/ 435 w 1642"/>
              <a:gd name="T11" fmla="*/ 212 h 2405"/>
              <a:gd name="T12" fmla="*/ 471 w 1642"/>
              <a:gd name="T13" fmla="*/ 133 h 2405"/>
              <a:gd name="T14" fmla="*/ 444 w 1642"/>
              <a:gd name="T15" fmla="*/ 27 h 2405"/>
              <a:gd name="T16" fmla="*/ 338 w 1642"/>
              <a:gd name="T17" fmla="*/ 54 h 2405"/>
              <a:gd name="T18" fmla="*/ 710 w 1642"/>
              <a:gd name="T19" fmla="*/ 1188 h 2405"/>
              <a:gd name="T20" fmla="*/ 620 w 1642"/>
              <a:gd name="T21" fmla="*/ 1277 h 2405"/>
              <a:gd name="T22" fmla="*/ 230 w 1642"/>
              <a:gd name="T23" fmla="*/ 2351 h 2405"/>
              <a:gd name="T24" fmla="*/ 311 w 1642"/>
              <a:gd name="T25" fmla="*/ 2404 h 2405"/>
              <a:gd name="T26" fmla="*/ 338 w 1642"/>
              <a:gd name="T27" fmla="*/ 2404 h 2405"/>
              <a:gd name="T28" fmla="*/ 390 w 1642"/>
              <a:gd name="T29" fmla="*/ 2307 h 2405"/>
              <a:gd name="T30" fmla="*/ 382 w 1642"/>
              <a:gd name="T31" fmla="*/ 2191 h 2405"/>
              <a:gd name="T32" fmla="*/ 1303 w 1642"/>
              <a:gd name="T33" fmla="*/ 2191 h 2405"/>
              <a:gd name="T34" fmla="*/ 1295 w 1642"/>
              <a:gd name="T35" fmla="*/ 2307 h 2405"/>
              <a:gd name="T36" fmla="*/ 1357 w 1642"/>
              <a:gd name="T37" fmla="*/ 2404 h 2405"/>
              <a:gd name="T38" fmla="*/ 1376 w 1642"/>
              <a:gd name="T39" fmla="*/ 2404 h 2405"/>
              <a:gd name="T40" fmla="*/ 1428 w 1642"/>
              <a:gd name="T41" fmla="*/ 2386 h 2405"/>
              <a:gd name="T42" fmla="*/ 1455 w 1642"/>
              <a:gd name="T43" fmla="*/ 2351 h 2405"/>
              <a:gd name="T44" fmla="*/ 975 w 1642"/>
              <a:gd name="T45" fmla="*/ 1188 h 2405"/>
              <a:gd name="T46" fmla="*/ 1118 w 1642"/>
              <a:gd name="T47" fmla="*/ 1055 h 2405"/>
              <a:gd name="T48" fmla="*/ 1349 w 1642"/>
              <a:gd name="T49" fmla="*/ 54 h 2405"/>
              <a:gd name="T50" fmla="*/ 1295 w 1642"/>
              <a:gd name="T51" fmla="*/ 17 h 2405"/>
              <a:gd name="T52" fmla="*/ 1091 w 1642"/>
              <a:gd name="T53" fmla="*/ 1553 h 2405"/>
              <a:gd name="T54" fmla="*/ 1091 w 1642"/>
              <a:gd name="T55" fmla="*/ 1553 h 2405"/>
              <a:gd name="T56" fmla="*/ 595 w 1642"/>
              <a:gd name="T57" fmla="*/ 1553 h 2405"/>
              <a:gd name="T58" fmla="*/ 843 w 1642"/>
              <a:gd name="T59" fmla="*/ 1296 h 2405"/>
              <a:gd name="T60" fmla="*/ 1091 w 1642"/>
              <a:gd name="T61" fmla="*/ 1553 h 2405"/>
              <a:gd name="T62" fmla="*/ 390 w 1642"/>
              <a:gd name="T63" fmla="*/ 2014 h 2405"/>
              <a:gd name="T64" fmla="*/ 390 w 1642"/>
              <a:gd name="T65" fmla="*/ 2014 h 2405"/>
              <a:gd name="T66" fmla="*/ 488 w 1642"/>
              <a:gd name="T67" fmla="*/ 1738 h 2405"/>
              <a:gd name="T68" fmla="*/ 488 w 1642"/>
              <a:gd name="T69" fmla="*/ 1721 h 2405"/>
              <a:gd name="T70" fmla="*/ 1197 w 1642"/>
              <a:gd name="T71" fmla="*/ 1721 h 2405"/>
              <a:gd name="T72" fmla="*/ 1206 w 1642"/>
              <a:gd name="T73" fmla="*/ 1738 h 2405"/>
              <a:gd name="T74" fmla="*/ 1295 w 1642"/>
              <a:gd name="T75" fmla="*/ 2014 h 2405"/>
              <a:gd name="T76" fmla="*/ 1295 w 1642"/>
              <a:gd name="T77" fmla="*/ 2039 h 2405"/>
              <a:gd name="T78" fmla="*/ 390 w 1642"/>
              <a:gd name="T79" fmla="*/ 2031 h 2405"/>
              <a:gd name="T80" fmla="*/ 390 w 1642"/>
              <a:gd name="T81" fmla="*/ 2014 h 2405"/>
              <a:gd name="T82" fmla="*/ 604 w 1642"/>
              <a:gd name="T83" fmla="*/ 860 h 2405"/>
              <a:gd name="T84" fmla="*/ 604 w 1642"/>
              <a:gd name="T85" fmla="*/ 860 h 2405"/>
              <a:gd name="T86" fmla="*/ 1083 w 1642"/>
              <a:gd name="T87" fmla="*/ 860 h 2405"/>
              <a:gd name="T88" fmla="*/ 843 w 1642"/>
              <a:gd name="T89" fmla="*/ 1082 h 2405"/>
              <a:gd name="T90" fmla="*/ 604 w 1642"/>
              <a:gd name="T91" fmla="*/ 860 h 2405"/>
              <a:gd name="T92" fmla="*/ 1197 w 1642"/>
              <a:gd name="T93" fmla="*/ 692 h 2405"/>
              <a:gd name="T94" fmla="*/ 1197 w 1642"/>
              <a:gd name="T95" fmla="*/ 692 h 2405"/>
              <a:gd name="T96" fmla="*/ 488 w 1642"/>
              <a:gd name="T97" fmla="*/ 692 h 2405"/>
              <a:gd name="T98" fmla="*/ 488 w 1642"/>
              <a:gd name="T99" fmla="*/ 692 h 2405"/>
              <a:gd name="T100" fmla="*/ 408 w 1642"/>
              <a:gd name="T101" fmla="*/ 399 h 2405"/>
              <a:gd name="T102" fmla="*/ 408 w 1642"/>
              <a:gd name="T103" fmla="*/ 391 h 2405"/>
              <a:gd name="T104" fmla="*/ 1268 w 1642"/>
              <a:gd name="T105" fmla="*/ 382 h 2405"/>
              <a:gd name="T106" fmla="*/ 1277 w 1642"/>
              <a:gd name="T107" fmla="*/ 399 h 2405"/>
              <a:gd name="T108" fmla="*/ 1197 w 1642"/>
              <a:gd name="T109" fmla="*/ 683 h 2405"/>
              <a:gd name="T110" fmla="*/ 1197 w 1642"/>
              <a:gd name="T111" fmla="*/ 692 h 2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42" h="2405">
                <a:moveTo>
                  <a:pt x="1295" y="17"/>
                </a:moveTo>
                <a:lnTo>
                  <a:pt x="1295" y="17"/>
                </a:lnTo>
                <a:cubicBezTo>
                  <a:pt x="1277" y="9"/>
                  <a:pt x="1260" y="17"/>
                  <a:pt x="1241" y="27"/>
                </a:cubicBezTo>
                <a:cubicBezTo>
                  <a:pt x="1206" y="54"/>
                  <a:pt x="1189" y="98"/>
                  <a:pt x="1216" y="133"/>
                </a:cubicBezTo>
                <a:cubicBezTo>
                  <a:pt x="1216" y="142"/>
                  <a:pt x="1233" y="169"/>
                  <a:pt x="1251" y="212"/>
                </a:cubicBezTo>
                <a:cubicBezTo>
                  <a:pt x="435" y="212"/>
                  <a:pt x="435" y="212"/>
                  <a:pt x="435" y="212"/>
                </a:cubicBezTo>
                <a:cubicBezTo>
                  <a:pt x="452" y="169"/>
                  <a:pt x="471" y="142"/>
                  <a:pt x="471" y="133"/>
                </a:cubicBezTo>
                <a:cubicBezTo>
                  <a:pt x="496" y="98"/>
                  <a:pt x="488" y="54"/>
                  <a:pt x="444" y="27"/>
                </a:cubicBezTo>
                <a:cubicBezTo>
                  <a:pt x="408" y="0"/>
                  <a:pt x="365" y="9"/>
                  <a:pt x="338" y="54"/>
                </a:cubicBezTo>
                <a:cubicBezTo>
                  <a:pt x="328" y="54"/>
                  <a:pt x="0" y="621"/>
                  <a:pt x="710" y="1188"/>
                </a:cubicBezTo>
                <a:cubicBezTo>
                  <a:pt x="683" y="1215"/>
                  <a:pt x="656" y="1242"/>
                  <a:pt x="620" y="1277"/>
                </a:cubicBezTo>
                <a:cubicBezTo>
                  <a:pt x="97" y="1800"/>
                  <a:pt x="230" y="2324"/>
                  <a:pt x="230" y="2351"/>
                </a:cubicBezTo>
                <a:cubicBezTo>
                  <a:pt x="249" y="2386"/>
                  <a:pt x="275" y="2404"/>
                  <a:pt x="311" y="2404"/>
                </a:cubicBezTo>
                <a:cubicBezTo>
                  <a:pt x="319" y="2404"/>
                  <a:pt x="328" y="2404"/>
                  <a:pt x="338" y="2404"/>
                </a:cubicBezTo>
                <a:cubicBezTo>
                  <a:pt x="365" y="2396"/>
                  <a:pt x="400" y="2351"/>
                  <a:pt x="390" y="2307"/>
                </a:cubicBezTo>
                <a:cubicBezTo>
                  <a:pt x="390" y="2297"/>
                  <a:pt x="382" y="2261"/>
                  <a:pt x="382" y="2191"/>
                </a:cubicBezTo>
                <a:cubicBezTo>
                  <a:pt x="1303" y="2191"/>
                  <a:pt x="1303" y="2191"/>
                  <a:pt x="1303" y="2191"/>
                </a:cubicBezTo>
                <a:cubicBezTo>
                  <a:pt x="1303" y="2261"/>
                  <a:pt x="1295" y="2297"/>
                  <a:pt x="1295" y="2307"/>
                </a:cubicBezTo>
                <a:cubicBezTo>
                  <a:pt x="1287" y="2351"/>
                  <a:pt x="1313" y="2396"/>
                  <a:pt x="1357" y="2404"/>
                </a:cubicBezTo>
                <a:cubicBezTo>
                  <a:pt x="1357" y="2404"/>
                  <a:pt x="1366" y="2404"/>
                  <a:pt x="1376" y="2404"/>
                </a:cubicBezTo>
                <a:cubicBezTo>
                  <a:pt x="1393" y="2404"/>
                  <a:pt x="1411" y="2396"/>
                  <a:pt x="1428" y="2386"/>
                </a:cubicBezTo>
                <a:cubicBezTo>
                  <a:pt x="1436" y="2377"/>
                  <a:pt x="1446" y="2359"/>
                  <a:pt x="1455" y="2351"/>
                </a:cubicBezTo>
                <a:cubicBezTo>
                  <a:pt x="1455" y="2324"/>
                  <a:pt x="1596" y="1738"/>
                  <a:pt x="975" y="1188"/>
                </a:cubicBezTo>
                <a:cubicBezTo>
                  <a:pt x="1029" y="1144"/>
                  <a:pt x="1073" y="1101"/>
                  <a:pt x="1118" y="1055"/>
                </a:cubicBezTo>
                <a:cubicBezTo>
                  <a:pt x="1641" y="541"/>
                  <a:pt x="1357" y="54"/>
                  <a:pt x="1349" y="54"/>
                </a:cubicBezTo>
                <a:cubicBezTo>
                  <a:pt x="1339" y="36"/>
                  <a:pt x="1322" y="17"/>
                  <a:pt x="1295" y="17"/>
                </a:cubicBezTo>
                <a:close/>
                <a:moveTo>
                  <a:pt x="1091" y="1553"/>
                </a:moveTo>
                <a:lnTo>
                  <a:pt x="1091" y="1553"/>
                </a:lnTo>
                <a:cubicBezTo>
                  <a:pt x="595" y="1553"/>
                  <a:pt x="595" y="1553"/>
                  <a:pt x="595" y="1553"/>
                </a:cubicBezTo>
                <a:cubicBezTo>
                  <a:pt x="666" y="1464"/>
                  <a:pt x="745" y="1375"/>
                  <a:pt x="843" y="1296"/>
                </a:cubicBezTo>
                <a:cubicBezTo>
                  <a:pt x="940" y="1375"/>
                  <a:pt x="1021" y="1464"/>
                  <a:pt x="1091" y="1553"/>
                </a:cubicBezTo>
                <a:close/>
                <a:moveTo>
                  <a:pt x="390" y="2014"/>
                </a:moveTo>
                <a:lnTo>
                  <a:pt x="390" y="2014"/>
                </a:lnTo>
                <a:cubicBezTo>
                  <a:pt x="408" y="1925"/>
                  <a:pt x="435" y="1827"/>
                  <a:pt x="488" y="1738"/>
                </a:cubicBezTo>
                <a:cubicBezTo>
                  <a:pt x="488" y="1721"/>
                  <a:pt x="488" y="1721"/>
                  <a:pt x="488" y="1721"/>
                </a:cubicBezTo>
                <a:cubicBezTo>
                  <a:pt x="1197" y="1721"/>
                  <a:pt x="1197" y="1721"/>
                  <a:pt x="1197" y="1721"/>
                </a:cubicBezTo>
                <a:cubicBezTo>
                  <a:pt x="1206" y="1738"/>
                  <a:pt x="1206" y="1738"/>
                  <a:pt x="1206" y="1738"/>
                </a:cubicBezTo>
                <a:cubicBezTo>
                  <a:pt x="1251" y="1827"/>
                  <a:pt x="1277" y="1925"/>
                  <a:pt x="1295" y="2014"/>
                </a:cubicBezTo>
                <a:cubicBezTo>
                  <a:pt x="1295" y="2039"/>
                  <a:pt x="1295" y="2039"/>
                  <a:pt x="1295" y="2039"/>
                </a:cubicBezTo>
                <a:cubicBezTo>
                  <a:pt x="390" y="2031"/>
                  <a:pt x="390" y="2031"/>
                  <a:pt x="390" y="2031"/>
                </a:cubicBezTo>
                <a:lnTo>
                  <a:pt x="390" y="2014"/>
                </a:lnTo>
                <a:close/>
                <a:moveTo>
                  <a:pt x="604" y="860"/>
                </a:moveTo>
                <a:lnTo>
                  <a:pt x="604" y="860"/>
                </a:lnTo>
                <a:cubicBezTo>
                  <a:pt x="1083" y="860"/>
                  <a:pt x="1083" y="860"/>
                  <a:pt x="1083" y="860"/>
                </a:cubicBezTo>
                <a:cubicBezTo>
                  <a:pt x="1021" y="941"/>
                  <a:pt x="940" y="1011"/>
                  <a:pt x="843" y="1082"/>
                </a:cubicBezTo>
                <a:cubicBezTo>
                  <a:pt x="745" y="1011"/>
                  <a:pt x="666" y="931"/>
                  <a:pt x="604" y="860"/>
                </a:cubicBezTo>
                <a:close/>
                <a:moveTo>
                  <a:pt x="1197" y="692"/>
                </a:moveTo>
                <a:lnTo>
                  <a:pt x="1197" y="692"/>
                </a:lnTo>
                <a:cubicBezTo>
                  <a:pt x="488" y="692"/>
                  <a:pt x="488" y="692"/>
                  <a:pt x="488" y="692"/>
                </a:cubicBezTo>
                <a:lnTo>
                  <a:pt x="488" y="692"/>
                </a:lnTo>
                <a:cubicBezTo>
                  <a:pt x="444" y="594"/>
                  <a:pt x="417" y="497"/>
                  <a:pt x="408" y="399"/>
                </a:cubicBezTo>
                <a:cubicBezTo>
                  <a:pt x="408" y="391"/>
                  <a:pt x="408" y="391"/>
                  <a:pt x="408" y="391"/>
                </a:cubicBezTo>
                <a:cubicBezTo>
                  <a:pt x="1268" y="382"/>
                  <a:pt x="1268" y="382"/>
                  <a:pt x="1268" y="382"/>
                </a:cubicBezTo>
                <a:cubicBezTo>
                  <a:pt x="1277" y="399"/>
                  <a:pt x="1277" y="399"/>
                  <a:pt x="1277" y="399"/>
                </a:cubicBezTo>
                <a:cubicBezTo>
                  <a:pt x="1268" y="497"/>
                  <a:pt x="1241" y="594"/>
                  <a:pt x="1197" y="683"/>
                </a:cubicBezTo>
                <a:lnTo>
                  <a:pt x="1197" y="6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Calibri Light"/>
            </a:endParaRPr>
          </a:p>
        </p:txBody>
      </p:sp>
      <p:sp>
        <p:nvSpPr>
          <p:cNvPr id="84" name="Freeform 9"/>
          <p:cNvSpPr>
            <a:spLocks noChangeArrowheads="1"/>
          </p:cNvSpPr>
          <p:nvPr/>
        </p:nvSpPr>
        <p:spPr bwMode="auto">
          <a:xfrm>
            <a:off x="4698811" y="2561493"/>
            <a:ext cx="430025" cy="442013"/>
          </a:xfrm>
          <a:custGeom>
            <a:avLst/>
            <a:gdLst>
              <a:gd name="T0" fmla="*/ 1582 w 3167"/>
              <a:gd name="T1" fmla="*/ 3165 h 3166"/>
              <a:gd name="T2" fmla="*/ 1582 w 3167"/>
              <a:gd name="T3" fmla="*/ 3165 h 3166"/>
              <a:gd name="T4" fmla="*/ 1830 w 3167"/>
              <a:gd name="T5" fmla="*/ 3165 h 3166"/>
              <a:gd name="T6" fmla="*/ 1830 w 3167"/>
              <a:gd name="T7" fmla="*/ 2928 h 3166"/>
              <a:gd name="T8" fmla="*/ 2354 w 3167"/>
              <a:gd name="T9" fmla="*/ 2710 h 3166"/>
              <a:gd name="T10" fmla="*/ 2523 w 3167"/>
              <a:gd name="T11" fmla="*/ 2879 h 3166"/>
              <a:gd name="T12" fmla="*/ 2878 w 3167"/>
              <a:gd name="T13" fmla="*/ 2531 h 3166"/>
              <a:gd name="T14" fmla="*/ 2711 w 3167"/>
              <a:gd name="T15" fmla="*/ 2364 h 3166"/>
              <a:gd name="T16" fmla="*/ 2928 w 3167"/>
              <a:gd name="T17" fmla="*/ 1840 h 3166"/>
              <a:gd name="T18" fmla="*/ 3166 w 3167"/>
              <a:gd name="T19" fmla="*/ 1840 h 3166"/>
              <a:gd name="T20" fmla="*/ 3166 w 3167"/>
              <a:gd name="T21" fmla="*/ 1335 h 3166"/>
              <a:gd name="T22" fmla="*/ 2928 w 3167"/>
              <a:gd name="T23" fmla="*/ 1335 h 3166"/>
              <a:gd name="T24" fmla="*/ 2711 w 3167"/>
              <a:gd name="T25" fmla="*/ 811 h 3166"/>
              <a:gd name="T26" fmla="*/ 2878 w 3167"/>
              <a:gd name="T27" fmla="*/ 643 h 3166"/>
              <a:gd name="T28" fmla="*/ 2523 w 3167"/>
              <a:gd name="T29" fmla="*/ 287 h 3166"/>
              <a:gd name="T30" fmla="*/ 2354 w 3167"/>
              <a:gd name="T31" fmla="*/ 455 h 3166"/>
              <a:gd name="T32" fmla="*/ 1830 w 3167"/>
              <a:gd name="T33" fmla="*/ 237 h 3166"/>
              <a:gd name="T34" fmla="*/ 1830 w 3167"/>
              <a:gd name="T35" fmla="*/ 0 h 3166"/>
              <a:gd name="T36" fmla="*/ 1582 w 3167"/>
              <a:gd name="T37" fmla="*/ 0 h 3166"/>
              <a:gd name="T38" fmla="*/ 1582 w 3167"/>
              <a:gd name="T39" fmla="*/ 573 h 3166"/>
              <a:gd name="T40" fmla="*/ 2592 w 3167"/>
              <a:gd name="T41" fmla="*/ 1583 h 3166"/>
              <a:gd name="T42" fmla="*/ 1582 w 3167"/>
              <a:gd name="T43" fmla="*/ 2591 h 3166"/>
              <a:gd name="T44" fmla="*/ 1582 w 3167"/>
              <a:gd name="T45" fmla="*/ 3165 h 3166"/>
              <a:gd name="T46" fmla="*/ 455 w 3167"/>
              <a:gd name="T47" fmla="*/ 2364 h 3166"/>
              <a:gd name="T48" fmla="*/ 455 w 3167"/>
              <a:gd name="T49" fmla="*/ 2364 h 3166"/>
              <a:gd name="T50" fmla="*/ 286 w 3167"/>
              <a:gd name="T51" fmla="*/ 2531 h 3166"/>
              <a:gd name="T52" fmla="*/ 643 w 3167"/>
              <a:gd name="T53" fmla="*/ 2879 h 3166"/>
              <a:gd name="T54" fmla="*/ 811 w 3167"/>
              <a:gd name="T55" fmla="*/ 2710 h 3166"/>
              <a:gd name="T56" fmla="*/ 1335 w 3167"/>
              <a:gd name="T57" fmla="*/ 2928 h 3166"/>
              <a:gd name="T58" fmla="*/ 1335 w 3167"/>
              <a:gd name="T59" fmla="*/ 3165 h 3166"/>
              <a:gd name="T60" fmla="*/ 1582 w 3167"/>
              <a:gd name="T61" fmla="*/ 3165 h 3166"/>
              <a:gd name="T62" fmla="*/ 1582 w 3167"/>
              <a:gd name="T63" fmla="*/ 2591 h 3166"/>
              <a:gd name="T64" fmla="*/ 1582 w 3167"/>
              <a:gd name="T65" fmla="*/ 2591 h 3166"/>
              <a:gd name="T66" fmla="*/ 574 w 3167"/>
              <a:gd name="T67" fmla="*/ 1583 h 3166"/>
              <a:gd name="T68" fmla="*/ 1582 w 3167"/>
              <a:gd name="T69" fmla="*/ 573 h 3166"/>
              <a:gd name="T70" fmla="*/ 1582 w 3167"/>
              <a:gd name="T71" fmla="*/ 573 h 3166"/>
              <a:gd name="T72" fmla="*/ 1582 w 3167"/>
              <a:gd name="T73" fmla="*/ 573 h 3166"/>
              <a:gd name="T74" fmla="*/ 1582 w 3167"/>
              <a:gd name="T75" fmla="*/ 0 h 3166"/>
              <a:gd name="T76" fmla="*/ 1335 w 3167"/>
              <a:gd name="T77" fmla="*/ 0 h 3166"/>
              <a:gd name="T78" fmla="*/ 1335 w 3167"/>
              <a:gd name="T79" fmla="*/ 237 h 3166"/>
              <a:gd name="T80" fmla="*/ 811 w 3167"/>
              <a:gd name="T81" fmla="*/ 455 h 3166"/>
              <a:gd name="T82" fmla="*/ 643 w 3167"/>
              <a:gd name="T83" fmla="*/ 287 h 3166"/>
              <a:gd name="T84" fmla="*/ 286 w 3167"/>
              <a:gd name="T85" fmla="*/ 643 h 3166"/>
              <a:gd name="T86" fmla="*/ 455 w 3167"/>
              <a:gd name="T87" fmla="*/ 811 h 3166"/>
              <a:gd name="T88" fmla="*/ 238 w 3167"/>
              <a:gd name="T89" fmla="*/ 1335 h 3166"/>
              <a:gd name="T90" fmla="*/ 0 w 3167"/>
              <a:gd name="T91" fmla="*/ 1335 h 3166"/>
              <a:gd name="T92" fmla="*/ 0 w 3167"/>
              <a:gd name="T93" fmla="*/ 1840 h 3166"/>
              <a:gd name="T94" fmla="*/ 238 w 3167"/>
              <a:gd name="T95" fmla="*/ 1840 h 3166"/>
              <a:gd name="T96" fmla="*/ 455 w 3167"/>
              <a:gd name="T97" fmla="*/ 2364 h 3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67" h="3166">
                <a:moveTo>
                  <a:pt x="1582" y="3165"/>
                </a:moveTo>
                <a:lnTo>
                  <a:pt x="1582" y="3165"/>
                </a:lnTo>
                <a:cubicBezTo>
                  <a:pt x="1830" y="3165"/>
                  <a:pt x="1830" y="3165"/>
                  <a:pt x="1830" y="3165"/>
                </a:cubicBezTo>
                <a:cubicBezTo>
                  <a:pt x="1830" y="2928"/>
                  <a:pt x="1830" y="2928"/>
                  <a:pt x="1830" y="2928"/>
                </a:cubicBezTo>
                <a:cubicBezTo>
                  <a:pt x="2028" y="2898"/>
                  <a:pt x="2206" y="2819"/>
                  <a:pt x="2354" y="2710"/>
                </a:cubicBezTo>
                <a:cubicBezTo>
                  <a:pt x="2523" y="2879"/>
                  <a:pt x="2523" y="2879"/>
                  <a:pt x="2523" y="2879"/>
                </a:cubicBezTo>
                <a:cubicBezTo>
                  <a:pt x="2878" y="2531"/>
                  <a:pt x="2878" y="2531"/>
                  <a:pt x="2878" y="2531"/>
                </a:cubicBezTo>
                <a:cubicBezTo>
                  <a:pt x="2711" y="2364"/>
                  <a:pt x="2711" y="2364"/>
                  <a:pt x="2711" y="2364"/>
                </a:cubicBezTo>
                <a:cubicBezTo>
                  <a:pt x="2819" y="2205"/>
                  <a:pt x="2888" y="2028"/>
                  <a:pt x="2928" y="1840"/>
                </a:cubicBezTo>
                <a:cubicBezTo>
                  <a:pt x="3166" y="1840"/>
                  <a:pt x="3166" y="1840"/>
                  <a:pt x="3166" y="1840"/>
                </a:cubicBezTo>
                <a:cubicBezTo>
                  <a:pt x="3166" y="1335"/>
                  <a:pt x="3166" y="1335"/>
                  <a:pt x="3166" y="1335"/>
                </a:cubicBezTo>
                <a:cubicBezTo>
                  <a:pt x="2928" y="1335"/>
                  <a:pt x="2928" y="1335"/>
                  <a:pt x="2928" y="1335"/>
                </a:cubicBezTo>
                <a:cubicBezTo>
                  <a:pt x="2888" y="1147"/>
                  <a:pt x="2819" y="970"/>
                  <a:pt x="2711" y="811"/>
                </a:cubicBezTo>
                <a:cubicBezTo>
                  <a:pt x="2878" y="643"/>
                  <a:pt x="2878" y="643"/>
                  <a:pt x="2878" y="643"/>
                </a:cubicBezTo>
                <a:cubicBezTo>
                  <a:pt x="2523" y="287"/>
                  <a:pt x="2523" y="287"/>
                  <a:pt x="2523" y="287"/>
                </a:cubicBezTo>
                <a:cubicBezTo>
                  <a:pt x="2354" y="455"/>
                  <a:pt x="2354" y="455"/>
                  <a:pt x="2354" y="455"/>
                </a:cubicBezTo>
                <a:cubicBezTo>
                  <a:pt x="2206" y="356"/>
                  <a:pt x="2028" y="277"/>
                  <a:pt x="1830" y="237"/>
                </a:cubicBezTo>
                <a:cubicBezTo>
                  <a:pt x="1830" y="0"/>
                  <a:pt x="1830" y="0"/>
                  <a:pt x="1830" y="0"/>
                </a:cubicBezTo>
                <a:cubicBezTo>
                  <a:pt x="1582" y="0"/>
                  <a:pt x="1582" y="0"/>
                  <a:pt x="1582" y="0"/>
                </a:cubicBezTo>
                <a:cubicBezTo>
                  <a:pt x="1582" y="573"/>
                  <a:pt x="1582" y="573"/>
                  <a:pt x="1582" y="573"/>
                </a:cubicBezTo>
                <a:cubicBezTo>
                  <a:pt x="2137" y="573"/>
                  <a:pt x="2592" y="1028"/>
                  <a:pt x="2592" y="1583"/>
                </a:cubicBezTo>
                <a:cubicBezTo>
                  <a:pt x="2592" y="2147"/>
                  <a:pt x="2137" y="2591"/>
                  <a:pt x="1582" y="2591"/>
                </a:cubicBezTo>
                <a:lnTo>
                  <a:pt x="1582" y="3165"/>
                </a:lnTo>
                <a:close/>
                <a:moveTo>
                  <a:pt x="455" y="2364"/>
                </a:moveTo>
                <a:lnTo>
                  <a:pt x="455" y="2364"/>
                </a:lnTo>
                <a:cubicBezTo>
                  <a:pt x="286" y="2531"/>
                  <a:pt x="286" y="2531"/>
                  <a:pt x="286" y="2531"/>
                </a:cubicBezTo>
                <a:cubicBezTo>
                  <a:pt x="643" y="2879"/>
                  <a:pt x="643" y="2879"/>
                  <a:pt x="643" y="2879"/>
                </a:cubicBezTo>
                <a:cubicBezTo>
                  <a:pt x="811" y="2710"/>
                  <a:pt x="811" y="2710"/>
                  <a:pt x="811" y="2710"/>
                </a:cubicBezTo>
                <a:cubicBezTo>
                  <a:pt x="960" y="2819"/>
                  <a:pt x="1137" y="2898"/>
                  <a:pt x="1335" y="2928"/>
                </a:cubicBezTo>
                <a:cubicBezTo>
                  <a:pt x="1335" y="3165"/>
                  <a:pt x="1335" y="3165"/>
                  <a:pt x="1335" y="3165"/>
                </a:cubicBezTo>
                <a:cubicBezTo>
                  <a:pt x="1582" y="3165"/>
                  <a:pt x="1582" y="3165"/>
                  <a:pt x="1582" y="3165"/>
                </a:cubicBezTo>
                <a:cubicBezTo>
                  <a:pt x="1582" y="2591"/>
                  <a:pt x="1582" y="2591"/>
                  <a:pt x="1582" y="2591"/>
                </a:cubicBezTo>
                <a:lnTo>
                  <a:pt x="1582" y="2591"/>
                </a:lnTo>
                <a:cubicBezTo>
                  <a:pt x="1029" y="2591"/>
                  <a:pt x="574" y="2147"/>
                  <a:pt x="574" y="1583"/>
                </a:cubicBezTo>
                <a:cubicBezTo>
                  <a:pt x="574" y="1028"/>
                  <a:pt x="1029" y="573"/>
                  <a:pt x="1582" y="573"/>
                </a:cubicBezTo>
                <a:lnTo>
                  <a:pt x="1582" y="573"/>
                </a:lnTo>
                <a:lnTo>
                  <a:pt x="1582" y="573"/>
                </a:lnTo>
                <a:cubicBezTo>
                  <a:pt x="1582" y="0"/>
                  <a:pt x="1582" y="0"/>
                  <a:pt x="1582" y="0"/>
                </a:cubicBezTo>
                <a:cubicBezTo>
                  <a:pt x="1335" y="0"/>
                  <a:pt x="1335" y="0"/>
                  <a:pt x="1335" y="0"/>
                </a:cubicBezTo>
                <a:cubicBezTo>
                  <a:pt x="1335" y="237"/>
                  <a:pt x="1335" y="237"/>
                  <a:pt x="1335" y="237"/>
                </a:cubicBezTo>
                <a:cubicBezTo>
                  <a:pt x="1137" y="277"/>
                  <a:pt x="960" y="356"/>
                  <a:pt x="811" y="455"/>
                </a:cubicBezTo>
                <a:cubicBezTo>
                  <a:pt x="643" y="287"/>
                  <a:pt x="643" y="287"/>
                  <a:pt x="643" y="287"/>
                </a:cubicBezTo>
                <a:cubicBezTo>
                  <a:pt x="286" y="643"/>
                  <a:pt x="286" y="643"/>
                  <a:pt x="286" y="643"/>
                </a:cubicBezTo>
                <a:cubicBezTo>
                  <a:pt x="455" y="811"/>
                  <a:pt x="455" y="811"/>
                  <a:pt x="455" y="811"/>
                </a:cubicBezTo>
                <a:cubicBezTo>
                  <a:pt x="346" y="970"/>
                  <a:pt x="277" y="1147"/>
                  <a:pt x="238" y="1335"/>
                </a:cubicBezTo>
                <a:cubicBezTo>
                  <a:pt x="0" y="1335"/>
                  <a:pt x="0" y="1335"/>
                  <a:pt x="0" y="1335"/>
                </a:cubicBezTo>
                <a:cubicBezTo>
                  <a:pt x="0" y="1840"/>
                  <a:pt x="0" y="1840"/>
                  <a:pt x="0" y="1840"/>
                </a:cubicBezTo>
                <a:cubicBezTo>
                  <a:pt x="238" y="1840"/>
                  <a:pt x="238" y="1840"/>
                  <a:pt x="238" y="1840"/>
                </a:cubicBezTo>
                <a:cubicBezTo>
                  <a:pt x="277" y="2028"/>
                  <a:pt x="346" y="2205"/>
                  <a:pt x="455" y="2364"/>
                </a:cubicBezTo>
                <a:close/>
              </a:path>
            </a:pathLst>
          </a:custGeom>
          <a:solidFill>
            <a:srgbClr val="AD485C"/>
          </a:solidFill>
          <a:ln>
            <a:noFill/>
          </a:ln>
          <a:effectLst/>
        </p:spPr>
        <p:txBody>
          <a:bodyPr wrap="none" anchor="ctr"/>
          <a:lstStyle/>
          <a:p>
            <a:endParaRPr lang="en-US" kern="1200">
              <a:latin typeface="Calibri Light"/>
            </a:endParaRPr>
          </a:p>
        </p:txBody>
      </p:sp>
      <p:grpSp>
        <p:nvGrpSpPr>
          <p:cNvPr id="86" name="Group 4"/>
          <p:cNvGrpSpPr/>
          <p:nvPr/>
        </p:nvGrpSpPr>
        <p:grpSpPr>
          <a:xfrm>
            <a:off x="4029516" y="2564742"/>
            <a:ext cx="287529" cy="524212"/>
            <a:chOff x="15928537" y="7024575"/>
            <a:chExt cx="834305" cy="1784995"/>
          </a:xfrm>
        </p:grpSpPr>
        <p:grpSp>
          <p:nvGrpSpPr>
            <p:cNvPr id="87" name="Group 3"/>
            <p:cNvGrpSpPr/>
            <p:nvPr/>
          </p:nvGrpSpPr>
          <p:grpSpPr>
            <a:xfrm>
              <a:off x="15928537" y="7024575"/>
              <a:ext cx="834305" cy="1784995"/>
              <a:chOff x="15928537" y="7024575"/>
              <a:chExt cx="834305" cy="1784995"/>
            </a:xfrm>
            <a:solidFill>
              <a:schemeClr val="accent2"/>
            </a:solidFill>
          </p:grpSpPr>
          <p:sp>
            <p:nvSpPr>
              <p:cNvPr id="89" name="Freeform 27"/>
              <p:cNvSpPr>
                <a:spLocks noChangeArrowheads="1"/>
              </p:cNvSpPr>
              <p:nvPr/>
            </p:nvSpPr>
            <p:spPr bwMode="auto">
              <a:xfrm>
                <a:off x="15928537" y="7024575"/>
                <a:ext cx="834305" cy="834359"/>
              </a:xfrm>
              <a:custGeom>
                <a:avLst/>
                <a:gdLst>
                  <a:gd name="T0" fmla="*/ 1177 w 2345"/>
                  <a:gd name="T1" fmla="*/ 0 h 2345"/>
                  <a:gd name="T2" fmla="*/ 1177 w 2345"/>
                  <a:gd name="T3" fmla="*/ 0 h 2345"/>
                  <a:gd name="T4" fmla="*/ 2344 w 2345"/>
                  <a:gd name="T5" fmla="*/ 1167 h 2345"/>
                  <a:gd name="T6" fmla="*/ 1177 w 2345"/>
                  <a:gd name="T7" fmla="*/ 2344 h 2345"/>
                  <a:gd name="T8" fmla="*/ 0 w 2345"/>
                  <a:gd name="T9" fmla="*/ 1167 h 2345"/>
                  <a:gd name="T10" fmla="*/ 1177 w 2345"/>
                  <a:gd name="T11" fmla="*/ 0 h 2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5" h="2345">
                    <a:moveTo>
                      <a:pt x="1177" y="0"/>
                    </a:moveTo>
                    <a:lnTo>
                      <a:pt x="1177" y="0"/>
                    </a:lnTo>
                    <a:cubicBezTo>
                      <a:pt x="1820" y="0"/>
                      <a:pt x="2344" y="524"/>
                      <a:pt x="2344" y="1167"/>
                    </a:cubicBezTo>
                    <a:cubicBezTo>
                      <a:pt x="2344" y="1820"/>
                      <a:pt x="1820" y="2344"/>
                      <a:pt x="1177" y="2344"/>
                    </a:cubicBezTo>
                    <a:cubicBezTo>
                      <a:pt x="524" y="2344"/>
                      <a:pt x="0" y="1820"/>
                      <a:pt x="0" y="1167"/>
                    </a:cubicBezTo>
                    <a:cubicBezTo>
                      <a:pt x="0" y="524"/>
                      <a:pt x="524" y="0"/>
                      <a:pt x="1177" y="0"/>
                    </a:cubicBez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  <p:sp>
            <p:nvSpPr>
              <p:cNvPr id="90" name="Freeform 28"/>
              <p:cNvSpPr>
                <a:spLocks noChangeArrowheads="1"/>
              </p:cNvSpPr>
              <p:nvPr/>
            </p:nvSpPr>
            <p:spPr bwMode="auto">
              <a:xfrm>
                <a:off x="16216066" y="7775656"/>
                <a:ext cx="256105" cy="1033914"/>
              </a:xfrm>
              <a:custGeom>
                <a:avLst/>
                <a:gdLst>
                  <a:gd name="T0" fmla="*/ 722 w 723"/>
                  <a:gd name="T1" fmla="*/ 0 h 2908"/>
                  <a:gd name="T2" fmla="*/ 722 w 723"/>
                  <a:gd name="T3" fmla="*/ 0 h 2908"/>
                  <a:gd name="T4" fmla="*/ 722 w 723"/>
                  <a:gd name="T5" fmla="*/ 2552 h 2908"/>
                  <a:gd name="T6" fmla="*/ 367 w 723"/>
                  <a:gd name="T7" fmla="*/ 2907 h 2908"/>
                  <a:gd name="T8" fmla="*/ 367 w 723"/>
                  <a:gd name="T9" fmla="*/ 2907 h 2908"/>
                  <a:gd name="T10" fmla="*/ 0 w 723"/>
                  <a:gd name="T11" fmla="*/ 2552 h 2908"/>
                  <a:gd name="T12" fmla="*/ 0 w 723"/>
                  <a:gd name="T13" fmla="*/ 0 h 2908"/>
                  <a:gd name="T14" fmla="*/ 722 w 723"/>
                  <a:gd name="T15" fmla="*/ 0 h 2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3" h="2908">
                    <a:moveTo>
                      <a:pt x="722" y="0"/>
                    </a:moveTo>
                    <a:lnTo>
                      <a:pt x="722" y="0"/>
                    </a:lnTo>
                    <a:cubicBezTo>
                      <a:pt x="722" y="2552"/>
                      <a:pt x="722" y="2552"/>
                      <a:pt x="722" y="2552"/>
                    </a:cubicBezTo>
                    <a:cubicBezTo>
                      <a:pt x="722" y="2749"/>
                      <a:pt x="564" y="2907"/>
                      <a:pt x="367" y="2907"/>
                    </a:cubicBezTo>
                    <a:lnTo>
                      <a:pt x="367" y="2907"/>
                    </a:lnTo>
                    <a:cubicBezTo>
                      <a:pt x="169" y="2907"/>
                      <a:pt x="0" y="2749"/>
                      <a:pt x="0" y="255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22" y="0"/>
                    </a:ln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  <p:sp>
            <p:nvSpPr>
              <p:cNvPr id="91" name="Freeform 30"/>
              <p:cNvSpPr>
                <a:spLocks noChangeArrowheads="1"/>
              </p:cNvSpPr>
              <p:nvPr/>
            </p:nvSpPr>
            <p:spPr bwMode="auto">
              <a:xfrm>
                <a:off x="16326050" y="8377463"/>
                <a:ext cx="355090" cy="256122"/>
              </a:xfrm>
              <a:custGeom>
                <a:avLst/>
                <a:gdLst>
                  <a:gd name="T0" fmla="*/ 217 w 1000"/>
                  <a:gd name="T1" fmla="*/ 0 h 723"/>
                  <a:gd name="T2" fmla="*/ 217 w 1000"/>
                  <a:gd name="T3" fmla="*/ 0 h 723"/>
                  <a:gd name="T4" fmla="*/ 782 w 1000"/>
                  <a:gd name="T5" fmla="*/ 0 h 723"/>
                  <a:gd name="T6" fmla="*/ 999 w 1000"/>
                  <a:gd name="T7" fmla="*/ 217 h 723"/>
                  <a:gd name="T8" fmla="*/ 999 w 1000"/>
                  <a:gd name="T9" fmla="*/ 504 h 723"/>
                  <a:gd name="T10" fmla="*/ 782 w 1000"/>
                  <a:gd name="T11" fmla="*/ 722 h 723"/>
                  <a:gd name="T12" fmla="*/ 217 w 1000"/>
                  <a:gd name="T13" fmla="*/ 722 h 723"/>
                  <a:gd name="T14" fmla="*/ 0 w 1000"/>
                  <a:gd name="T15" fmla="*/ 504 h 723"/>
                  <a:gd name="T16" fmla="*/ 0 w 1000"/>
                  <a:gd name="T17" fmla="*/ 217 h 723"/>
                  <a:gd name="T18" fmla="*/ 217 w 1000"/>
                  <a:gd name="T19" fmla="*/ 0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0" h="723">
                    <a:moveTo>
                      <a:pt x="217" y="0"/>
                    </a:moveTo>
                    <a:lnTo>
                      <a:pt x="217" y="0"/>
                    </a:lnTo>
                    <a:cubicBezTo>
                      <a:pt x="782" y="0"/>
                      <a:pt x="782" y="0"/>
                      <a:pt x="782" y="0"/>
                    </a:cubicBezTo>
                    <a:cubicBezTo>
                      <a:pt x="901" y="0"/>
                      <a:pt x="999" y="98"/>
                      <a:pt x="999" y="217"/>
                    </a:cubicBezTo>
                    <a:cubicBezTo>
                      <a:pt x="999" y="504"/>
                      <a:pt x="999" y="504"/>
                      <a:pt x="999" y="504"/>
                    </a:cubicBezTo>
                    <a:cubicBezTo>
                      <a:pt x="999" y="623"/>
                      <a:pt x="901" y="722"/>
                      <a:pt x="782" y="722"/>
                    </a:cubicBezTo>
                    <a:cubicBezTo>
                      <a:pt x="217" y="722"/>
                      <a:pt x="217" y="722"/>
                      <a:pt x="217" y="722"/>
                    </a:cubicBezTo>
                    <a:cubicBezTo>
                      <a:pt x="98" y="722"/>
                      <a:pt x="0" y="623"/>
                      <a:pt x="0" y="504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98"/>
                      <a:pt x="98" y="0"/>
                      <a:pt x="217" y="0"/>
                    </a:cubicBez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  <p:sp>
            <p:nvSpPr>
              <p:cNvPr id="92" name="Freeform 31"/>
              <p:cNvSpPr>
                <a:spLocks noChangeArrowheads="1"/>
              </p:cNvSpPr>
              <p:nvPr/>
            </p:nvSpPr>
            <p:spPr bwMode="auto">
              <a:xfrm>
                <a:off x="16326050" y="8075774"/>
                <a:ext cx="355090" cy="256122"/>
              </a:xfrm>
              <a:custGeom>
                <a:avLst/>
                <a:gdLst>
                  <a:gd name="T0" fmla="*/ 217 w 1000"/>
                  <a:gd name="T1" fmla="*/ 0 h 723"/>
                  <a:gd name="T2" fmla="*/ 217 w 1000"/>
                  <a:gd name="T3" fmla="*/ 0 h 723"/>
                  <a:gd name="T4" fmla="*/ 782 w 1000"/>
                  <a:gd name="T5" fmla="*/ 0 h 723"/>
                  <a:gd name="T6" fmla="*/ 999 w 1000"/>
                  <a:gd name="T7" fmla="*/ 217 h 723"/>
                  <a:gd name="T8" fmla="*/ 999 w 1000"/>
                  <a:gd name="T9" fmla="*/ 503 h 723"/>
                  <a:gd name="T10" fmla="*/ 782 w 1000"/>
                  <a:gd name="T11" fmla="*/ 722 h 723"/>
                  <a:gd name="T12" fmla="*/ 217 w 1000"/>
                  <a:gd name="T13" fmla="*/ 722 h 723"/>
                  <a:gd name="T14" fmla="*/ 0 w 1000"/>
                  <a:gd name="T15" fmla="*/ 503 h 723"/>
                  <a:gd name="T16" fmla="*/ 0 w 1000"/>
                  <a:gd name="T17" fmla="*/ 217 h 723"/>
                  <a:gd name="T18" fmla="*/ 217 w 1000"/>
                  <a:gd name="T19" fmla="*/ 0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0" h="723">
                    <a:moveTo>
                      <a:pt x="217" y="0"/>
                    </a:moveTo>
                    <a:lnTo>
                      <a:pt x="217" y="0"/>
                    </a:lnTo>
                    <a:cubicBezTo>
                      <a:pt x="782" y="0"/>
                      <a:pt x="782" y="0"/>
                      <a:pt x="782" y="0"/>
                    </a:cubicBezTo>
                    <a:cubicBezTo>
                      <a:pt x="901" y="0"/>
                      <a:pt x="999" y="98"/>
                      <a:pt x="999" y="217"/>
                    </a:cubicBezTo>
                    <a:cubicBezTo>
                      <a:pt x="999" y="503"/>
                      <a:pt x="999" y="503"/>
                      <a:pt x="999" y="503"/>
                    </a:cubicBezTo>
                    <a:cubicBezTo>
                      <a:pt x="999" y="622"/>
                      <a:pt x="901" y="722"/>
                      <a:pt x="782" y="722"/>
                    </a:cubicBezTo>
                    <a:cubicBezTo>
                      <a:pt x="217" y="722"/>
                      <a:pt x="217" y="722"/>
                      <a:pt x="217" y="722"/>
                    </a:cubicBezTo>
                    <a:cubicBezTo>
                      <a:pt x="98" y="722"/>
                      <a:pt x="0" y="622"/>
                      <a:pt x="0" y="503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98"/>
                      <a:pt x="98" y="0"/>
                      <a:pt x="217" y="0"/>
                    </a:cubicBez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</p:grpSp>
        <p:sp>
          <p:nvSpPr>
            <p:cNvPr id="88" name="Freeform 29"/>
            <p:cNvSpPr>
              <a:spLocks noChangeArrowheads="1"/>
            </p:cNvSpPr>
            <p:nvPr/>
          </p:nvSpPr>
          <p:spPr bwMode="auto">
            <a:xfrm>
              <a:off x="16110796" y="7206846"/>
              <a:ext cx="468216" cy="468247"/>
            </a:xfrm>
            <a:custGeom>
              <a:avLst/>
              <a:gdLst>
                <a:gd name="T0" fmla="*/ 663 w 1317"/>
                <a:gd name="T1" fmla="*/ 0 h 1318"/>
                <a:gd name="T2" fmla="*/ 663 w 1317"/>
                <a:gd name="T3" fmla="*/ 0 h 1318"/>
                <a:gd name="T4" fmla="*/ 1316 w 1317"/>
                <a:gd name="T5" fmla="*/ 653 h 1318"/>
                <a:gd name="T6" fmla="*/ 663 w 1317"/>
                <a:gd name="T7" fmla="*/ 1317 h 1318"/>
                <a:gd name="T8" fmla="*/ 0 w 1317"/>
                <a:gd name="T9" fmla="*/ 653 h 1318"/>
                <a:gd name="T10" fmla="*/ 663 w 1317"/>
                <a:gd name="T11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7" h="1318">
                  <a:moveTo>
                    <a:pt x="663" y="0"/>
                  </a:moveTo>
                  <a:lnTo>
                    <a:pt x="663" y="0"/>
                  </a:lnTo>
                  <a:cubicBezTo>
                    <a:pt x="1018" y="0"/>
                    <a:pt x="1316" y="298"/>
                    <a:pt x="1316" y="653"/>
                  </a:cubicBezTo>
                  <a:cubicBezTo>
                    <a:pt x="1316" y="1020"/>
                    <a:pt x="1018" y="1317"/>
                    <a:pt x="663" y="1317"/>
                  </a:cubicBezTo>
                  <a:cubicBezTo>
                    <a:pt x="296" y="1317"/>
                    <a:pt x="0" y="1020"/>
                    <a:pt x="0" y="653"/>
                  </a:cubicBezTo>
                  <a:cubicBezTo>
                    <a:pt x="0" y="298"/>
                    <a:pt x="296" y="0"/>
                    <a:pt x="663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kern="1200">
                <a:latin typeface="Calibri Light"/>
              </a:endParaRPr>
            </a:p>
          </p:txBody>
        </p:sp>
      </p:grpSp>
      <p:sp>
        <p:nvSpPr>
          <p:cNvPr id="93" name="Freeform 283"/>
          <p:cNvSpPr>
            <a:spLocks noChangeArrowheads="1"/>
          </p:cNvSpPr>
          <p:nvPr/>
        </p:nvSpPr>
        <p:spPr bwMode="auto">
          <a:xfrm>
            <a:off x="4017086" y="1708678"/>
            <a:ext cx="424066" cy="420817"/>
          </a:xfrm>
          <a:custGeom>
            <a:avLst/>
            <a:gdLst>
              <a:gd name="T0" fmla="*/ 1989 w 1999"/>
              <a:gd name="T1" fmla="*/ 933 h 1999"/>
              <a:gd name="T2" fmla="*/ 1065 w 1999"/>
              <a:gd name="T3" fmla="*/ 0 h 1999"/>
              <a:gd name="T4" fmla="*/ 933 w 1999"/>
              <a:gd name="T5" fmla="*/ 0 h 1999"/>
              <a:gd name="T6" fmla="*/ 0 w 1999"/>
              <a:gd name="T7" fmla="*/ 933 h 1999"/>
              <a:gd name="T8" fmla="*/ 9 w 1999"/>
              <a:gd name="T9" fmla="*/ 1065 h 1999"/>
              <a:gd name="T10" fmla="*/ 933 w 1999"/>
              <a:gd name="T11" fmla="*/ 1998 h 1999"/>
              <a:gd name="T12" fmla="*/ 1065 w 1999"/>
              <a:gd name="T13" fmla="*/ 1989 h 1999"/>
              <a:gd name="T14" fmla="*/ 1998 w 1999"/>
              <a:gd name="T15" fmla="*/ 1065 h 1999"/>
              <a:gd name="T16" fmla="*/ 1989 w 1999"/>
              <a:gd name="T17" fmla="*/ 933 h 1999"/>
              <a:gd name="T18" fmla="*/ 628 w 1999"/>
              <a:gd name="T19" fmla="*/ 217 h 1999"/>
              <a:gd name="T20" fmla="*/ 271 w 1999"/>
              <a:gd name="T21" fmla="*/ 532 h 1999"/>
              <a:gd name="T22" fmla="*/ 201 w 1999"/>
              <a:gd name="T23" fmla="*/ 663 h 1999"/>
              <a:gd name="T24" fmla="*/ 436 w 1999"/>
              <a:gd name="T25" fmla="*/ 663 h 1999"/>
              <a:gd name="T26" fmla="*/ 139 w 1999"/>
              <a:gd name="T27" fmla="*/ 933 h 1999"/>
              <a:gd name="T28" fmla="*/ 139 w 1999"/>
              <a:gd name="T29" fmla="*/ 1065 h 1999"/>
              <a:gd name="T30" fmla="*/ 401 w 1999"/>
              <a:gd name="T31" fmla="*/ 1065 h 1999"/>
              <a:gd name="T32" fmla="*/ 201 w 1999"/>
              <a:gd name="T33" fmla="*/ 1325 h 1999"/>
              <a:gd name="T34" fmla="*/ 271 w 1999"/>
              <a:gd name="T35" fmla="*/ 1465 h 1999"/>
              <a:gd name="T36" fmla="*/ 471 w 1999"/>
              <a:gd name="T37" fmla="*/ 1465 h 1999"/>
              <a:gd name="T38" fmla="*/ 271 w 1999"/>
              <a:gd name="T39" fmla="*/ 1465 h 1999"/>
              <a:gd name="T40" fmla="*/ 933 w 1999"/>
              <a:gd name="T41" fmla="*/ 1849 h 1999"/>
              <a:gd name="T42" fmla="*/ 933 w 1999"/>
              <a:gd name="T43" fmla="*/ 1465 h 1999"/>
              <a:gd name="T44" fmla="*/ 933 w 1999"/>
              <a:gd name="T45" fmla="*/ 1325 h 1999"/>
              <a:gd name="T46" fmla="*/ 568 w 1999"/>
              <a:gd name="T47" fmla="*/ 1325 h 1999"/>
              <a:gd name="T48" fmla="*/ 933 w 1999"/>
              <a:gd name="T49" fmla="*/ 1065 h 1999"/>
              <a:gd name="T50" fmla="*/ 933 w 1999"/>
              <a:gd name="T51" fmla="*/ 933 h 1999"/>
              <a:gd name="T52" fmla="*/ 533 w 1999"/>
              <a:gd name="T53" fmla="*/ 933 h 1999"/>
              <a:gd name="T54" fmla="*/ 933 w 1999"/>
              <a:gd name="T55" fmla="*/ 663 h 1999"/>
              <a:gd name="T56" fmla="*/ 933 w 1999"/>
              <a:gd name="T57" fmla="*/ 532 h 1999"/>
              <a:gd name="T58" fmla="*/ 611 w 1999"/>
              <a:gd name="T59" fmla="*/ 532 h 1999"/>
              <a:gd name="T60" fmla="*/ 933 w 1999"/>
              <a:gd name="T61" fmla="*/ 532 h 1999"/>
              <a:gd name="T62" fmla="*/ 1728 w 1999"/>
              <a:gd name="T63" fmla="*/ 532 h 1999"/>
              <a:gd name="T64" fmla="*/ 1370 w 1999"/>
              <a:gd name="T65" fmla="*/ 217 h 1999"/>
              <a:gd name="T66" fmla="*/ 1065 w 1999"/>
              <a:gd name="T67" fmla="*/ 139 h 1999"/>
              <a:gd name="T68" fmla="*/ 1387 w 1999"/>
              <a:gd name="T69" fmla="*/ 532 h 1999"/>
              <a:gd name="T70" fmla="*/ 1065 w 1999"/>
              <a:gd name="T71" fmla="*/ 139 h 1999"/>
              <a:gd name="T72" fmla="*/ 1065 w 1999"/>
              <a:gd name="T73" fmla="*/ 663 h 1999"/>
              <a:gd name="T74" fmla="*/ 1466 w 1999"/>
              <a:gd name="T75" fmla="*/ 933 h 1999"/>
              <a:gd name="T76" fmla="*/ 1065 w 1999"/>
              <a:gd name="T77" fmla="*/ 663 h 1999"/>
              <a:gd name="T78" fmla="*/ 1065 w 1999"/>
              <a:gd name="T79" fmla="*/ 1065 h 1999"/>
              <a:gd name="T80" fmla="*/ 1430 w 1999"/>
              <a:gd name="T81" fmla="*/ 1325 h 1999"/>
              <a:gd name="T82" fmla="*/ 1065 w 1999"/>
              <a:gd name="T83" fmla="*/ 1065 h 1999"/>
              <a:gd name="T84" fmla="*/ 1065 w 1999"/>
              <a:gd name="T85" fmla="*/ 1849 h 1999"/>
              <a:gd name="T86" fmla="*/ 1387 w 1999"/>
              <a:gd name="T87" fmla="*/ 1465 h 1999"/>
              <a:gd name="T88" fmla="*/ 1370 w 1999"/>
              <a:gd name="T89" fmla="*/ 1779 h 1999"/>
              <a:gd name="T90" fmla="*/ 1527 w 1999"/>
              <a:gd name="T91" fmla="*/ 1465 h 1999"/>
              <a:gd name="T92" fmla="*/ 1370 w 1999"/>
              <a:gd name="T93" fmla="*/ 1779 h 1999"/>
              <a:gd name="T94" fmla="*/ 1798 w 1999"/>
              <a:gd name="T95" fmla="*/ 1325 h 1999"/>
              <a:gd name="T96" fmla="*/ 1596 w 1999"/>
              <a:gd name="T97" fmla="*/ 1065 h 1999"/>
              <a:gd name="T98" fmla="*/ 1798 w 1999"/>
              <a:gd name="T99" fmla="*/ 1325 h 1999"/>
              <a:gd name="T100" fmla="*/ 1596 w 1999"/>
              <a:gd name="T101" fmla="*/ 933 h 1999"/>
              <a:gd name="T102" fmla="*/ 1798 w 1999"/>
              <a:gd name="T103" fmla="*/ 663 h 1999"/>
              <a:gd name="T104" fmla="*/ 1596 w 1999"/>
              <a:gd name="T105" fmla="*/ 933 h 1999"/>
              <a:gd name="T106" fmla="*/ 1596 w 1999"/>
              <a:gd name="T107" fmla="*/ 933 h 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9" h="1999">
                <a:moveTo>
                  <a:pt x="1989" y="933"/>
                </a:moveTo>
                <a:lnTo>
                  <a:pt x="1989" y="933"/>
                </a:lnTo>
                <a:cubicBezTo>
                  <a:pt x="1963" y="436"/>
                  <a:pt x="1561" y="35"/>
                  <a:pt x="1065" y="0"/>
                </a:cubicBezTo>
                <a:lnTo>
                  <a:pt x="1065" y="0"/>
                </a:lnTo>
                <a:cubicBezTo>
                  <a:pt x="933" y="0"/>
                  <a:pt x="933" y="0"/>
                  <a:pt x="933" y="0"/>
                </a:cubicBezTo>
                <a:lnTo>
                  <a:pt x="933" y="0"/>
                </a:lnTo>
                <a:cubicBezTo>
                  <a:pt x="436" y="35"/>
                  <a:pt x="36" y="436"/>
                  <a:pt x="9" y="933"/>
                </a:cubicBezTo>
                <a:cubicBezTo>
                  <a:pt x="0" y="933"/>
                  <a:pt x="0" y="933"/>
                  <a:pt x="0" y="933"/>
                </a:cubicBezTo>
                <a:cubicBezTo>
                  <a:pt x="0" y="1065"/>
                  <a:pt x="0" y="1065"/>
                  <a:pt x="0" y="1065"/>
                </a:cubicBezTo>
                <a:cubicBezTo>
                  <a:pt x="9" y="1065"/>
                  <a:pt x="9" y="1065"/>
                  <a:pt x="9" y="1065"/>
                </a:cubicBezTo>
                <a:cubicBezTo>
                  <a:pt x="36" y="1560"/>
                  <a:pt x="436" y="1962"/>
                  <a:pt x="933" y="1989"/>
                </a:cubicBezTo>
                <a:cubicBezTo>
                  <a:pt x="933" y="1998"/>
                  <a:pt x="933" y="1998"/>
                  <a:pt x="933" y="1998"/>
                </a:cubicBezTo>
                <a:cubicBezTo>
                  <a:pt x="1065" y="1998"/>
                  <a:pt x="1065" y="1998"/>
                  <a:pt x="1065" y="1998"/>
                </a:cubicBezTo>
                <a:cubicBezTo>
                  <a:pt x="1065" y="1989"/>
                  <a:pt x="1065" y="1989"/>
                  <a:pt x="1065" y="1989"/>
                </a:cubicBezTo>
                <a:cubicBezTo>
                  <a:pt x="1561" y="1962"/>
                  <a:pt x="1963" y="1560"/>
                  <a:pt x="1989" y="1065"/>
                </a:cubicBezTo>
                <a:cubicBezTo>
                  <a:pt x="1998" y="1065"/>
                  <a:pt x="1998" y="1065"/>
                  <a:pt x="1998" y="1065"/>
                </a:cubicBezTo>
                <a:cubicBezTo>
                  <a:pt x="1998" y="933"/>
                  <a:pt x="1998" y="933"/>
                  <a:pt x="1998" y="933"/>
                </a:cubicBezTo>
                <a:lnTo>
                  <a:pt x="1989" y="933"/>
                </a:lnTo>
                <a:close/>
                <a:moveTo>
                  <a:pt x="628" y="217"/>
                </a:moveTo>
                <a:lnTo>
                  <a:pt x="628" y="217"/>
                </a:lnTo>
                <a:cubicBezTo>
                  <a:pt x="568" y="306"/>
                  <a:pt x="506" y="409"/>
                  <a:pt x="471" y="532"/>
                </a:cubicBezTo>
                <a:cubicBezTo>
                  <a:pt x="271" y="532"/>
                  <a:pt x="271" y="532"/>
                  <a:pt x="271" y="532"/>
                </a:cubicBezTo>
                <a:cubicBezTo>
                  <a:pt x="358" y="401"/>
                  <a:pt x="479" y="287"/>
                  <a:pt x="628" y="217"/>
                </a:cubicBezTo>
                <a:close/>
                <a:moveTo>
                  <a:pt x="201" y="663"/>
                </a:moveTo>
                <a:lnTo>
                  <a:pt x="201" y="663"/>
                </a:lnTo>
                <a:cubicBezTo>
                  <a:pt x="436" y="663"/>
                  <a:pt x="436" y="663"/>
                  <a:pt x="436" y="663"/>
                </a:cubicBezTo>
                <a:cubicBezTo>
                  <a:pt x="419" y="749"/>
                  <a:pt x="409" y="838"/>
                  <a:pt x="401" y="933"/>
                </a:cubicBezTo>
                <a:cubicBezTo>
                  <a:pt x="139" y="933"/>
                  <a:pt x="139" y="933"/>
                  <a:pt x="139" y="933"/>
                </a:cubicBezTo>
                <a:cubicBezTo>
                  <a:pt x="149" y="838"/>
                  <a:pt x="166" y="749"/>
                  <a:pt x="201" y="663"/>
                </a:cubicBezTo>
                <a:close/>
                <a:moveTo>
                  <a:pt x="139" y="1065"/>
                </a:moveTo>
                <a:lnTo>
                  <a:pt x="139" y="1065"/>
                </a:lnTo>
                <a:cubicBezTo>
                  <a:pt x="401" y="1065"/>
                  <a:pt x="401" y="1065"/>
                  <a:pt x="401" y="1065"/>
                </a:cubicBezTo>
                <a:cubicBezTo>
                  <a:pt x="409" y="1160"/>
                  <a:pt x="419" y="1247"/>
                  <a:pt x="436" y="1325"/>
                </a:cubicBezTo>
                <a:cubicBezTo>
                  <a:pt x="201" y="1325"/>
                  <a:pt x="201" y="1325"/>
                  <a:pt x="201" y="1325"/>
                </a:cubicBezTo>
                <a:cubicBezTo>
                  <a:pt x="166" y="1247"/>
                  <a:pt x="149" y="1160"/>
                  <a:pt x="139" y="1065"/>
                </a:cubicBezTo>
                <a:close/>
                <a:moveTo>
                  <a:pt x="271" y="1465"/>
                </a:moveTo>
                <a:lnTo>
                  <a:pt x="271" y="1465"/>
                </a:lnTo>
                <a:cubicBezTo>
                  <a:pt x="471" y="1465"/>
                  <a:pt x="471" y="1465"/>
                  <a:pt x="471" y="1465"/>
                </a:cubicBezTo>
                <a:cubicBezTo>
                  <a:pt x="506" y="1587"/>
                  <a:pt x="558" y="1692"/>
                  <a:pt x="628" y="1779"/>
                </a:cubicBezTo>
                <a:cubicBezTo>
                  <a:pt x="479" y="1709"/>
                  <a:pt x="358" y="1595"/>
                  <a:pt x="271" y="1465"/>
                </a:cubicBezTo>
                <a:close/>
                <a:moveTo>
                  <a:pt x="933" y="1849"/>
                </a:moveTo>
                <a:lnTo>
                  <a:pt x="933" y="1849"/>
                </a:lnTo>
                <a:cubicBezTo>
                  <a:pt x="793" y="1814"/>
                  <a:pt x="680" y="1665"/>
                  <a:pt x="611" y="1465"/>
                </a:cubicBezTo>
                <a:cubicBezTo>
                  <a:pt x="933" y="1465"/>
                  <a:pt x="933" y="1465"/>
                  <a:pt x="933" y="1465"/>
                </a:cubicBezTo>
                <a:lnTo>
                  <a:pt x="933" y="1849"/>
                </a:lnTo>
                <a:close/>
                <a:moveTo>
                  <a:pt x="933" y="1325"/>
                </a:moveTo>
                <a:lnTo>
                  <a:pt x="933" y="1325"/>
                </a:lnTo>
                <a:cubicBezTo>
                  <a:pt x="568" y="1325"/>
                  <a:pt x="568" y="1325"/>
                  <a:pt x="568" y="1325"/>
                </a:cubicBezTo>
                <a:cubicBezTo>
                  <a:pt x="549" y="1247"/>
                  <a:pt x="541" y="1160"/>
                  <a:pt x="533" y="1065"/>
                </a:cubicBezTo>
                <a:cubicBezTo>
                  <a:pt x="933" y="1065"/>
                  <a:pt x="933" y="1065"/>
                  <a:pt x="933" y="1065"/>
                </a:cubicBezTo>
                <a:lnTo>
                  <a:pt x="933" y="1325"/>
                </a:lnTo>
                <a:close/>
                <a:moveTo>
                  <a:pt x="933" y="933"/>
                </a:moveTo>
                <a:lnTo>
                  <a:pt x="933" y="933"/>
                </a:lnTo>
                <a:cubicBezTo>
                  <a:pt x="533" y="933"/>
                  <a:pt x="533" y="933"/>
                  <a:pt x="533" y="933"/>
                </a:cubicBezTo>
                <a:cubicBezTo>
                  <a:pt x="541" y="838"/>
                  <a:pt x="549" y="749"/>
                  <a:pt x="568" y="663"/>
                </a:cubicBezTo>
                <a:cubicBezTo>
                  <a:pt x="933" y="663"/>
                  <a:pt x="933" y="663"/>
                  <a:pt x="933" y="663"/>
                </a:cubicBezTo>
                <a:lnTo>
                  <a:pt x="933" y="933"/>
                </a:lnTo>
                <a:close/>
                <a:moveTo>
                  <a:pt x="933" y="532"/>
                </a:moveTo>
                <a:lnTo>
                  <a:pt x="933" y="532"/>
                </a:lnTo>
                <a:cubicBezTo>
                  <a:pt x="611" y="532"/>
                  <a:pt x="611" y="532"/>
                  <a:pt x="611" y="532"/>
                </a:cubicBezTo>
                <a:cubicBezTo>
                  <a:pt x="680" y="322"/>
                  <a:pt x="793" y="184"/>
                  <a:pt x="933" y="139"/>
                </a:cubicBezTo>
                <a:lnTo>
                  <a:pt x="933" y="532"/>
                </a:lnTo>
                <a:close/>
                <a:moveTo>
                  <a:pt x="1728" y="532"/>
                </a:moveTo>
                <a:lnTo>
                  <a:pt x="1728" y="532"/>
                </a:lnTo>
                <a:cubicBezTo>
                  <a:pt x="1527" y="532"/>
                  <a:pt x="1527" y="532"/>
                  <a:pt x="1527" y="532"/>
                </a:cubicBezTo>
                <a:cubicBezTo>
                  <a:pt x="1492" y="409"/>
                  <a:pt x="1439" y="306"/>
                  <a:pt x="1370" y="217"/>
                </a:cubicBezTo>
                <a:cubicBezTo>
                  <a:pt x="1517" y="287"/>
                  <a:pt x="1641" y="401"/>
                  <a:pt x="1728" y="532"/>
                </a:cubicBezTo>
                <a:close/>
                <a:moveTo>
                  <a:pt x="1065" y="139"/>
                </a:moveTo>
                <a:lnTo>
                  <a:pt x="1065" y="139"/>
                </a:lnTo>
                <a:cubicBezTo>
                  <a:pt x="1204" y="184"/>
                  <a:pt x="1317" y="322"/>
                  <a:pt x="1387" y="532"/>
                </a:cubicBezTo>
                <a:cubicBezTo>
                  <a:pt x="1065" y="532"/>
                  <a:pt x="1065" y="532"/>
                  <a:pt x="1065" y="532"/>
                </a:cubicBezTo>
                <a:lnTo>
                  <a:pt x="1065" y="139"/>
                </a:lnTo>
                <a:close/>
                <a:moveTo>
                  <a:pt x="1065" y="663"/>
                </a:moveTo>
                <a:lnTo>
                  <a:pt x="1065" y="663"/>
                </a:lnTo>
                <a:cubicBezTo>
                  <a:pt x="1430" y="663"/>
                  <a:pt x="1430" y="663"/>
                  <a:pt x="1430" y="663"/>
                </a:cubicBezTo>
                <a:cubicBezTo>
                  <a:pt x="1449" y="749"/>
                  <a:pt x="1457" y="838"/>
                  <a:pt x="1466" y="933"/>
                </a:cubicBezTo>
                <a:cubicBezTo>
                  <a:pt x="1065" y="933"/>
                  <a:pt x="1065" y="933"/>
                  <a:pt x="1065" y="933"/>
                </a:cubicBezTo>
                <a:lnTo>
                  <a:pt x="1065" y="663"/>
                </a:lnTo>
                <a:close/>
                <a:moveTo>
                  <a:pt x="1065" y="1065"/>
                </a:moveTo>
                <a:lnTo>
                  <a:pt x="1065" y="1065"/>
                </a:lnTo>
                <a:cubicBezTo>
                  <a:pt x="1466" y="1065"/>
                  <a:pt x="1466" y="1065"/>
                  <a:pt x="1466" y="1065"/>
                </a:cubicBezTo>
                <a:cubicBezTo>
                  <a:pt x="1457" y="1160"/>
                  <a:pt x="1449" y="1247"/>
                  <a:pt x="1430" y="1325"/>
                </a:cubicBezTo>
                <a:cubicBezTo>
                  <a:pt x="1065" y="1325"/>
                  <a:pt x="1065" y="1325"/>
                  <a:pt x="1065" y="1325"/>
                </a:cubicBezTo>
                <a:lnTo>
                  <a:pt x="1065" y="1065"/>
                </a:lnTo>
                <a:close/>
                <a:moveTo>
                  <a:pt x="1065" y="1849"/>
                </a:moveTo>
                <a:lnTo>
                  <a:pt x="1065" y="1849"/>
                </a:lnTo>
                <a:cubicBezTo>
                  <a:pt x="1065" y="1465"/>
                  <a:pt x="1065" y="1465"/>
                  <a:pt x="1065" y="1465"/>
                </a:cubicBezTo>
                <a:cubicBezTo>
                  <a:pt x="1387" y="1465"/>
                  <a:pt x="1387" y="1465"/>
                  <a:pt x="1387" y="1465"/>
                </a:cubicBezTo>
                <a:cubicBezTo>
                  <a:pt x="1317" y="1665"/>
                  <a:pt x="1204" y="1814"/>
                  <a:pt x="1065" y="1849"/>
                </a:cubicBezTo>
                <a:close/>
                <a:moveTo>
                  <a:pt x="1370" y="1779"/>
                </a:moveTo>
                <a:lnTo>
                  <a:pt x="1370" y="1779"/>
                </a:lnTo>
                <a:cubicBezTo>
                  <a:pt x="1439" y="1692"/>
                  <a:pt x="1492" y="1587"/>
                  <a:pt x="1527" y="1465"/>
                </a:cubicBezTo>
                <a:cubicBezTo>
                  <a:pt x="1728" y="1465"/>
                  <a:pt x="1728" y="1465"/>
                  <a:pt x="1728" y="1465"/>
                </a:cubicBezTo>
                <a:cubicBezTo>
                  <a:pt x="1641" y="1595"/>
                  <a:pt x="1517" y="1709"/>
                  <a:pt x="1370" y="1779"/>
                </a:cubicBezTo>
                <a:close/>
                <a:moveTo>
                  <a:pt x="1798" y="1325"/>
                </a:moveTo>
                <a:lnTo>
                  <a:pt x="1798" y="1325"/>
                </a:lnTo>
                <a:cubicBezTo>
                  <a:pt x="1561" y="1325"/>
                  <a:pt x="1561" y="1325"/>
                  <a:pt x="1561" y="1325"/>
                </a:cubicBezTo>
                <a:cubicBezTo>
                  <a:pt x="1579" y="1247"/>
                  <a:pt x="1587" y="1160"/>
                  <a:pt x="1596" y="1065"/>
                </a:cubicBezTo>
                <a:cubicBezTo>
                  <a:pt x="1858" y="1065"/>
                  <a:pt x="1858" y="1065"/>
                  <a:pt x="1858" y="1065"/>
                </a:cubicBezTo>
                <a:cubicBezTo>
                  <a:pt x="1849" y="1160"/>
                  <a:pt x="1833" y="1247"/>
                  <a:pt x="1798" y="1325"/>
                </a:cubicBezTo>
                <a:close/>
                <a:moveTo>
                  <a:pt x="1596" y="933"/>
                </a:moveTo>
                <a:lnTo>
                  <a:pt x="1596" y="933"/>
                </a:lnTo>
                <a:cubicBezTo>
                  <a:pt x="1587" y="838"/>
                  <a:pt x="1579" y="749"/>
                  <a:pt x="1561" y="663"/>
                </a:cubicBezTo>
                <a:cubicBezTo>
                  <a:pt x="1798" y="663"/>
                  <a:pt x="1798" y="663"/>
                  <a:pt x="1798" y="663"/>
                </a:cubicBezTo>
                <a:cubicBezTo>
                  <a:pt x="1833" y="749"/>
                  <a:pt x="1849" y="838"/>
                  <a:pt x="1858" y="933"/>
                </a:cubicBezTo>
                <a:lnTo>
                  <a:pt x="1596" y="933"/>
                </a:lnTo>
                <a:close/>
                <a:moveTo>
                  <a:pt x="1596" y="933"/>
                </a:moveTo>
                <a:lnTo>
                  <a:pt x="1596" y="933"/>
                </a:lnTo>
                <a:close/>
              </a:path>
            </a:pathLst>
          </a:custGeom>
          <a:solidFill>
            <a:srgbClr val="60B6B7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3800" kern="1200">
              <a:latin typeface="Calibri Light"/>
            </a:endParaRPr>
          </a:p>
        </p:txBody>
      </p:sp>
      <p:sp>
        <p:nvSpPr>
          <p:cNvPr id="97" name="Freeform 97"/>
          <p:cNvSpPr>
            <a:spLocks noChangeArrowheads="1"/>
          </p:cNvSpPr>
          <p:nvPr/>
        </p:nvSpPr>
        <p:spPr bwMode="auto">
          <a:xfrm>
            <a:off x="4684242" y="3568009"/>
            <a:ext cx="444594" cy="300415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62C676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kern="12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5600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tumblr_n4cmkfHsMO1st5lhmo1_1280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320" b="7320"/>
          <a:stretch>
            <a:fillRect/>
          </a:stretch>
        </p:blipFill>
        <p:spPr/>
      </p:pic>
      <p:sp>
        <p:nvSpPr>
          <p:cNvPr id="44" name="Rectangle 43"/>
          <p:cNvSpPr>
            <a:spLocks noChangeAspect="1"/>
          </p:cNvSpPr>
          <p:nvPr/>
        </p:nvSpPr>
        <p:spPr>
          <a:xfrm>
            <a:off x="-1191" y="2873267"/>
            <a:ext cx="9149976" cy="2278609"/>
          </a:xfrm>
          <a:prstGeom prst="rect">
            <a:avLst/>
          </a:prstGeom>
          <a:solidFill>
            <a:srgbClr val="384558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/>
          </a:p>
        </p:txBody>
      </p:sp>
      <p:sp>
        <p:nvSpPr>
          <p:cNvPr id="61" name="Rectangle 60"/>
          <p:cNvSpPr>
            <a:spLocks noChangeAspect="1"/>
          </p:cNvSpPr>
          <p:nvPr/>
        </p:nvSpPr>
        <p:spPr>
          <a:xfrm>
            <a:off x="11173" y="1"/>
            <a:ext cx="9149976" cy="2873266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/>
          </a:p>
        </p:txBody>
      </p:sp>
      <p:sp>
        <p:nvSpPr>
          <p:cNvPr id="63" name="TextBox 62"/>
          <p:cNvSpPr txBox="1"/>
          <p:nvPr/>
        </p:nvSpPr>
        <p:spPr>
          <a:xfrm>
            <a:off x="2447806" y="231512"/>
            <a:ext cx="424852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700" b="1" dirty="0" smtClean="0">
                <a:solidFill>
                  <a:srgbClr val="3C489D"/>
                </a:solidFill>
                <a:latin typeface="Lato Black"/>
                <a:cs typeface="Lato Black"/>
              </a:rPr>
              <a:t>Кооперация инвалидов</a:t>
            </a:r>
            <a:endParaRPr lang="en-US" sz="2700" b="1" dirty="0">
              <a:solidFill>
                <a:srgbClr val="3C489D"/>
              </a:solidFill>
              <a:latin typeface="Lato Black"/>
              <a:cs typeface="Lato Black"/>
            </a:endParaRPr>
          </a:p>
        </p:txBody>
      </p:sp>
      <p:sp>
        <p:nvSpPr>
          <p:cNvPr id="50" name="CustomShape 12"/>
          <p:cNvSpPr/>
          <p:nvPr/>
        </p:nvSpPr>
        <p:spPr>
          <a:xfrm>
            <a:off x="342111" y="672211"/>
            <a:ext cx="8590169" cy="19614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/>
          <a:lstStyle/>
          <a:p>
            <a:r>
              <a:rPr lang="ru-RU" sz="1500" spc="-1" dirty="0">
                <a:solidFill>
                  <a:srgbClr val="000000"/>
                </a:solidFill>
                <a:ea typeface="Arial"/>
              </a:rPr>
              <a:t>В связке с </a:t>
            </a:r>
            <a:r>
              <a:rPr lang="ru-RU" sz="1500" spc="-1" dirty="0" err="1" smtClean="0">
                <a:solidFill>
                  <a:srgbClr val="000000"/>
                </a:solidFill>
                <a:ea typeface="Arial"/>
              </a:rPr>
              <a:t>блокчейн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 и другими цифровыми </a:t>
            </a:r>
            <a:r>
              <a:rPr lang="ru-RU" sz="1500" spc="-1" dirty="0">
                <a:solidFill>
                  <a:srgbClr val="000000"/>
                </a:solidFill>
                <a:ea typeface="Arial"/>
              </a:rPr>
              <a:t>технологиями кооперация создаст широкие возможности 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для реализации предпринимательских инициатив инвалидов (</a:t>
            </a:r>
            <a:r>
              <a:rPr lang="ru-RU" sz="1500" b="1" spc="-1" dirty="0" smtClean="0">
                <a:solidFill>
                  <a:srgbClr val="3C489D"/>
                </a:solidFill>
                <a:ea typeface="Arial"/>
              </a:rPr>
              <a:t>оптимизация </a:t>
            </a:r>
            <a:r>
              <a:rPr lang="ru-RU" sz="1500" b="1" spc="-1" dirty="0">
                <a:solidFill>
                  <a:srgbClr val="3C489D"/>
                </a:solidFill>
                <a:ea typeface="Arial"/>
              </a:rPr>
              <a:t>расходов, снижение безработицы и </a:t>
            </a:r>
            <a:r>
              <a:rPr lang="ru-RU" sz="1500" b="1" spc="-1" dirty="0" smtClean="0">
                <a:solidFill>
                  <a:srgbClr val="3C489D"/>
                </a:solidFill>
                <a:ea typeface="Arial"/>
              </a:rPr>
              <a:t>рост благосостояния)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. </a:t>
            </a:r>
            <a:endParaRPr lang="ru-RU" sz="1500" spc="-1" dirty="0">
              <a:solidFill>
                <a:srgbClr val="000000"/>
              </a:solidFill>
              <a:ea typeface="Arial"/>
            </a:endParaRPr>
          </a:p>
          <a:p>
            <a:endParaRPr lang="ru-RU" sz="1500" spc="-1" dirty="0" smtClean="0">
              <a:solidFill>
                <a:srgbClr val="000000"/>
              </a:solidFill>
              <a:ea typeface="Arial"/>
            </a:endParaRPr>
          </a:p>
          <a:p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Платформа </a:t>
            </a:r>
            <a:r>
              <a:rPr lang="ru-RU" sz="1500" spc="-1" dirty="0">
                <a:solidFill>
                  <a:srgbClr val="000000"/>
                </a:solidFill>
                <a:ea typeface="Arial"/>
              </a:rPr>
              <a:t>объединит в рамках 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единой цифровой среды кооперативы </a:t>
            </a:r>
            <a:r>
              <a:rPr lang="ru-RU" sz="1500" spc="-1" dirty="0">
                <a:solidFill>
                  <a:srgbClr val="000000"/>
                </a:solidFill>
                <a:ea typeface="Arial"/>
              </a:rPr>
              <a:t>самой разной направленности</a:t>
            </a:r>
            <a:r>
              <a:rPr lang="ru-RU" sz="1500" i="1" spc="-1" dirty="0">
                <a:solidFill>
                  <a:srgbClr val="000000"/>
                </a:solidFill>
                <a:ea typeface="Arial"/>
              </a:rPr>
              <a:t> (потребительские, производственные, сельскохозяйственные, жилищно-строительные и т.д.</a:t>
            </a:r>
            <a:r>
              <a:rPr lang="ru-RU" sz="1500" i="1" spc="-1" dirty="0" smtClean="0">
                <a:solidFill>
                  <a:srgbClr val="000000"/>
                </a:solidFill>
                <a:ea typeface="Arial"/>
              </a:rPr>
              <a:t>)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, способные с наибольшей эффективностью обеспечить весь круг потребностей людей </a:t>
            </a:r>
            <a:r>
              <a:rPr lang="ru-RU" sz="1500" spc="-1" dirty="0">
                <a:solidFill>
                  <a:srgbClr val="000000"/>
                </a:solidFill>
                <a:ea typeface="Arial"/>
              </a:rPr>
              <a:t>с </a:t>
            </a:r>
            <a:r>
              <a:rPr lang="ru-RU" sz="1500" spc="-1" dirty="0" smtClean="0">
                <a:solidFill>
                  <a:srgbClr val="000000"/>
                </a:solidFill>
                <a:ea typeface="Arial"/>
              </a:rPr>
              <a:t>инвалидностью.</a:t>
            </a:r>
          </a:p>
        </p:txBody>
      </p:sp>
      <p:sp>
        <p:nvSpPr>
          <p:cNvPr id="53" name="CustomShape 12"/>
          <p:cNvSpPr/>
          <p:nvPr/>
        </p:nvSpPr>
        <p:spPr>
          <a:xfrm>
            <a:off x="278253" y="2972588"/>
            <a:ext cx="8590170" cy="21792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/>
          <a:lstStyle/>
          <a:p>
            <a:pPr>
              <a:lnSpc>
                <a:spcPct val="100000"/>
              </a:lnSpc>
            </a:pP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Благодаря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платформе кооперативы получат </a:t>
            </a:r>
            <a:r>
              <a:rPr lang="ru-RU" sz="1400" b="1" spc="-1" dirty="0">
                <a:solidFill>
                  <a:schemeClr val="accent1">
                    <a:lumMod val="40000"/>
                    <a:lumOff val="60000"/>
                  </a:schemeClr>
                </a:solidFill>
                <a:ea typeface="Arial"/>
              </a:rPr>
              <a:t>доступ к поставщикам ресурсов, технологий, знаний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и увеличат свою прибыль за счет снижения сырьевых, производственных, логистических и коммерческих затрат</a:t>
            </a: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.</a:t>
            </a:r>
          </a:p>
          <a:p>
            <a:pPr>
              <a:lnSpc>
                <a:spcPct val="100000"/>
              </a:lnSpc>
            </a:pPr>
            <a:endParaRPr lang="ru-RU" sz="1400" spc="-1" dirty="0">
              <a:solidFill>
                <a:schemeClr val="bg1"/>
              </a:solidFill>
              <a:ea typeface="Arial"/>
            </a:endParaRPr>
          </a:p>
          <a:p>
            <a:pPr>
              <a:lnSpc>
                <a:spcPct val="100000"/>
              </a:lnSpc>
            </a:pPr>
            <a:r>
              <a:rPr lang="ru-RU" sz="1400" spc="-1" dirty="0">
                <a:solidFill>
                  <a:schemeClr val="bg1"/>
                </a:solidFill>
                <a:ea typeface="Arial"/>
              </a:rPr>
              <a:t>Сотрудничество </a:t>
            </a: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участников кооперативов будет основано на такой системе взаимоотношений, которая обеспечит им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свободу </a:t>
            </a: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действий,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открытость, равные права и возможности, </a:t>
            </a: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высокое доверие к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друг другу. </a:t>
            </a: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Это создаст ряд преимуществ,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которые на несколько порядков усилят </a:t>
            </a:r>
            <a:r>
              <a:rPr lang="ru-RU" sz="1400" b="1" spc="-1" dirty="0" smtClean="0">
                <a:solidFill>
                  <a:srgbClr val="FFDDB3"/>
                </a:solidFill>
                <a:ea typeface="Arial"/>
              </a:rPr>
              <a:t>экономический </a:t>
            </a:r>
            <a:r>
              <a:rPr lang="ru-RU" sz="1400" b="1" spc="-1" dirty="0">
                <a:solidFill>
                  <a:srgbClr val="FFDDB3"/>
                </a:solidFill>
                <a:ea typeface="Arial"/>
              </a:rPr>
              <a:t>эффект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в сравнении с тем, как если бы они </a:t>
            </a: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действовали 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разрозненно, в </a:t>
            </a:r>
            <a:r>
              <a:rPr lang="ru-RU" sz="1400" spc="-1" dirty="0" smtClean="0">
                <a:solidFill>
                  <a:schemeClr val="bg1"/>
                </a:solidFill>
                <a:ea typeface="Arial"/>
              </a:rPr>
              <a:t>традиционной экономической среде</a:t>
            </a:r>
            <a:r>
              <a:rPr lang="ru-RU" sz="1400" spc="-1" dirty="0">
                <a:solidFill>
                  <a:schemeClr val="bg1"/>
                </a:solidFill>
                <a:ea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259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5648" y="1606006"/>
            <a:ext cx="1830651" cy="803040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 dirty="0">
                <a:latin typeface="Lato Light"/>
                <a:cs typeface="Lato Light"/>
              </a:rPr>
              <a:t>Люди с ограниченными возможностями</a:t>
            </a:r>
            <a:endParaRPr lang="en-US" sz="1400" b="1" dirty="0">
              <a:latin typeface="Lato Light"/>
              <a:cs typeface="Lato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5648" y="2801923"/>
            <a:ext cx="1830651" cy="951799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 dirty="0">
                <a:latin typeface="Lato Light"/>
                <a:cs typeface="Lato Light"/>
              </a:rPr>
              <a:t>Кооперативы </a:t>
            </a:r>
            <a:r>
              <a:rPr lang="ru-RU" sz="1200" dirty="0">
                <a:latin typeface="Lato Light"/>
                <a:cs typeface="Lato Light"/>
              </a:rPr>
              <a:t>(производственные, потребительские, с/х, жилищно-строительные)</a:t>
            </a:r>
            <a:endParaRPr lang="en-US" sz="1200" dirty="0">
              <a:latin typeface="Lato Light"/>
              <a:cs typeface="Lato Ligh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44895" y="1277891"/>
            <a:ext cx="2163952" cy="117339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lvl="0"/>
            <a:r>
              <a:rPr lang="ru-RU" sz="1400" b="1" dirty="0"/>
              <a:t>Провайдеры ресурсов </a:t>
            </a:r>
            <a:r>
              <a:rPr lang="ru-RU" sz="1200" dirty="0"/>
              <a:t>(кредитование под низкие %, страхование, лизинг, производство, переработка, сбыт, логистика, </a:t>
            </a:r>
            <a:r>
              <a:rPr lang="ru-RU" sz="1200" dirty="0" smtClean="0"/>
              <a:t>господдержка </a:t>
            </a:r>
            <a:r>
              <a:rPr lang="ru-RU" sz="1200" dirty="0"/>
              <a:t>и т.д.)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69367" y="2801923"/>
            <a:ext cx="1830651" cy="65017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lvl="0"/>
            <a:r>
              <a:rPr lang="ru-RU" sz="1400" b="1" dirty="0"/>
              <a:t>Поставщики «компетенций»</a:t>
            </a:r>
            <a:r>
              <a:rPr lang="ru-RU" sz="1400" dirty="0"/>
              <a:t>: </a:t>
            </a:r>
            <a:r>
              <a:rPr lang="ru-RU" sz="1200" dirty="0"/>
              <a:t>знания, опыт, алгоритмы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8332880" y="1768462"/>
            <a:ext cx="228689" cy="228606"/>
            <a:chOff x="3051175" y="1077913"/>
            <a:chExt cx="3222626" cy="3221037"/>
          </a:xfrm>
          <a:solidFill>
            <a:srgbClr val="6162FF"/>
          </a:solidFill>
        </p:grpSpPr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3051175" y="1077913"/>
              <a:ext cx="1009650" cy="3221037"/>
            </a:xfrm>
            <a:custGeom>
              <a:avLst/>
              <a:gdLst>
                <a:gd name="T0" fmla="*/ 214 w 268"/>
                <a:gd name="T1" fmla="*/ 161 h 856"/>
                <a:gd name="T2" fmla="*/ 214 w 268"/>
                <a:gd name="T3" fmla="*/ 80 h 856"/>
                <a:gd name="T4" fmla="*/ 134 w 268"/>
                <a:gd name="T5" fmla="*/ 0 h 856"/>
                <a:gd name="T6" fmla="*/ 54 w 268"/>
                <a:gd name="T7" fmla="*/ 80 h 856"/>
                <a:gd name="T8" fmla="*/ 54 w 268"/>
                <a:gd name="T9" fmla="*/ 161 h 856"/>
                <a:gd name="T10" fmla="*/ 0 w 268"/>
                <a:gd name="T11" fmla="*/ 268 h 856"/>
                <a:gd name="T12" fmla="*/ 54 w 268"/>
                <a:gd name="T13" fmla="*/ 374 h 856"/>
                <a:gd name="T14" fmla="*/ 54 w 268"/>
                <a:gd name="T15" fmla="*/ 776 h 856"/>
                <a:gd name="T16" fmla="*/ 134 w 268"/>
                <a:gd name="T17" fmla="*/ 856 h 856"/>
                <a:gd name="T18" fmla="*/ 214 w 268"/>
                <a:gd name="T19" fmla="*/ 776 h 856"/>
                <a:gd name="T20" fmla="*/ 214 w 268"/>
                <a:gd name="T21" fmla="*/ 374 h 856"/>
                <a:gd name="T22" fmla="*/ 268 w 268"/>
                <a:gd name="T23" fmla="*/ 268 h 856"/>
                <a:gd name="T24" fmla="*/ 214 w 268"/>
                <a:gd name="T25" fmla="*/ 161 h 856"/>
                <a:gd name="T26" fmla="*/ 107 w 268"/>
                <a:gd name="T27" fmla="*/ 80 h 856"/>
                <a:gd name="T28" fmla="*/ 134 w 268"/>
                <a:gd name="T29" fmla="*/ 54 h 856"/>
                <a:gd name="T30" fmla="*/ 161 w 268"/>
                <a:gd name="T31" fmla="*/ 80 h 856"/>
                <a:gd name="T32" fmla="*/ 161 w 268"/>
                <a:gd name="T33" fmla="*/ 136 h 856"/>
                <a:gd name="T34" fmla="*/ 134 w 268"/>
                <a:gd name="T35" fmla="*/ 134 h 856"/>
                <a:gd name="T36" fmla="*/ 107 w 268"/>
                <a:gd name="T37" fmla="*/ 136 h 856"/>
                <a:gd name="T38" fmla="*/ 107 w 268"/>
                <a:gd name="T39" fmla="*/ 80 h 856"/>
                <a:gd name="T40" fmla="*/ 161 w 268"/>
                <a:gd name="T41" fmla="*/ 776 h 856"/>
                <a:gd name="T42" fmla="*/ 134 w 268"/>
                <a:gd name="T43" fmla="*/ 803 h 856"/>
                <a:gd name="T44" fmla="*/ 107 w 268"/>
                <a:gd name="T45" fmla="*/ 776 h 856"/>
                <a:gd name="T46" fmla="*/ 107 w 268"/>
                <a:gd name="T47" fmla="*/ 399 h 856"/>
                <a:gd name="T48" fmla="*/ 134 w 268"/>
                <a:gd name="T49" fmla="*/ 401 h 856"/>
                <a:gd name="T50" fmla="*/ 161 w 268"/>
                <a:gd name="T51" fmla="*/ 399 h 856"/>
                <a:gd name="T52" fmla="*/ 161 w 268"/>
                <a:gd name="T53" fmla="*/ 776 h 856"/>
                <a:gd name="T54" fmla="*/ 210 w 268"/>
                <a:gd name="T55" fmla="*/ 290 h 856"/>
                <a:gd name="T56" fmla="*/ 209 w 268"/>
                <a:gd name="T57" fmla="*/ 294 h 856"/>
                <a:gd name="T58" fmla="*/ 199 w 268"/>
                <a:gd name="T59" fmla="*/ 314 h 856"/>
                <a:gd name="T60" fmla="*/ 199 w 268"/>
                <a:gd name="T61" fmla="*/ 314 h 856"/>
                <a:gd name="T62" fmla="*/ 182 w 268"/>
                <a:gd name="T63" fmla="*/ 331 h 856"/>
                <a:gd name="T64" fmla="*/ 182 w 268"/>
                <a:gd name="T65" fmla="*/ 331 h 856"/>
                <a:gd name="T66" fmla="*/ 161 w 268"/>
                <a:gd name="T67" fmla="*/ 343 h 856"/>
                <a:gd name="T68" fmla="*/ 134 w 268"/>
                <a:gd name="T69" fmla="*/ 348 h 856"/>
                <a:gd name="T70" fmla="*/ 107 w 268"/>
                <a:gd name="T71" fmla="*/ 343 h 856"/>
                <a:gd name="T72" fmla="*/ 86 w 268"/>
                <a:gd name="T73" fmla="*/ 331 h 856"/>
                <a:gd name="T74" fmla="*/ 85 w 268"/>
                <a:gd name="T75" fmla="*/ 331 h 856"/>
                <a:gd name="T76" fmla="*/ 69 w 268"/>
                <a:gd name="T77" fmla="*/ 314 h 856"/>
                <a:gd name="T78" fmla="*/ 69 w 268"/>
                <a:gd name="T79" fmla="*/ 314 h 856"/>
                <a:gd name="T80" fmla="*/ 58 w 268"/>
                <a:gd name="T81" fmla="*/ 294 h 856"/>
                <a:gd name="T82" fmla="*/ 57 w 268"/>
                <a:gd name="T83" fmla="*/ 290 h 856"/>
                <a:gd name="T84" fmla="*/ 54 w 268"/>
                <a:gd name="T85" fmla="*/ 268 h 856"/>
                <a:gd name="T86" fmla="*/ 57 w 268"/>
                <a:gd name="T87" fmla="*/ 245 h 856"/>
                <a:gd name="T88" fmla="*/ 58 w 268"/>
                <a:gd name="T89" fmla="*/ 241 h 856"/>
                <a:gd name="T90" fmla="*/ 69 w 268"/>
                <a:gd name="T91" fmla="*/ 221 h 856"/>
                <a:gd name="T92" fmla="*/ 69 w 268"/>
                <a:gd name="T93" fmla="*/ 221 h 856"/>
                <a:gd name="T94" fmla="*/ 85 w 268"/>
                <a:gd name="T95" fmla="*/ 204 h 856"/>
                <a:gd name="T96" fmla="*/ 86 w 268"/>
                <a:gd name="T97" fmla="*/ 204 h 856"/>
                <a:gd name="T98" fmla="*/ 107 w 268"/>
                <a:gd name="T99" fmla="*/ 192 h 856"/>
                <a:gd name="T100" fmla="*/ 134 w 268"/>
                <a:gd name="T101" fmla="*/ 187 h 856"/>
                <a:gd name="T102" fmla="*/ 161 w 268"/>
                <a:gd name="T103" fmla="*/ 192 h 856"/>
                <a:gd name="T104" fmla="*/ 182 w 268"/>
                <a:gd name="T105" fmla="*/ 204 h 856"/>
                <a:gd name="T106" fmla="*/ 182 w 268"/>
                <a:gd name="T107" fmla="*/ 204 h 856"/>
                <a:gd name="T108" fmla="*/ 199 w 268"/>
                <a:gd name="T109" fmla="*/ 221 h 856"/>
                <a:gd name="T110" fmla="*/ 199 w 268"/>
                <a:gd name="T111" fmla="*/ 221 h 856"/>
                <a:gd name="T112" fmla="*/ 209 w 268"/>
                <a:gd name="T113" fmla="*/ 241 h 856"/>
                <a:gd name="T114" fmla="*/ 210 w 268"/>
                <a:gd name="T115" fmla="*/ 245 h 856"/>
                <a:gd name="T116" fmla="*/ 214 w 268"/>
                <a:gd name="T117" fmla="*/ 268 h 856"/>
                <a:gd name="T118" fmla="*/ 210 w 268"/>
                <a:gd name="T119" fmla="*/ 290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8" h="856">
                  <a:moveTo>
                    <a:pt x="214" y="161"/>
                  </a:moveTo>
                  <a:cubicBezTo>
                    <a:pt x="214" y="80"/>
                    <a:pt x="214" y="80"/>
                    <a:pt x="214" y="80"/>
                  </a:cubicBezTo>
                  <a:cubicBezTo>
                    <a:pt x="214" y="36"/>
                    <a:pt x="178" y="0"/>
                    <a:pt x="134" y="0"/>
                  </a:cubicBezTo>
                  <a:cubicBezTo>
                    <a:pt x="89" y="0"/>
                    <a:pt x="54" y="36"/>
                    <a:pt x="54" y="80"/>
                  </a:cubicBezTo>
                  <a:cubicBezTo>
                    <a:pt x="54" y="161"/>
                    <a:pt x="54" y="161"/>
                    <a:pt x="54" y="161"/>
                  </a:cubicBezTo>
                  <a:cubicBezTo>
                    <a:pt x="21" y="186"/>
                    <a:pt x="0" y="224"/>
                    <a:pt x="0" y="268"/>
                  </a:cubicBezTo>
                  <a:cubicBezTo>
                    <a:pt x="0" y="311"/>
                    <a:pt x="21" y="349"/>
                    <a:pt x="54" y="374"/>
                  </a:cubicBezTo>
                  <a:cubicBezTo>
                    <a:pt x="54" y="776"/>
                    <a:pt x="54" y="776"/>
                    <a:pt x="54" y="776"/>
                  </a:cubicBezTo>
                  <a:cubicBezTo>
                    <a:pt x="54" y="820"/>
                    <a:pt x="89" y="856"/>
                    <a:pt x="134" y="856"/>
                  </a:cubicBezTo>
                  <a:cubicBezTo>
                    <a:pt x="178" y="856"/>
                    <a:pt x="214" y="820"/>
                    <a:pt x="214" y="776"/>
                  </a:cubicBezTo>
                  <a:cubicBezTo>
                    <a:pt x="214" y="374"/>
                    <a:pt x="214" y="374"/>
                    <a:pt x="214" y="374"/>
                  </a:cubicBezTo>
                  <a:cubicBezTo>
                    <a:pt x="246" y="349"/>
                    <a:pt x="268" y="311"/>
                    <a:pt x="268" y="268"/>
                  </a:cubicBezTo>
                  <a:cubicBezTo>
                    <a:pt x="268" y="224"/>
                    <a:pt x="246" y="186"/>
                    <a:pt x="214" y="161"/>
                  </a:cubicBezTo>
                  <a:close/>
                  <a:moveTo>
                    <a:pt x="107" y="80"/>
                  </a:moveTo>
                  <a:cubicBezTo>
                    <a:pt x="107" y="65"/>
                    <a:pt x="119" y="54"/>
                    <a:pt x="134" y="54"/>
                  </a:cubicBezTo>
                  <a:cubicBezTo>
                    <a:pt x="149" y="54"/>
                    <a:pt x="161" y="65"/>
                    <a:pt x="161" y="80"/>
                  </a:cubicBezTo>
                  <a:cubicBezTo>
                    <a:pt x="161" y="136"/>
                    <a:pt x="161" y="136"/>
                    <a:pt x="161" y="136"/>
                  </a:cubicBezTo>
                  <a:cubicBezTo>
                    <a:pt x="152" y="135"/>
                    <a:pt x="143" y="134"/>
                    <a:pt x="134" y="134"/>
                  </a:cubicBezTo>
                  <a:cubicBezTo>
                    <a:pt x="125" y="134"/>
                    <a:pt x="116" y="135"/>
                    <a:pt x="107" y="136"/>
                  </a:cubicBezTo>
                  <a:lnTo>
                    <a:pt x="107" y="80"/>
                  </a:lnTo>
                  <a:close/>
                  <a:moveTo>
                    <a:pt x="161" y="776"/>
                  </a:moveTo>
                  <a:cubicBezTo>
                    <a:pt x="161" y="791"/>
                    <a:pt x="149" y="803"/>
                    <a:pt x="134" y="803"/>
                  </a:cubicBezTo>
                  <a:cubicBezTo>
                    <a:pt x="119" y="803"/>
                    <a:pt x="107" y="791"/>
                    <a:pt x="107" y="776"/>
                  </a:cubicBezTo>
                  <a:cubicBezTo>
                    <a:pt x="107" y="399"/>
                    <a:pt x="107" y="399"/>
                    <a:pt x="107" y="399"/>
                  </a:cubicBezTo>
                  <a:cubicBezTo>
                    <a:pt x="116" y="400"/>
                    <a:pt x="125" y="401"/>
                    <a:pt x="134" y="401"/>
                  </a:cubicBezTo>
                  <a:cubicBezTo>
                    <a:pt x="143" y="401"/>
                    <a:pt x="152" y="400"/>
                    <a:pt x="161" y="399"/>
                  </a:cubicBezTo>
                  <a:lnTo>
                    <a:pt x="161" y="776"/>
                  </a:lnTo>
                  <a:close/>
                  <a:moveTo>
                    <a:pt x="210" y="290"/>
                  </a:moveTo>
                  <a:cubicBezTo>
                    <a:pt x="210" y="291"/>
                    <a:pt x="210" y="293"/>
                    <a:pt x="209" y="294"/>
                  </a:cubicBezTo>
                  <a:cubicBezTo>
                    <a:pt x="207" y="301"/>
                    <a:pt x="203" y="308"/>
                    <a:pt x="199" y="314"/>
                  </a:cubicBezTo>
                  <a:cubicBezTo>
                    <a:pt x="199" y="314"/>
                    <a:pt x="199" y="314"/>
                    <a:pt x="199" y="314"/>
                  </a:cubicBezTo>
                  <a:cubicBezTo>
                    <a:pt x="194" y="321"/>
                    <a:pt x="188" y="326"/>
                    <a:pt x="182" y="331"/>
                  </a:cubicBezTo>
                  <a:cubicBezTo>
                    <a:pt x="182" y="331"/>
                    <a:pt x="182" y="331"/>
                    <a:pt x="182" y="331"/>
                  </a:cubicBezTo>
                  <a:cubicBezTo>
                    <a:pt x="175" y="336"/>
                    <a:pt x="168" y="340"/>
                    <a:pt x="161" y="343"/>
                  </a:cubicBezTo>
                  <a:cubicBezTo>
                    <a:pt x="152" y="346"/>
                    <a:pt x="143" y="348"/>
                    <a:pt x="134" y="348"/>
                  </a:cubicBezTo>
                  <a:cubicBezTo>
                    <a:pt x="124" y="348"/>
                    <a:pt x="115" y="346"/>
                    <a:pt x="107" y="343"/>
                  </a:cubicBezTo>
                  <a:cubicBezTo>
                    <a:pt x="99" y="340"/>
                    <a:pt x="92" y="336"/>
                    <a:pt x="86" y="331"/>
                  </a:cubicBezTo>
                  <a:cubicBezTo>
                    <a:pt x="86" y="331"/>
                    <a:pt x="85" y="331"/>
                    <a:pt x="85" y="331"/>
                  </a:cubicBezTo>
                  <a:cubicBezTo>
                    <a:pt x="79" y="326"/>
                    <a:pt x="74" y="321"/>
                    <a:pt x="69" y="314"/>
                  </a:cubicBezTo>
                  <a:cubicBezTo>
                    <a:pt x="69" y="314"/>
                    <a:pt x="69" y="314"/>
                    <a:pt x="69" y="314"/>
                  </a:cubicBezTo>
                  <a:cubicBezTo>
                    <a:pt x="64" y="308"/>
                    <a:pt x="61" y="301"/>
                    <a:pt x="58" y="294"/>
                  </a:cubicBezTo>
                  <a:cubicBezTo>
                    <a:pt x="58" y="293"/>
                    <a:pt x="58" y="291"/>
                    <a:pt x="57" y="290"/>
                  </a:cubicBezTo>
                  <a:cubicBezTo>
                    <a:pt x="55" y="283"/>
                    <a:pt x="54" y="275"/>
                    <a:pt x="54" y="268"/>
                  </a:cubicBezTo>
                  <a:cubicBezTo>
                    <a:pt x="54" y="260"/>
                    <a:pt x="55" y="252"/>
                    <a:pt x="57" y="245"/>
                  </a:cubicBezTo>
                  <a:cubicBezTo>
                    <a:pt x="58" y="244"/>
                    <a:pt x="58" y="242"/>
                    <a:pt x="58" y="241"/>
                  </a:cubicBezTo>
                  <a:cubicBezTo>
                    <a:pt x="61" y="234"/>
                    <a:pt x="64" y="227"/>
                    <a:pt x="69" y="221"/>
                  </a:cubicBezTo>
                  <a:cubicBezTo>
                    <a:pt x="69" y="221"/>
                    <a:pt x="69" y="221"/>
                    <a:pt x="69" y="221"/>
                  </a:cubicBezTo>
                  <a:cubicBezTo>
                    <a:pt x="74" y="214"/>
                    <a:pt x="79" y="209"/>
                    <a:pt x="85" y="204"/>
                  </a:cubicBezTo>
                  <a:cubicBezTo>
                    <a:pt x="85" y="204"/>
                    <a:pt x="86" y="204"/>
                    <a:pt x="86" y="204"/>
                  </a:cubicBezTo>
                  <a:cubicBezTo>
                    <a:pt x="92" y="199"/>
                    <a:pt x="99" y="195"/>
                    <a:pt x="107" y="192"/>
                  </a:cubicBezTo>
                  <a:cubicBezTo>
                    <a:pt x="115" y="189"/>
                    <a:pt x="124" y="187"/>
                    <a:pt x="134" y="187"/>
                  </a:cubicBezTo>
                  <a:cubicBezTo>
                    <a:pt x="143" y="187"/>
                    <a:pt x="152" y="189"/>
                    <a:pt x="161" y="192"/>
                  </a:cubicBezTo>
                  <a:cubicBezTo>
                    <a:pt x="168" y="195"/>
                    <a:pt x="175" y="199"/>
                    <a:pt x="182" y="204"/>
                  </a:cubicBezTo>
                  <a:cubicBezTo>
                    <a:pt x="182" y="204"/>
                    <a:pt x="182" y="204"/>
                    <a:pt x="182" y="204"/>
                  </a:cubicBezTo>
                  <a:cubicBezTo>
                    <a:pt x="188" y="209"/>
                    <a:pt x="194" y="214"/>
                    <a:pt x="199" y="221"/>
                  </a:cubicBezTo>
                  <a:cubicBezTo>
                    <a:pt x="199" y="221"/>
                    <a:pt x="199" y="221"/>
                    <a:pt x="199" y="221"/>
                  </a:cubicBezTo>
                  <a:cubicBezTo>
                    <a:pt x="203" y="227"/>
                    <a:pt x="207" y="234"/>
                    <a:pt x="209" y="241"/>
                  </a:cubicBezTo>
                  <a:cubicBezTo>
                    <a:pt x="210" y="242"/>
                    <a:pt x="210" y="244"/>
                    <a:pt x="210" y="245"/>
                  </a:cubicBezTo>
                  <a:cubicBezTo>
                    <a:pt x="213" y="252"/>
                    <a:pt x="214" y="260"/>
                    <a:pt x="214" y="268"/>
                  </a:cubicBezTo>
                  <a:cubicBezTo>
                    <a:pt x="214" y="275"/>
                    <a:pt x="213" y="283"/>
                    <a:pt x="210" y="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Lato Light"/>
                <a:cs typeface="Lato Light"/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5268913" y="1077913"/>
              <a:ext cx="1004888" cy="3221037"/>
            </a:xfrm>
            <a:custGeom>
              <a:avLst/>
              <a:gdLst>
                <a:gd name="T0" fmla="*/ 214 w 267"/>
                <a:gd name="T1" fmla="*/ 161 h 856"/>
                <a:gd name="T2" fmla="*/ 214 w 267"/>
                <a:gd name="T3" fmla="*/ 80 h 856"/>
                <a:gd name="T4" fmla="*/ 133 w 267"/>
                <a:gd name="T5" fmla="*/ 0 h 856"/>
                <a:gd name="T6" fmla="*/ 53 w 267"/>
                <a:gd name="T7" fmla="*/ 80 h 856"/>
                <a:gd name="T8" fmla="*/ 53 w 267"/>
                <a:gd name="T9" fmla="*/ 161 h 856"/>
                <a:gd name="T10" fmla="*/ 0 w 267"/>
                <a:gd name="T11" fmla="*/ 268 h 856"/>
                <a:gd name="T12" fmla="*/ 53 w 267"/>
                <a:gd name="T13" fmla="*/ 374 h 856"/>
                <a:gd name="T14" fmla="*/ 53 w 267"/>
                <a:gd name="T15" fmla="*/ 776 h 856"/>
                <a:gd name="T16" fmla="*/ 133 w 267"/>
                <a:gd name="T17" fmla="*/ 856 h 856"/>
                <a:gd name="T18" fmla="*/ 214 w 267"/>
                <a:gd name="T19" fmla="*/ 776 h 856"/>
                <a:gd name="T20" fmla="*/ 214 w 267"/>
                <a:gd name="T21" fmla="*/ 374 h 856"/>
                <a:gd name="T22" fmla="*/ 267 w 267"/>
                <a:gd name="T23" fmla="*/ 268 h 856"/>
                <a:gd name="T24" fmla="*/ 214 w 267"/>
                <a:gd name="T25" fmla="*/ 161 h 856"/>
                <a:gd name="T26" fmla="*/ 107 w 267"/>
                <a:gd name="T27" fmla="*/ 80 h 856"/>
                <a:gd name="T28" fmla="*/ 133 w 267"/>
                <a:gd name="T29" fmla="*/ 54 h 856"/>
                <a:gd name="T30" fmla="*/ 160 w 267"/>
                <a:gd name="T31" fmla="*/ 80 h 856"/>
                <a:gd name="T32" fmla="*/ 160 w 267"/>
                <a:gd name="T33" fmla="*/ 136 h 856"/>
                <a:gd name="T34" fmla="*/ 133 w 267"/>
                <a:gd name="T35" fmla="*/ 134 h 856"/>
                <a:gd name="T36" fmla="*/ 107 w 267"/>
                <a:gd name="T37" fmla="*/ 136 h 856"/>
                <a:gd name="T38" fmla="*/ 107 w 267"/>
                <a:gd name="T39" fmla="*/ 80 h 856"/>
                <a:gd name="T40" fmla="*/ 160 w 267"/>
                <a:gd name="T41" fmla="*/ 776 h 856"/>
                <a:gd name="T42" fmla="*/ 133 w 267"/>
                <a:gd name="T43" fmla="*/ 803 h 856"/>
                <a:gd name="T44" fmla="*/ 107 w 267"/>
                <a:gd name="T45" fmla="*/ 776 h 856"/>
                <a:gd name="T46" fmla="*/ 107 w 267"/>
                <a:gd name="T47" fmla="*/ 399 h 856"/>
                <a:gd name="T48" fmla="*/ 133 w 267"/>
                <a:gd name="T49" fmla="*/ 401 h 856"/>
                <a:gd name="T50" fmla="*/ 160 w 267"/>
                <a:gd name="T51" fmla="*/ 399 h 856"/>
                <a:gd name="T52" fmla="*/ 160 w 267"/>
                <a:gd name="T53" fmla="*/ 776 h 856"/>
                <a:gd name="T54" fmla="*/ 210 w 267"/>
                <a:gd name="T55" fmla="*/ 290 h 856"/>
                <a:gd name="T56" fmla="*/ 209 w 267"/>
                <a:gd name="T57" fmla="*/ 294 h 856"/>
                <a:gd name="T58" fmla="*/ 198 w 267"/>
                <a:gd name="T59" fmla="*/ 314 h 856"/>
                <a:gd name="T60" fmla="*/ 198 w 267"/>
                <a:gd name="T61" fmla="*/ 314 h 856"/>
                <a:gd name="T62" fmla="*/ 182 w 267"/>
                <a:gd name="T63" fmla="*/ 331 h 856"/>
                <a:gd name="T64" fmla="*/ 181 w 267"/>
                <a:gd name="T65" fmla="*/ 331 h 856"/>
                <a:gd name="T66" fmla="*/ 160 w 267"/>
                <a:gd name="T67" fmla="*/ 343 h 856"/>
                <a:gd name="T68" fmla="*/ 133 w 267"/>
                <a:gd name="T69" fmla="*/ 348 h 856"/>
                <a:gd name="T70" fmla="*/ 107 w 267"/>
                <a:gd name="T71" fmla="*/ 343 h 856"/>
                <a:gd name="T72" fmla="*/ 85 w 267"/>
                <a:gd name="T73" fmla="*/ 331 h 856"/>
                <a:gd name="T74" fmla="*/ 85 w 267"/>
                <a:gd name="T75" fmla="*/ 331 h 856"/>
                <a:gd name="T76" fmla="*/ 68 w 267"/>
                <a:gd name="T77" fmla="*/ 314 h 856"/>
                <a:gd name="T78" fmla="*/ 68 w 267"/>
                <a:gd name="T79" fmla="*/ 314 h 856"/>
                <a:gd name="T80" fmla="*/ 58 w 267"/>
                <a:gd name="T81" fmla="*/ 294 h 856"/>
                <a:gd name="T82" fmla="*/ 57 w 267"/>
                <a:gd name="T83" fmla="*/ 290 h 856"/>
                <a:gd name="T84" fmla="*/ 53 w 267"/>
                <a:gd name="T85" fmla="*/ 268 h 856"/>
                <a:gd name="T86" fmla="*/ 57 w 267"/>
                <a:gd name="T87" fmla="*/ 245 h 856"/>
                <a:gd name="T88" fmla="*/ 58 w 267"/>
                <a:gd name="T89" fmla="*/ 241 h 856"/>
                <a:gd name="T90" fmla="*/ 68 w 267"/>
                <a:gd name="T91" fmla="*/ 221 h 856"/>
                <a:gd name="T92" fmla="*/ 68 w 267"/>
                <a:gd name="T93" fmla="*/ 221 h 856"/>
                <a:gd name="T94" fmla="*/ 85 w 267"/>
                <a:gd name="T95" fmla="*/ 204 h 856"/>
                <a:gd name="T96" fmla="*/ 85 w 267"/>
                <a:gd name="T97" fmla="*/ 204 h 856"/>
                <a:gd name="T98" fmla="*/ 107 w 267"/>
                <a:gd name="T99" fmla="*/ 192 h 856"/>
                <a:gd name="T100" fmla="*/ 133 w 267"/>
                <a:gd name="T101" fmla="*/ 187 h 856"/>
                <a:gd name="T102" fmla="*/ 160 w 267"/>
                <a:gd name="T103" fmla="*/ 192 h 856"/>
                <a:gd name="T104" fmla="*/ 181 w 267"/>
                <a:gd name="T105" fmla="*/ 204 h 856"/>
                <a:gd name="T106" fmla="*/ 182 w 267"/>
                <a:gd name="T107" fmla="*/ 204 h 856"/>
                <a:gd name="T108" fmla="*/ 198 w 267"/>
                <a:gd name="T109" fmla="*/ 221 h 856"/>
                <a:gd name="T110" fmla="*/ 198 w 267"/>
                <a:gd name="T111" fmla="*/ 221 h 856"/>
                <a:gd name="T112" fmla="*/ 209 w 267"/>
                <a:gd name="T113" fmla="*/ 241 h 856"/>
                <a:gd name="T114" fmla="*/ 210 w 267"/>
                <a:gd name="T115" fmla="*/ 245 h 856"/>
                <a:gd name="T116" fmla="*/ 214 w 267"/>
                <a:gd name="T117" fmla="*/ 268 h 856"/>
                <a:gd name="T118" fmla="*/ 210 w 267"/>
                <a:gd name="T119" fmla="*/ 290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7" h="856">
                  <a:moveTo>
                    <a:pt x="214" y="161"/>
                  </a:moveTo>
                  <a:cubicBezTo>
                    <a:pt x="214" y="80"/>
                    <a:pt x="214" y="80"/>
                    <a:pt x="214" y="80"/>
                  </a:cubicBezTo>
                  <a:cubicBezTo>
                    <a:pt x="214" y="36"/>
                    <a:pt x="178" y="0"/>
                    <a:pt x="133" y="0"/>
                  </a:cubicBezTo>
                  <a:cubicBezTo>
                    <a:pt x="89" y="0"/>
                    <a:pt x="53" y="36"/>
                    <a:pt x="53" y="80"/>
                  </a:cubicBezTo>
                  <a:cubicBezTo>
                    <a:pt x="53" y="161"/>
                    <a:pt x="53" y="161"/>
                    <a:pt x="53" y="161"/>
                  </a:cubicBezTo>
                  <a:cubicBezTo>
                    <a:pt x="21" y="186"/>
                    <a:pt x="0" y="224"/>
                    <a:pt x="0" y="268"/>
                  </a:cubicBezTo>
                  <a:cubicBezTo>
                    <a:pt x="0" y="311"/>
                    <a:pt x="21" y="349"/>
                    <a:pt x="53" y="374"/>
                  </a:cubicBezTo>
                  <a:cubicBezTo>
                    <a:pt x="53" y="776"/>
                    <a:pt x="53" y="776"/>
                    <a:pt x="53" y="776"/>
                  </a:cubicBezTo>
                  <a:cubicBezTo>
                    <a:pt x="53" y="820"/>
                    <a:pt x="89" y="856"/>
                    <a:pt x="133" y="856"/>
                  </a:cubicBezTo>
                  <a:cubicBezTo>
                    <a:pt x="178" y="856"/>
                    <a:pt x="214" y="820"/>
                    <a:pt x="214" y="776"/>
                  </a:cubicBezTo>
                  <a:cubicBezTo>
                    <a:pt x="214" y="374"/>
                    <a:pt x="214" y="374"/>
                    <a:pt x="214" y="374"/>
                  </a:cubicBezTo>
                  <a:cubicBezTo>
                    <a:pt x="246" y="349"/>
                    <a:pt x="267" y="311"/>
                    <a:pt x="267" y="268"/>
                  </a:cubicBezTo>
                  <a:cubicBezTo>
                    <a:pt x="267" y="224"/>
                    <a:pt x="246" y="186"/>
                    <a:pt x="214" y="161"/>
                  </a:cubicBezTo>
                  <a:close/>
                  <a:moveTo>
                    <a:pt x="107" y="80"/>
                  </a:moveTo>
                  <a:cubicBezTo>
                    <a:pt x="107" y="65"/>
                    <a:pt x="118" y="54"/>
                    <a:pt x="133" y="54"/>
                  </a:cubicBezTo>
                  <a:cubicBezTo>
                    <a:pt x="148" y="54"/>
                    <a:pt x="160" y="65"/>
                    <a:pt x="160" y="80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51" y="135"/>
                    <a:pt x="142" y="134"/>
                    <a:pt x="133" y="134"/>
                  </a:cubicBezTo>
                  <a:cubicBezTo>
                    <a:pt x="124" y="134"/>
                    <a:pt x="115" y="135"/>
                    <a:pt x="107" y="136"/>
                  </a:cubicBezTo>
                  <a:lnTo>
                    <a:pt x="107" y="80"/>
                  </a:lnTo>
                  <a:close/>
                  <a:moveTo>
                    <a:pt x="160" y="776"/>
                  </a:moveTo>
                  <a:cubicBezTo>
                    <a:pt x="160" y="791"/>
                    <a:pt x="148" y="803"/>
                    <a:pt x="133" y="803"/>
                  </a:cubicBezTo>
                  <a:cubicBezTo>
                    <a:pt x="118" y="803"/>
                    <a:pt x="107" y="791"/>
                    <a:pt x="107" y="776"/>
                  </a:cubicBezTo>
                  <a:cubicBezTo>
                    <a:pt x="107" y="399"/>
                    <a:pt x="107" y="399"/>
                    <a:pt x="107" y="399"/>
                  </a:cubicBezTo>
                  <a:cubicBezTo>
                    <a:pt x="115" y="400"/>
                    <a:pt x="124" y="401"/>
                    <a:pt x="133" y="401"/>
                  </a:cubicBezTo>
                  <a:cubicBezTo>
                    <a:pt x="142" y="401"/>
                    <a:pt x="151" y="400"/>
                    <a:pt x="160" y="399"/>
                  </a:cubicBezTo>
                  <a:lnTo>
                    <a:pt x="160" y="776"/>
                  </a:lnTo>
                  <a:close/>
                  <a:moveTo>
                    <a:pt x="210" y="290"/>
                  </a:moveTo>
                  <a:cubicBezTo>
                    <a:pt x="209" y="291"/>
                    <a:pt x="209" y="293"/>
                    <a:pt x="209" y="294"/>
                  </a:cubicBezTo>
                  <a:cubicBezTo>
                    <a:pt x="206" y="301"/>
                    <a:pt x="203" y="308"/>
                    <a:pt x="198" y="314"/>
                  </a:cubicBezTo>
                  <a:cubicBezTo>
                    <a:pt x="198" y="314"/>
                    <a:pt x="198" y="314"/>
                    <a:pt x="198" y="314"/>
                  </a:cubicBezTo>
                  <a:cubicBezTo>
                    <a:pt x="193" y="321"/>
                    <a:pt x="188" y="326"/>
                    <a:pt x="182" y="331"/>
                  </a:cubicBezTo>
                  <a:cubicBezTo>
                    <a:pt x="182" y="331"/>
                    <a:pt x="181" y="331"/>
                    <a:pt x="181" y="331"/>
                  </a:cubicBezTo>
                  <a:cubicBezTo>
                    <a:pt x="175" y="336"/>
                    <a:pt x="168" y="340"/>
                    <a:pt x="160" y="343"/>
                  </a:cubicBezTo>
                  <a:cubicBezTo>
                    <a:pt x="152" y="346"/>
                    <a:pt x="143" y="348"/>
                    <a:pt x="133" y="348"/>
                  </a:cubicBezTo>
                  <a:cubicBezTo>
                    <a:pt x="124" y="348"/>
                    <a:pt x="115" y="346"/>
                    <a:pt x="107" y="343"/>
                  </a:cubicBezTo>
                  <a:cubicBezTo>
                    <a:pt x="99" y="340"/>
                    <a:pt x="92" y="336"/>
                    <a:pt x="85" y="331"/>
                  </a:cubicBezTo>
                  <a:cubicBezTo>
                    <a:pt x="85" y="331"/>
                    <a:pt x="85" y="331"/>
                    <a:pt x="85" y="331"/>
                  </a:cubicBezTo>
                  <a:cubicBezTo>
                    <a:pt x="79" y="326"/>
                    <a:pt x="73" y="321"/>
                    <a:pt x="68" y="314"/>
                  </a:cubicBezTo>
                  <a:cubicBezTo>
                    <a:pt x="68" y="314"/>
                    <a:pt x="68" y="314"/>
                    <a:pt x="68" y="314"/>
                  </a:cubicBezTo>
                  <a:cubicBezTo>
                    <a:pt x="64" y="308"/>
                    <a:pt x="60" y="301"/>
                    <a:pt x="58" y="294"/>
                  </a:cubicBezTo>
                  <a:cubicBezTo>
                    <a:pt x="57" y="293"/>
                    <a:pt x="57" y="291"/>
                    <a:pt x="57" y="290"/>
                  </a:cubicBezTo>
                  <a:cubicBezTo>
                    <a:pt x="54" y="283"/>
                    <a:pt x="53" y="275"/>
                    <a:pt x="53" y="268"/>
                  </a:cubicBezTo>
                  <a:cubicBezTo>
                    <a:pt x="53" y="260"/>
                    <a:pt x="54" y="252"/>
                    <a:pt x="57" y="245"/>
                  </a:cubicBezTo>
                  <a:cubicBezTo>
                    <a:pt x="57" y="244"/>
                    <a:pt x="57" y="242"/>
                    <a:pt x="58" y="241"/>
                  </a:cubicBezTo>
                  <a:cubicBezTo>
                    <a:pt x="60" y="234"/>
                    <a:pt x="64" y="227"/>
                    <a:pt x="68" y="221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73" y="214"/>
                    <a:pt x="79" y="209"/>
                    <a:pt x="85" y="204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92" y="199"/>
                    <a:pt x="99" y="195"/>
                    <a:pt x="107" y="192"/>
                  </a:cubicBezTo>
                  <a:cubicBezTo>
                    <a:pt x="115" y="189"/>
                    <a:pt x="124" y="187"/>
                    <a:pt x="133" y="187"/>
                  </a:cubicBezTo>
                  <a:cubicBezTo>
                    <a:pt x="143" y="187"/>
                    <a:pt x="152" y="189"/>
                    <a:pt x="160" y="192"/>
                  </a:cubicBezTo>
                  <a:cubicBezTo>
                    <a:pt x="168" y="195"/>
                    <a:pt x="175" y="199"/>
                    <a:pt x="181" y="204"/>
                  </a:cubicBezTo>
                  <a:cubicBezTo>
                    <a:pt x="181" y="204"/>
                    <a:pt x="182" y="204"/>
                    <a:pt x="182" y="204"/>
                  </a:cubicBezTo>
                  <a:cubicBezTo>
                    <a:pt x="188" y="209"/>
                    <a:pt x="193" y="214"/>
                    <a:pt x="198" y="221"/>
                  </a:cubicBezTo>
                  <a:cubicBezTo>
                    <a:pt x="198" y="221"/>
                    <a:pt x="198" y="221"/>
                    <a:pt x="198" y="221"/>
                  </a:cubicBezTo>
                  <a:cubicBezTo>
                    <a:pt x="203" y="227"/>
                    <a:pt x="206" y="234"/>
                    <a:pt x="209" y="241"/>
                  </a:cubicBezTo>
                  <a:cubicBezTo>
                    <a:pt x="209" y="242"/>
                    <a:pt x="209" y="244"/>
                    <a:pt x="210" y="245"/>
                  </a:cubicBezTo>
                  <a:cubicBezTo>
                    <a:pt x="212" y="252"/>
                    <a:pt x="214" y="260"/>
                    <a:pt x="214" y="268"/>
                  </a:cubicBezTo>
                  <a:cubicBezTo>
                    <a:pt x="214" y="275"/>
                    <a:pt x="212" y="283"/>
                    <a:pt x="210" y="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Lato Light"/>
                <a:cs typeface="Lato Light"/>
              </a:endParaRPr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4157663" y="1077913"/>
              <a:ext cx="1009650" cy="3221037"/>
            </a:xfrm>
            <a:custGeom>
              <a:avLst/>
              <a:gdLst>
                <a:gd name="T0" fmla="*/ 214 w 268"/>
                <a:gd name="T1" fmla="*/ 482 h 856"/>
                <a:gd name="T2" fmla="*/ 214 w 268"/>
                <a:gd name="T3" fmla="*/ 80 h 856"/>
                <a:gd name="T4" fmla="*/ 134 w 268"/>
                <a:gd name="T5" fmla="*/ 0 h 856"/>
                <a:gd name="T6" fmla="*/ 54 w 268"/>
                <a:gd name="T7" fmla="*/ 80 h 856"/>
                <a:gd name="T8" fmla="*/ 54 w 268"/>
                <a:gd name="T9" fmla="*/ 482 h 856"/>
                <a:gd name="T10" fmla="*/ 0 w 268"/>
                <a:gd name="T11" fmla="*/ 589 h 856"/>
                <a:gd name="T12" fmla="*/ 54 w 268"/>
                <a:gd name="T13" fmla="*/ 695 h 856"/>
                <a:gd name="T14" fmla="*/ 54 w 268"/>
                <a:gd name="T15" fmla="*/ 776 h 856"/>
                <a:gd name="T16" fmla="*/ 134 w 268"/>
                <a:gd name="T17" fmla="*/ 856 h 856"/>
                <a:gd name="T18" fmla="*/ 214 w 268"/>
                <a:gd name="T19" fmla="*/ 776 h 856"/>
                <a:gd name="T20" fmla="*/ 214 w 268"/>
                <a:gd name="T21" fmla="*/ 695 h 856"/>
                <a:gd name="T22" fmla="*/ 268 w 268"/>
                <a:gd name="T23" fmla="*/ 589 h 856"/>
                <a:gd name="T24" fmla="*/ 214 w 268"/>
                <a:gd name="T25" fmla="*/ 482 h 856"/>
                <a:gd name="T26" fmla="*/ 107 w 268"/>
                <a:gd name="T27" fmla="*/ 80 h 856"/>
                <a:gd name="T28" fmla="*/ 134 w 268"/>
                <a:gd name="T29" fmla="*/ 54 h 856"/>
                <a:gd name="T30" fmla="*/ 161 w 268"/>
                <a:gd name="T31" fmla="*/ 80 h 856"/>
                <a:gd name="T32" fmla="*/ 161 w 268"/>
                <a:gd name="T33" fmla="*/ 457 h 856"/>
                <a:gd name="T34" fmla="*/ 134 w 268"/>
                <a:gd name="T35" fmla="*/ 455 h 856"/>
                <a:gd name="T36" fmla="*/ 107 w 268"/>
                <a:gd name="T37" fmla="*/ 457 h 856"/>
                <a:gd name="T38" fmla="*/ 107 w 268"/>
                <a:gd name="T39" fmla="*/ 80 h 856"/>
                <a:gd name="T40" fmla="*/ 161 w 268"/>
                <a:gd name="T41" fmla="*/ 776 h 856"/>
                <a:gd name="T42" fmla="*/ 134 w 268"/>
                <a:gd name="T43" fmla="*/ 803 h 856"/>
                <a:gd name="T44" fmla="*/ 107 w 268"/>
                <a:gd name="T45" fmla="*/ 776 h 856"/>
                <a:gd name="T46" fmla="*/ 107 w 268"/>
                <a:gd name="T47" fmla="*/ 720 h 856"/>
                <a:gd name="T48" fmla="*/ 134 w 268"/>
                <a:gd name="T49" fmla="*/ 722 h 856"/>
                <a:gd name="T50" fmla="*/ 161 w 268"/>
                <a:gd name="T51" fmla="*/ 720 h 856"/>
                <a:gd name="T52" fmla="*/ 161 w 268"/>
                <a:gd name="T53" fmla="*/ 776 h 856"/>
                <a:gd name="T54" fmla="*/ 211 w 268"/>
                <a:gd name="T55" fmla="*/ 611 h 856"/>
                <a:gd name="T56" fmla="*/ 209 w 268"/>
                <a:gd name="T57" fmla="*/ 615 h 856"/>
                <a:gd name="T58" fmla="*/ 199 w 268"/>
                <a:gd name="T59" fmla="*/ 635 h 856"/>
                <a:gd name="T60" fmla="*/ 199 w 268"/>
                <a:gd name="T61" fmla="*/ 635 h 856"/>
                <a:gd name="T62" fmla="*/ 182 w 268"/>
                <a:gd name="T63" fmla="*/ 652 h 856"/>
                <a:gd name="T64" fmla="*/ 182 w 268"/>
                <a:gd name="T65" fmla="*/ 652 h 856"/>
                <a:gd name="T66" fmla="*/ 161 w 268"/>
                <a:gd name="T67" fmla="*/ 664 h 856"/>
                <a:gd name="T68" fmla="*/ 134 w 268"/>
                <a:gd name="T69" fmla="*/ 669 h 856"/>
                <a:gd name="T70" fmla="*/ 107 w 268"/>
                <a:gd name="T71" fmla="*/ 664 h 856"/>
                <a:gd name="T72" fmla="*/ 86 w 268"/>
                <a:gd name="T73" fmla="*/ 652 h 856"/>
                <a:gd name="T74" fmla="*/ 86 w 268"/>
                <a:gd name="T75" fmla="*/ 652 h 856"/>
                <a:gd name="T76" fmla="*/ 69 w 268"/>
                <a:gd name="T77" fmla="*/ 635 h 856"/>
                <a:gd name="T78" fmla="*/ 69 w 268"/>
                <a:gd name="T79" fmla="*/ 635 h 856"/>
                <a:gd name="T80" fmla="*/ 59 w 268"/>
                <a:gd name="T81" fmla="*/ 615 h 856"/>
                <a:gd name="T82" fmla="*/ 57 w 268"/>
                <a:gd name="T83" fmla="*/ 611 h 856"/>
                <a:gd name="T84" fmla="*/ 54 w 268"/>
                <a:gd name="T85" fmla="*/ 589 h 856"/>
                <a:gd name="T86" fmla="*/ 57 w 268"/>
                <a:gd name="T87" fmla="*/ 566 h 856"/>
                <a:gd name="T88" fmla="*/ 59 w 268"/>
                <a:gd name="T89" fmla="*/ 562 h 856"/>
                <a:gd name="T90" fmla="*/ 69 w 268"/>
                <a:gd name="T91" fmla="*/ 542 h 856"/>
                <a:gd name="T92" fmla="*/ 69 w 268"/>
                <a:gd name="T93" fmla="*/ 542 h 856"/>
                <a:gd name="T94" fmla="*/ 86 w 268"/>
                <a:gd name="T95" fmla="*/ 525 h 856"/>
                <a:gd name="T96" fmla="*/ 86 w 268"/>
                <a:gd name="T97" fmla="*/ 525 h 856"/>
                <a:gd name="T98" fmla="*/ 107 w 268"/>
                <a:gd name="T99" fmla="*/ 513 h 856"/>
                <a:gd name="T100" fmla="*/ 134 w 268"/>
                <a:gd name="T101" fmla="*/ 508 h 856"/>
                <a:gd name="T102" fmla="*/ 161 w 268"/>
                <a:gd name="T103" fmla="*/ 513 h 856"/>
                <a:gd name="T104" fmla="*/ 182 w 268"/>
                <a:gd name="T105" fmla="*/ 525 h 856"/>
                <a:gd name="T106" fmla="*/ 182 w 268"/>
                <a:gd name="T107" fmla="*/ 525 h 856"/>
                <a:gd name="T108" fmla="*/ 199 w 268"/>
                <a:gd name="T109" fmla="*/ 542 h 856"/>
                <a:gd name="T110" fmla="*/ 199 w 268"/>
                <a:gd name="T111" fmla="*/ 542 h 856"/>
                <a:gd name="T112" fmla="*/ 209 w 268"/>
                <a:gd name="T113" fmla="*/ 562 h 856"/>
                <a:gd name="T114" fmla="*/ 211 w 268"/>
                <a:gd name="T115" fmla="*/ 566 h 856"/>
                <a:gd name="T116" fmla="*/ 214 w 268"/>
                <a:gd name="T117" fmla="*/ 589 h 856"/>
                <a:gd name="T118" fmla="*/ 211 w 268"/>
                <a:gd name="T119" fmla="*/ 611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8" h="856">
                  <a:moveTo>
                    <a:pt x="214" y="482"/>
                  </a:moveTo>
                  <a:cubicBezTo>
                    <a:pt x="214" y="80"/>
                    <a:pt x="214" y="80"/>
                    <a:pt x="214" y="80"/>
                  </a:cubicBezTo>
                  <a:cubicBezTo>
                    <a:pt x="214" y="36"/>
                    <a:pt x="178" y="0"/>
                    <a:pt x="134" y="0"/>
                  </a:cubicBezTo>
                  <a:cubicBezTo>
                    <a:pt x="90" y="0"/>
                    <a:pt x="54" y="36"/>
                    <a:pt x="54" y="80"/>
                  </a:cubicBezTo>
                  <a:cubicBezTo>
                    <a:pt x="54" y="482"/>
                    <a:pt x="54" y="482"/>
                    <a:pt x="54" y="482"/>
                  </a:cubicBezTo>
                  <a:cubicBezTo>
                    <a:pt x="21" y="507"/>
                    <a:pt x="0" y="545"/>
                    <a:pt x="0" y="589"/>
                  </a:cubicBezTo>
                  <a:cubicBezTo>
                    <a:pt x="0" y="632"/>
                    <a:pt x="21" y="670"/>
                    <a:pt x="54" y="695"/>
                  </a:cubicBezTo>
                  <a:cubicBezTo>
                    <a:pt x="54" y="776"/>
                    <a:pt x="54" y="776"/>
                    <a:pt x="54" y="776"/>
                  </a:cubicBezTo>
                  <a:cubicBezTo>
                    <a:pt x="54" y="820"/>
                    <a:pt x="90" y="856"/>
                    <a:pt x="134" y="856"/>
                  </a:cubicBezTo>
                  <a:cubicBezTo>
                    <a:pt x="178" y="856"/>
                    <a:pt x="214" y="820"/>
                    <a:pt x="214" y="776"/>
                  </a:cubicBezTo>
                  <a:cubicBezTo>
                    <a:pt x="214" y="695"/>
                    <a:pt x="214" y="695"/>
                    <a:pt x="214" y="695"/>
                  </a:cubicBezTo>
                  <a:cubicBezTo>
                    <a:pt x="247" y="670"/>
                    <a:pt x="268" y="632"/>
                    <a:pt x="268" y="589"/>
                  </a:cubicBezTo>
                  <a:cubicBezTo>
                    <a:pt x="268" y="545"/>
                    <a:pt x="247" y="507"/>
                    <a:pt x="214" y="482"/>
                  </a:cubicBezTo>
                  <a:close/>
                  <a:moveTo>
                    <a:pt x="107" y="80"/>
                  </a:moveTo>
                  <a:cubicBezTo>
                    <a:pt x="107" y="65"/>
                    <a:pt x="119" y="54"/>
                    <a:pt x="134" y="54"/>
                  </a:cubicBezTo>
                  <a:cubicBezTo>
                    <a:pt x="149" y="54"/>
                    <a:pt x="161" y="65"/>
                    <a:pt x="161" y="80"/>
                  </a:cubicBezTo>
                  <a:cubicBezTo>
                    <a:pt x="161" y="457"/>
                    <a:pt x="161" y="457"/>
                    <a:pt x="161" y="457"/>
                  </a:cubicBezTo>
                  <a:cubicBezTo>
                    <a:pt x="152" y="456"/>
                    <a:pt x="143" y="455"/>
                    <a:pt x="134" y="455"/>
                  </a:cubicBezTo>
                  <a:cubicBezTo>
                    <a:pt x="125" y="455"/>
                    <a:pt x="116" y="456"/>
                    <a:pt x="107" y="457"/>
                  </a:cubicBezTo>
                  <a:lnTo>
                    <a:pt x="107" y="80"/>
                  </a:lnTo>
                  <a:close/>
                  <a:moveTo>
                    <a:pt x="161" y="776"/>
                  </a:moveTo>
                  <a:cubicBezTo>
                    <a:pt x="161" y="791"/>
                    <a:pt x="149" y="803"/>
                    <a:pt x="134" y="803"/>
                  </a:cubicBezTo>
                  <a:cubicBezTo>
                    <a:pt x="119" y="803"/>
                    <a:pt x="107" y="791"/>
                    <a:pt x="107" y="776"/>
                  </a:cubicBezTo>
                  <a:cubicBezTo>
                    <a:pt x="107" y="720"/>
                    <a:pt x="107" y="720"/>
                    <a:pt x="107" y="720"/>
                  </a:cubicBezTo>
                  <a:cubicBezTo>
                    <a:pt x="116" y="721"/>
                    <a:pt x="125" y="722"/>
                    <a:pt x="134" y="722"/>
                  </a:cubicBezTo>
                  <a:cubicBezTo>
                    <a:pt x="143" y="722"/>
                    <a:pt x="152" y="721"/>
                    <a:pt x="161" y="720"/>
                  </a:cubicBezTo>
                  <a:lnTo>
                    <a:pt x="161" y="776"/>
                  </a:lnTo>
                  <a:close/>
                  <a:moveTo>
                    <a:pt x="211" y="611"/>
                  </a:moveTo>
                  <a:cubicBezTo>
                    <a:pt x="210" y="612"/>
                    <a:pt x="210" y="614"/>
                    <a:pt x="209" y="615"/>
                  </a:cubicBezTo>
                  <a:cubicBezTo>
                    <a:pt x="207" y="622"/>
                    <a:pt x="204" y="629"/>
                    <a:pt x="199" y="635"/>
                  </a:cubicBezTo>
                  <a:cubicBezTo>
                    <a:pt x="199" y="635"/>
                    <a:pt x="199" y="635"/>
                    <a:pt x="199" y="635"/>
                  </a:cubicBezTo>
                  <a:cubicBezTo>
                    <a:pt x="194" y="642"/>
                    <a:pt x="189" y="647"/>
                    <a:pt x="182" y="652"/>
                  </a:cubicBezTo>
                  <a:cubicBezTo>
                    <a:pt x="182" y="652"/>
                    <a:pt x="182" y="652"/>
                    <a:pt x="182" y="652"/>
                  </a:cubicBezTo>
                  <a:cubicBezTo>
                    <a:pt x="176" y="657"/>
                    <a:pt x="168" y="661"/>
                    <a:pt x="161" y="664"/>
                  </a:cubicBezTo>
                  <a:cubicBezTo>
                    <a:pt x="152" y="667"/>
                    <a:pt x="143" y="669"/>
                    <a:pt x="134" y="669"/>
                  </a:cubicBezTo>
                  <a:cubicBezTo>
                    <a:pt x="125" y="669"/>
                    <a:pt x="116" y="667"/>
                    <a:pt x="107" y="664"/>
                  </a:cubicBezTo>
                  <a:cubicBezTo>
                    <a:pt x="100" y="661"/>
                    <a:pt x="92" y="657"/>
                    <a:pt x="86" y="652"/>
                  </a:cubicBezTo>
                  <a:cubicBezTo>
                    <a:pt x="86" y="652"/>
                    <a:pt x="86" y="652"/>
                    <a:pt x="86" y="652"/>
                  </a:cubicBezTo>
                  <a:cubicBezTo>
                    <a:pt x="79" y="647"/>
                    <a:pt x="74" y="642"/>
                    <a:pt x="69" y="635"/>
                  </a:cubicBezTo>
                  <a:cubicBezTo>
                    <a:pt x="69" y="635"/>
                    <a:pt x="69" y="635"/>
                    <a:pt x="69" y="635"/>
                  </a:cubicBezTo>
                  <a:cubicBezTo>
                    <a:pt x="64" y="629"/>
                    <a:pt x="61" y="622"/>
                    <a:pt x="59" y="615"/>
                  </a:cubicBezTo>
                  <a:cubicBezTo>
                    <a:pt x="58" y="614"/>
                    <a:pt x="58" y="612"/>
                    <a:pt x="57" y="611"/>
                  </a:cubicBezTo>
                  <a:cubicBezTo>
                    <a:pt x="55" y="604"/>
                    <a:pt x="54" y="596"/>
                    <a:pt x="54" y="589"/>
                  </a:cubicBezTo>
                  <a:cubicBezTo>
                    <a:pt x="54" y="581"/>
                    <a:pt x="55" y="573"/>
                    <a:pt x="57" y="566"/>
                  </a:cubicBezTo>
                  <a:cubicBezTo>
                    <a:pt x="58" y="565"/>
                    <a:pt x="58" y="563"/>
                    <a:pt x="59" y="562"/>
                  </a:cubicBezTo>
                  <a:cubicBezTo>
                    <a:pt x="61" y="555"/>
                    <a:pt x="64" y="548"/>
                    <a:pt x="69" y="542"/>
                  </a:cubicBezTo>
                  <a:cubicBezTo>
                    <a:pt x="69" y="542"/>
                    <a:pt x="69" y="542"/>
                    <a:pt x="69" y="542"/>
                  </a:cubicBezTo>
                  <a:cubicBezTo>
                    <a:pt x="74" y="535"/>
                    <a:pt x="79" y="530"/>
                    <a:pt x="86" y="525"/>
                  </a:cubicBezTo>
                  <a:cubicBezTo>
                    <a:pt x="86" y="525"/>
                    <a:pt x="86" y="525"/>
                    <a:pt x="86" y="525"/>
                  </a:cubicBezTo>
                  <a:cubicBezTo>
                    <a:pt x="92" y="520"/>
                    <a:pt x="100" y="516"/>
                    <a:pt x="107" y="513"/>
                  </a:cubicBezTo>
                  <a:cubicBezTo>
                    <a:pt x="116" y="510"/>
                    <a:pt x="125" y="508"/>
                    <a:pt x="134" y="508"/>
                  </a:cubicBezTo>
                  <a:cubicBezTo>
                    <a:pt x="143" y="508"/>
                    <a:pt x="152" y="510"/>
                    <a:pt x="161" y="513"/>
                  </a:cubicBezTo>
                  <a:cubicBezTo>
                    <a:pt x="168" y="516"/>
                    <a:pt x="176" y="520"/>
                    <a:pt x="182" y="525"/>
                  </a:cubicBezTo>
                  <a:cubicBezTo>
                    <a:pt x="182" y="525"/>
                    <a:pt x="182" y="525"/>
                    <a:pt x="182" y="525"/>
                  </a:cubicBezTo>
                  <a:cubicBezTo>
                    <a:pt x="189" y="530"/>
                    <a:pt x="194" y="535"/>
                    <a:pt x="199" y="542"/>
                  </a:cubicBezTo>
                  <a:cubicBezTo>
                    <a:pt x="199" y="542"/>
                    <a:pt x="199" y="542"/>
                    <a:pt x="199" y="542"/>
                  </a:cubicBezTo>
                  <a:cubicBezTo>
                    <a:pt x="204" y="548"/>
                    <a:pt x="207" y="555"/>
                    <a:pt x="209" y="562"/>
                  </a:cubicBezTo>
                  <a:cubicBezTo>
                    <a:pt x="210" y="563"/>
                    <a:pt x="210" y="565"/>
                    <a:pt x="211" y="566"/>
                  </a:cubicBezTo>
                  <a:cubicBezTo>
                    <a:pt x="213" y="573"/>
                    <a:pt x="214" y="581"/>
                    <a:pt x="214" y="589"/>
                  </a:cubicBezTo>
                  <a:cubicBezTo>
                    <a:pt x="214" y="596"/>
                    <a:pt x="213" y="604"/>
                    <a:pt x="211" y="6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Lato Light"/>
                <a:cs typeface="Lato Ligh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332880" y="2845873"/>
            <a:ext cx="269245" cy="269281"/>
            <a:chOff x="-2771775" y="66675"/>
            <a:chExt cx="827087" cy="827088"/>
          </a:xfrm>
          <a:solidFill>
            <a:schemeClr val="accent5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Lato Light"/>
                <a:cs typeface="Lato Light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Lato Light"/>
                <a:cs typeface="Lato Light"/>
              </a:endParaRPr>
            </a:p>
          </p:txBody>
        </p:sp>
        <p:sp>
          <p:nvSpPr>
            <p:cNvPr id="43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Lato Light"/>
                <a:cs typeface="Lato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590843" y="480700"/>
            <a:ext cx="596235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700" b="1" dirty="0" smtClean="0">
                <a:solidFill>
                  <a:srgbClr val="3C489D"/>
                </a:solidFill>
                <a:latin typeface="Lato Black"/>
                <a:cs typeface="Lato Black"/>
              </a:rPr>
              <a:t>Основные участники кооперации</a:t>
            </a:r>
            <a:endParaRPr lang="en-US" sz="2700" b="1" dirty="0">
              <a:solidFill>
                <a:srgbClr val="3C489D"/>
              </a:solidFill>
              <a:latin typeface="Lato Black"/>
              <a:cs typeface="Lato Black"/>
            </a:endParaRPr>
          </a:p>
        </p:txBody>
      </p:sp>
      <p:grpSp>
        <p:nvGrpSpPr>
          <p:cNvPr id="46" name="Group 68"/>
          <p:cNvGrpSpPr/>
          <p:nvPr/>
        </p:nvGrpSpPr>
        <p:grpSpPr>
          <a:xfrm>
            <a:off x="3000120" y="1283079"/>
            <a:ext cx="3126403" cy="3125589"/>
            <a:chOff x="0" y="0"/>
            <a:chExt cx="5175315" cy="5175315"/>
          </a:xfrm>
        </p:grpSpPr>
        <p:sp>
          <p:nvSpPr>
            <p:cNvPr id="52" name="Shape 64"/>
            <p:cNvSpPr/>
            <p:nvPr/>
          </p:nvSpPr>
          <p:spPr>
            <a:xfrm>
              <a:off x="1722435" y="0"/>
              <a:ext cx="1730445" cy="173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pPr lvl="0" algn="ctr">
                <a:defRPr sz="1800" cap="none">
                  <a:solidFill>
                    <a:srgbClr val="000000"/>
                  </a:solidFill>
                </a:defRPr>
              </a:pPr>
              <a:r>
                <a:rPr sz="2500">
                  <a:latin typeface="Lato Light"/>
                  <a:cs typeface="Lato Light"/>
                </a:rPr>
                <a:t>1</a:t>
              </a:r>
            </a:p>
          </p:txBody>
        </p:sp>
        <p:sp>
          <p:nvSpPr>
            <p:cNvPr id="53" name="Shape 65"/>
            <p:cNvSpPr/>
            <p:nvPr/>
          </p:nvSpPr>
          <p:spPr>
            <a:xfrm>
              <a:off x="1722435" y="3444870"/>
              <a:ext cx="1730445" cy="173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pPr lvl="0" algn="ctr">
                <a:defRPr sz="1800" cap="none">
                  <a:solidFill>
                    <a:srgbClr val="000000"/>
                  </a:solidFill>
                </a:defRPr>
              </a:pPr>
              <a:r>
                <a:rPr sz="2500">
                  <a:latin typeface="Lato Light"/>
                  <a:cs typeface="Lato Light"/>
                </a:rPr>
                <a:t>3</a:t>
              </a:r>
            </a:p>
          </p:txBody>
        </p:sp>
        <p:sp>
          <p:nvSpPr>
            <p:cNvPr id="54" name="Shape 66"/>
            <p:cNvSpPr/>
            <p:nvPr/>
          </p:nvSpPr>
          <p:spPr>
            <a:xfrm>
              <a:off x="3444870" y="1722435"/>
              <a:ext cx="1730446" cy="1730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ubicBezTo>
                    <a:pt x="20639" y="6724"/>
                    <a:pt x="20639" y="12954"/>
                    <a:pt x="16796" y="16796"/>
                  </a:cubicBezTo>
                </a:path>
              </a:pathLst>
            </a:custGeom>
            <a:solidFill>
              <a:srgbClr val="6162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pPr lvl="0" algn="ctr">
                <a:defRPr sz="1800" cap="none">
                  <a:solidFill>
                    <a:srgbClr val="000000"/>
                  </a:solidFill>
                </a:defRPr>
              </a:pPr>
              <a:r>
                <a:rPr lang="ru-RU" sz="2500" dirty="0">
                  <a:latin typeface="Lato Light"/>
                  <a:cs typeface="Lato Light"/>
                </a:rPr>
                <a:t>4</a:t>
              </a:r>
              <a:endParaRPr sz="2500" dirty="0">
                <a:latin typeface="Lato Light"/>
                <a:cs typeface="Lato Light"/>
              </a:endParaRPr>
            </a:p>
          </p:txBody>
        </p:sp>
        <p:sp>
          <p:nvSpPr>
            <p:cNvPr id="55" name="Shape 67"/>
            <p:cNvSpPr/>
            <p:nvPr/>
          </p:nvSpPr>
          <p:spPr>
            <a:xfrm>
              <a:off x="0" y="1722435"/>
              <a:ext cx="1730446" cy="173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ubicBezTo>
                    <a:pt x="20639" y="6724"/>
                    <a:pt x="20639" y="12954"/>
                    <a:pt x="16796" y="16796"/>
                  </a:cubicBezTo>
                </a:path>
              </a:pathLst>
            </a:custGeom>
            <a:solidFill>
              <a:srgbClr val="AD485C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pPr lvl="0" algn="ctr">
                <a:defRPr sz="1800" cap="none">
                  <a:solidFill>
                    <a:srgbClr val="000000"/>
                  </a:solidFill>
                </a:defRPr>
              </a:pPr>
              <a:r>
                <a:rPr lang="ru-RU" sz="2500" dirty="0">
                  <a:latin typeface="Lato Light"/>
                  <a:cs typeface="Lato Light"/>
                </a:rPr>
                <a:t>2</a:t>
              </a:r>
              <a:endParaRPr sz="2500" dirty="0">
                <a:latin typeface="Lato Light"/>
                <a:cs typeface="Lato Light"/>
              </a:endParaRPr>
            </a:p>
          </p:txBody>
        </p:sp>
      </p:grpSp>
      <p:grpSp>
        <p:nvGrpSpPr>
          <p:cNvPr id="47" name="Group 73"/>
          <p:cNvGrpSpPr/>
          <p:nvPr/>
        </p:nvGrpSpPr>
        <p:grpSpPr>
          <a:xfrm>
            <a:off x="3663234" y="1924853"/>
            <a:ext cx="1800177" cy="1799709"/>
            <a:chOff x="0" y="0"/>
            <a:chExt cx="2979936" cy="2979936"/>
          </a:xfrm>
        </p:grpSpPr>
        <p:sp>
          <p:nvSpPr>
            <p:cNvPr id="48" name="Shape 69"/>
            <p:cNvSpPr/>
            <p:nvPr/>
          </p:nvSpPr>
          <p:spPr>
            <a:xfrm rot="10800000">
              <a:off x="2577705" y="9675"/>
              <a:ext cx="402232" cy="427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8629" y="14217"/>
                    <a:pt x="21600" y="2160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200">
                <a:latin typeface="Lato Light"/>
                <a:cs typeface="Lato Light"/>
              </a:endParaRPr>
            </a:p>
          </p:txBody>
        </p:sp>
        <p:sp>
          <p:nvSpPr>
            <p:cNvPr id="49" name="Shape 70"/>
            <p:cNvSpPr/>
            <p:nvPr/>
          </p:nvSpPr>
          <p:spPr>
            <a:xfrm rot="16200000">
              <a:off x="2555581" y="2565257"/>
              <a:ext cx="402233" cy="427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8629" y="14217"/>
                    <a:pt x="21600" y="2160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200">
                <a:latin typeface="Lato Light"/>
                <a:cs typeface="Lato Light"/>
              </a:endParaRPr>
            </a:p>
          </p:txBody>
        </p:sp>
        <p:sp>
          <p:nvSpPr>
            <p:cNvPr id="50" name="Shape 71"/>
            <p:cNvSpPr/>
            <p:nvPr/>
          </p:nvSpPr>
          <p:spPr>
            <a:xfrm>
              <a:off x="0" y="2543134"/>
              <a:ext cx="402232" cy="427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8629" y="14217"/>
                    <a:pt x="21600" y="2160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200">
                <a:latin typeface="Lato Light"/>
                <a:cs typeface="Lato Light"/>
              </a:endParaRPr>
            </a:p>
          </p:txBody>
        </p:sp>
        <p:sp>
          <p:nvSpPr>
            <p:cNvPr id="51" name="Shape 72"/>
            <p:cNvSpPr/>
            <p:nvPr/>
          </p:nvSpPr>
          <p:spPr>
            <a:xfrm rot="5400000">
              <a:off x="22123" y="-12449"/>
              <a:ext cx="402232" cy="427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8629" y="14217"/>
                    <a:pt x="21600" y="2160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200">
                <a:latin typeface="Lato Light"/>
                <a:cs typeface="Lato Light"/>
              </a:endParaRPr>
            </a:p>
          </p:txBody>
        </p:sp>
      </p:grpSp>
      <p:sp>
        <p:nvSpPr>
          <p:cNvPr id="45" name="Freeform 47"/>
          <p:cNvSpPr>
            <a:spLocks noChangeArrowheads="1"/>
          </p:cNvSpPr>
          <p:nvPr/>
        </p:nvSpPr>
        <p:spPr bwMode="auto">
          <a:xfrm>
            <a:off x="571953" y="1882765"/>
            <a:ext cx="297592" cy="260349"/>
          </a:xfrm>
          <a:custGeom>
            <a:avLst/>
            <a:gdLst>
              <a:gd name="T0" fmla="*/ 497 w 498"/>
              <a:gd name="T1" fmla="*/ 434 h 435"/>
              <a:gd name="T2" fmla="*/ 497 w 498"/>
              <a:gd name="T3" fmla="*/ 434 h 435"/>
              <a:gd name="T4" fmla="*/ 487 w 498"/>
              <a:gd name="T5" fmla="*/ 328 h 435"/>
              <a:gd name="T6" fmla="*/ 425 w 498"/>
              <a:gd name="T7" fmla="*/ 293 h 435"/>
              <a:gd name="T8" fmla="*/ 372 w 498"/>
              <a:gd name="T9" fmla="*/ 231 h 435"/>
              <a:gd name="T10" fmla="*/ 390 w 498"/>
              <a:gd name="T11" fmla="*/ 196 h 435"/>
              <a:gd name="T12" fmla="*/ 408 w 498"/>
              <a:gd name="T13" fmla="*/ 159 h 435"/>
              <a:gd name="T14" fmla="*/ 399 w 498"/>
              <a:gd name="T15" fmla="*/ 151 h 435"/>
              <a:gd name="T16" fmla="*/ 408 w 498"/>
              <a:gd name="T17" fmla="*/ 115 h 435"/>
              <a:gd name="T18" fmla="*/ 346 w 498"/>
              <a:gd name="T19" fmla="*/ 62 h 435"/>
              <a:gd name="T20" fmla="*/ 284 w 498"/>
              <a:gd name="T21" fmla="*/ 115 h 435"/>
              <a:gd name="T22" fmla="*/ 293 w 498"/>
              <a:gd name="T23" fmla="*/ 151 h 435"/>
              <a:gd name="T24" fmla="*/ 284 w 498"/>
              <a:gd name="T25" fmla="*/ 159 h 435"/>
              <a:gd name="T26" fmla="*/ 302 w 498"/>
              <a:gd name="T27" fmla="*/ 196 h 435"/>
              <a:gd name="T28" fmla="*/ 311 w 498"/>
              <a:gd name="T29" fmla="*/ 231 h 435"/>
              <a:gd name="T30" fmla="*/ 293 w 498"/>
              <a:gd name="T31" fmla="*/ 275 h 435"/>
              <a:gd name="T32" fmla="*/ 381 w 498"/>
              <a:gd name="T33" fmla="*/ 364 h 435"/>
              <a:gd name="T34" fmla="*/ 381 w 498"/>
              <a:gd name="T35" fmla="*/ 434 h 435"/>
              <a:gd name="T36" fmla="*/ 497 w 498"/>
              <a:gd name="T37" fmla="*/ 434 h 435"/>
              <a:gd name="T38" fmla="*/ 258 w 498"/>
              <a:gd name="T39" fmla="*/ 302 h 435"/>
              <a:gd name="T40" fmla="*/ 258 w 498"/>
              <a:gd name="T41" fmla="*/ 302 h 435"/>
              <a:gd name="T42" fmla="*/ 187 w 498"/>
              <a:gd name="T43" fmla="*/ 231 h 435"/>
              <a:gd name="T44" fmla="*/ 213 w 498"/>
              <a:gd name="T45" fmla="*/ 168 h 435"/>
              <a:gd name="T46" fmla="*/ 231 w 498"/>
              <a:gd name="T47" fmla="*/ 133 h 435"/>
              <a:gd name="T48" fmla="*/ 222 w 498"/>
              <a:gd name="T49" fmla="*/ 115 h 435"/>
              <a:gd name="T50" fmla="*/ 231 w 498"/>
              <a:gd name="T51" fmla="*/ 71 h 435"/>
              <a:gd name="T52" fmla="*/ 151 w 498"/>
              <a:gd name="T53" fmla="*/ 0 h 435"/>
              <a:gd name="T54" fmla="*/ 71 w 498"/>
              <a:gd name="T55" fmla="*/ 71 h 435"/>
              <a:gd name="T56" fmla="*/ 71 w 498"/>
              <a:gd name="T57" fmla="*/ 115 h 435"/>
              <a:gd name="T58" fmla="*/ 71 w 498"/>
              <a:gd name="T59" fmla="*/ 133 h 435"/>
              <a:gd name="T60" fmla="*/ 89 w 498"/>
              <a:gd name="T61" fmla="*/ 168 h 435"/>
              <a:gd name="T62" fmla="*/ 107 w 498"/>
              <a:gd name="T63" fmla="*/ 231 h 435"/>
              <a:gd name="T64" fmla="*/ 45 w 498"/>
              <a:gd name="T65" fmla="*/ 302 h 435"/>
              <a:gd name="T66" fmla="*/ 0 w 498"/>
              <a:gd name="T67" fmla="*/ 346 h 435"/>
              <a:gd name="T68" fmla="*/ 0 w 498"/>
              <a:gd name="T69" fmla="*/ 434 h 435"/>
              <a:gd name="T70" fmla="*/ 346 w 498"/>
              <a:gd name="T71" fmla="*/ 434 h 435"/>
              <a:gd name="T72" fmla="*/ 346 w 498"/>
              <a:gd name="T73" fmla="*/ 364 h 435"/>
              <a:gd name="T74" fmla="*/ 258 w 498"/>
              <a:gd name="T75" fmla="*/ 302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8" h="435">
                <a:moveTo>
                  <a:pt x="497" y="434"/>
                </a:moveTo>
                <a:lnTo>
                  <a:pt x="497" y="434"/>
                </a:lnTo>
                <a:cubicBezTo>
                  <a:pt x="497" y="434"/>
                  <a:pt x="497" y="337"/>
                  <a:pt x="487" y="328"/>
                </a:cubicBezTo>
                <a:cubicBezTo>
                  <a:pt x="479" y="319"/>
                  <a:pt x="462" y="302"/>
                  <a:pt x="425" y="293"/>
                </a:cubicBezTo>
                <a:cubicBezTo>
                  <a:pt x="390" y="275"/>
                  <a:pt x="372" y="257"/>
                  <a:pt x="372" y="231"/>
                </a:cubicBezTo>
                <a:cubicBezTo>
                  <a:pt x="372" y="213"/>
                  <a:pt x="390" y="222"/>
                  <a:pt x="390" y="196"/>
                </a:cubicBezTo>
                <a:cubicBezTo>
                  <a:pt x="390" y="178"/>
                  <a:pt x="408" y="196"/>
                  <a:pt x="408" y="159"/>
                </a:cubicBezTo>
                <a:cubicBezTo>
                  <a:pt x="408" y="151"/>
                  <a:pt x="399" y="151"/>
                  <a:pt x="399" y="151"/>
                </a:cubicBezTo>
                <a:cubicBezTo>
                  <a:pt x="399" y="151"/>
                  <a:pt x="408" y="133"/>
                  <a:pt x="408" y="115"/>
                </a:cubicBezTo>
                <a:cubicBezTo>
                  <a:pt x="408" y="98"/>
                  <a:pt x="399" y="62"/>
                  <a:pt x="346" y="62"/>
                </a:cubicBezTo>
                <a:cubicBezTo>
                  <a:pt x="293" y="62"/>
                  <a:pt x="284" y="98"/>
                  <a:pt x="284" y="115"/>
                </a:cubicBezTo>
                <a:cubicBezTo>
                  <a:pt x="284" y="133"/>
                  <a:pt x="293" y="151"/>
                  <a:pt x="293" y="151"/>
                </a:cubicBezTo>
                <a:cubicBezTo>
                  <a:pt x="293" y="151"/>
                  <a:pt x="284" y="151"/>
                  <a:pt x="284" y="159"/>
                </a:cubicBezTo>
                <a:cubicBezTo>
                  <a:pt x="284" y="196"/>
                  <a:pt x="293" y="178"/>
                  <a:pt x="302" y="196"/>
                </a:cubicBezTo>
                <a:cubicBezTo>
                  <a:pt x="302" y="222"/>
                  <a:pt x="311" y="213"/>
                  <a:pt x="311" y="231"/>
                </a:cubicBezTo>
                <a:cubicBezTo>
                  <a:pt x="311" y="249"/>
                  <a:pt x="311" y="266"/>
                  <a:pt x="293" y="275"/>
                </a:cubicBezTo>
                <a:cubicBezTo>
                  <a:pt x="372" y="319"/>
                  <a:pt x="381" y="319"/>
                  <a:pt x="381" y="364"/>
                </a:cubicBezTo>
                <a:cubicBezTo>
                  <a:pt x="381" y="434"/>
                  <a:pt x="381" y="434"/>
                  <a:pt x="381" y="434"/>
                </a:cubicBezTo>
                <a:lnTo>
                  <a:pt x="497" y="434"/>
                </a:lnTo>
                <a:close/>
                <a:moveTo>
                  <a:pt x="258" y="302"/>
                </a:moveTo>
                <a:lnTo>
                  <a:pt x="258" y="302"/>
                </a:lnTo>
                <a:cubicBezTo>
                  <a:pt x="204" y="284"/>
                  <a:pt x="187" y="266"/>
                  <a:pt x="187" y="231"/>
                </a:cubicBezTo>
                <a:cubicBezTo>
                  <a:pt x="187" y="204"/>
                  <a:pt x="204" y="213"/>
                  <a:pt x="213" y="168"/>
                </a:cubicBezTo>
                <a:cubicBezTo>
                  <a:pt x="213" y="159"/>
                  <a:pt x="231" y="168"/>
                  <a:pt x="231" y="133"/>
                </a:cubicBezTo>
                <a:cubicBezTo>
                  <a:pt x="231" y="115"/>
                  <a:pt x="222" y="115"/>
                  <a:pt x="222" y="115"/>
                </a:cubicBezTo>
                <a:cubicBezTo>
                  <a:pt x="222" y="115"/>
                  <a:pt x="222" y="89"/>
                  <a:pt x="231" y="71"/>
                </a:cubicBezTo>
                <a:cubicBezTo>
                  <a:pt x="231" y="53"/>
                  <a:pt x="213" y="0"/>
                  <a:pt x="151" y="0"/>
                </a:cubicBezTo>
                <a:cubicBezTo>
                  <a:pt x="80" y="0"/>
                  <a:pt x="71" y="53"/>
                  <a:pt x="71" y="71"/>
                </a:cubicBezTo>
                <a:cubicBezTo>
                  <a:pt x="71" y="89"/>
                  <a:pt x="71" y="115"/>
                  <a:pt x="71" y="115"/>
                </a:cubicBezTo>
                <a:cubicBezTo>
                  <a:pt x="71" y="115"/>
                  <a:pt x="71" y="115"/>
                  <a:pt x="71" y="133"/>
                </a:cubicBezTo>
                <a:cubicBezTo>
                  <a:pt x="71" y="168"/>
                  <a:pt x="80" y="159"/>
                  <a:pt x="89" y="168"/>
                </a:cubicBezTo>
                <a:cubicBezTo>
                  <a:pt x="89" y="213"/>
                  <a:pt x="107" y="204"/>
                  <a:pt x="107" y="231"/>
                </a:cubicBezTo>
                <a:cubicBezTo>
                  <a:pt x="107" y="266"/>
                  <a:pt x="89" y="284"/>
                  <a:pt x="45" y="302"/>
                </a:cubicBezTo>
                <a:cubicBezTo>
                  <a:pt x="27" y="310"/>
                  <a:pt x="0" y="319"/>
                  <a:pt x="0" y="346"/>
                </a:cubicBezTo>
                <a:cubicBezTo>
                  <a:pt x="0" y="434"/>
                  <a:pt x="0" y="434"/>
                  <a:pt x="0" y="434"/>
                </a:cubicBezTo>
                <a:cubicBezTo>
                  <a:pt x="346" y="434"/>
                  <a:pt x="346" y="434"/>
                  <a:pt x="346" y="434"/>
                </a:cubicBezTo>
                <a:cubicBezTo>
                  <a:pt x="346" y="434"/>
                  <a:pt x="346" y="381"/>
                  <a:pt x="346" y="364"/>
                </a:cubicBezTo>
                <a:cubicBezTo>
                  <a:pt x="346" y="346"/>
                  <a:pt x="302" y="328"/>
                  <a:pt x="258" y="3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kern="1200" dirty="0">
              <a:latin typeface="Lato Light"/>
              <a:ea typeface="+mn-ea"/>
              <a:cs typeface="+mn-cs"/>
            </a:endParaRPr>
          </a:p>
        </p:txBody>
      </p:sp>
      <p:sp>
        <p:nvSpPr>
          <p:cNvPr id="56" name="Freeform 79"/>
          <p:cNvSpPr>
            <a:spLocks noChangeArrowheads="1"/>
          </p:cNvSpPr>
          <p:nvPr/>
        </p:nvSpPr>
        <p:spPr bwMode="auto">
          <a:xfrm>
            <a:off x="571953" y="3115154"/>
            <a:ext cx="279463" cy="287866"/>
          </a:xfrm>
          <a:custGeom>
            <a:avLst/>
            <a:gdLst>
              <a:gd name="T0" fmla="*/ 239 w 479"/>
              <a:gd name="T1" fmla="*/ 0 h 479"/>
              <a:gd name="T2" fmla="*/ 239 w 479"/>
              <a:gd name="T3" fmla="*/ 0 h 479"/>
              <a:gd name="T4" fmla="*/ 0 w 479"/>
              <a:gd name="T5" fmla="*/ 239 h 479"/>
              <a:gd name="T6" fmla="*/ 239 w 479"/>
              <a:gd name="T7" fmla="*/ 478 h 479"/>
              <a:gd name="T8" fmla="*/ 478 w 479"/>
              <a:gd name="T9" fmla="*/ 239 h 479"/>
              <a:gd name="T10" fmla="*/ 239 w 479"/>
              <a:gd name="T11" fmla="*/ 0 h 479"/>
              <a:gd name="T12" fmla="*/ 443 w 479"/>
              <a:gd name="T13" fmla="*/ 239 h 479"/>
              <a:gd name="T14" fmla="*/ 443 w 479"/>
              <a:gd name="T15" fmla="*/ 239 h 479"/>
              <a:gd name="T16" fmla="*/ 399 w 479"/>
              <a:gd name="T17" fmla="*/ 363 h 479"/>
              <a:gd name="T18" fmla="*/ 390 w 479"/>
              <a:gd name="T19" fmla="*/ 328 h 479"/>
              <a:gd name="T20" fmla="*/ 399 w 479"/>
              <a:gd name="T21" fmla="*/ 257 h 479"/>
              <a:gd name="T22" fmla="*/ 372 w 479"/>
              <a:gd name="T23" fmla="*/ 204 h 479"/>
              <a:gd name="T24" fmla="*/ 319 w 479"/>
              <a:gd name="T25" fmla="*/ 178 h 479"/>
              <a:gd name="T26" fmla="*/ 346 w 479"/>
              <a:gd name="T27" fmla="*/ 88 h 479"/>
              <a:gd name="T28" fmla="*/ 293 w 479"/>
              <a:gd name="T29" fmla="*/ 62 h 479"/>
              <a:gd name="T30" fmla="*/ 301 w 479"/>
              <a:gd name="T31" fmla="*/ 53 h 479"/>
              <a:gd name="T32" fmla="*/ 443 w 479"/>
              <a:gd name="T33" fmla="*/ 239 h 479"/>
              <a:gd name="T34" fmla="*/ 212 w 479"/>
              <a:gd name="T35" fmla="*/ 44 h 479"/>
              <a:gd name="T36" fmla="*/ 212 w 479"/>
              <a:gd name="T37" fmla="*/ 44 h 479"/>
              <a:gd name="T38" fmla="*/ 186 w 479"/>
              <a:gd name="T39" fmla="*/ 62 h 479"/>
              <a:gd name="T40" fmla="*/ 150 w 479"/>
              <a:gd name="T41" fmla="*/ 88 h 479"/>
              <a:gd name="T42" fmla="*/ 115 w 479"/>
              <a:gd name="T43" fmla="*/ 133 h 479"/>
              <a:gd name="T44" fmla="*/ 133 w 479"/>
              <a:gd name="T45" fmla="*/ 159 h 479"/>
              <a:gd name="T46" fmla="*/ 177 w 479"/>
              <a:gd name="T47" fmla="*/ 159 h 479"/>
              <a:gd name="T48" fmla="*/ 248 w 479"/>
              <a:gd name="T49" fmla="*/ 239 h 479"/>
              <a:gd name="T50" fmla="*/ 186 w 479"/>
              <a:gd name="T51" fmla="*/ 292 h 479"/>
              <a:gd name="T52" fmla="*/ 177 w 479"/>
              <a:gd name="T53" fmla="*/ 337 h 479"/>
              <a:gd name="T54" fmla="*/ 177 w 479"/>
              <a:gd name="T55" fmla="*/ 390 h 479"/>
              <a:gd name="T56" fmla="*/ 133 w 479"/>
              <a:gd name="T57" fmla="*/ 345 h 479"/>
              <a:gd name="T58" fmla="*/ 124 w 479"/>
              <a:gd name="T59" fmla="*/ 284 h 479"/>
              <a:gd name="T60" fmla="*/ 88 w 479"/>
              <a:gd name="T61" fmla="*/ 239 h 479"/>
              <a:gd name="T62" fmla="*/ 106 w 479"/>
              <a:gd name="T63" fmla="*/ 186 h 479"/>
              <a:gd name="T64" fmla="*/ 53 w 479"/>
              <a:gd name="T65" fmla="*/ 169 h 479"/>
              <a:gd name="T66" fmla="*/ 212 w 479"/>
              <a:gd name="T67" fmla="*/ 44 h 479"/>
              <a:gd name="T68" fmla="*/ 177 w 479"/>
              <a:gd name="T69" fmla="*/ 434 h 479"/>
              <a:gd name="T70" fmla="*/ 177 w 479"/>
              <a:gd name="T71" fmla="*/ 434 h 479"/>
              <a:gd name="T72" fmla="*/ 204 w 479"/>
              <a:gd name="T73" fmla="*/ 416 h 479"/>
              <a:gd name="T74" fmla="*/ 239 w 479"/>
              <a:gd name="T75" fmla="*/ 407 h 479"/>
              <a:gd name="T76" fmla="*/ 293 w 479"/>
              <a:gd name="T77" fmla="*/ 390 h 479"/>
              <a:gd name="T78" fmla="*/ 354 w 479"/>
              <a:gd name="T79" fmla="*/ 407 h 479"/>
              <a:gd name="T80" fmla="*/ 239 w 479"/>
              <a:gd name="T81" fmla="*/ 443 h 479"/>
              <a:gd name="T82" fmla="*/ 177 w 479"/>
              <a:gd name="T83" fmla="*/ 434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rgbClr val="AD485C"/>
          </a:solidFill>
          <a:ln>
            <a:noFill/>
          </a:ln>
          <a:effectLst/>
          <a:ex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kern="1200" dirty="0">
              <a:latin typeface="Lat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43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/>
          <p:cNvSpPr/>
          <p:nvPr/>
        </p:nvSpPr>
        <p:spPr>
          <a:xfrm>
            <a:off x="0" y="870943"/>
            <a:ext cx="9144000" cy="530900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 algn="ctr"/>
            <a:r>
              <a:rPr lang="ru-RU" sz="1500" b="1" dirty="0" smtClean="0"/>
              <a:t>К Платформе будут поэтапно подключаться дополнительные модули, </a:t>
            </a:r>
            <a:br>
              <a:rPr lang="ru-RU" sz="1500" b="1" dirty="0" smtClean="0"/>
            </a:br>
            <a:r>
              <a:rPr lang="ru-RU" sz="1500" b="1" dirty="0" smtClean="0"/>
              <a:t>в соответствии с запросами пользователей платформы: </a:t>
            </a:r>
            <a:endParaRPr lang="ru-RU" sz="1500" dirty="0"/>
          </a:p>
        </p:txBody>
      </p:sp>
      <p:sp>
        <p:nvSpPr>
          <p:cNvPr id="52" name="AutoShape 7"/>
          <p:cNvSpPr>
            <a:spLocks/>
          </p:cNvSpPr>
          <p:nvPr/>
        </p:nvSpPr>
        <p:spPr bwMode="auto">
          <a:xfrm>
            <a:off x="493902" y="1586034"/>
            <a:ext cx="557808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4" name="AutoShape 9"/>
          <p:cNvSpPr>
            <a:spLocks/>
          </p:cNvSpPr>
          <p:nvPr/>
        </p:nvSpPr>
        <p:spPr bwMode="auto">
          <a:xfrm>
            <a:off x="502931" y="2603155"/>
            <a:ext cx="557808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399BB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5" name="AutoShape 10"/>
          <p:cNvSpPr>
            <a:spLocks/>
          </p:cNvSpPr>
          <p:nvPr/>
        </p:nvSpPr>
        <p:spPr bwMode="auto">
          <a:xfrm>
            <a:off x="502931" y="3657834"/>
            <a:ext cx="557808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8" name="AutoShape 13"/>
          <p:cNvSpPr>
            <a:spLocks/>
          </p:cNvSpPr>
          <p:nvPr/>
        </p:nvSpPr>
        <p:spPr bwMode="auto">
          <a:xfrm>
            <a:off x="3477574" y="1586034"/>
            <a:ext cx="558403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66006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9" name="AutoShape 14"/>
          <p:cNvSpPr>
            <a:spLocks/>
          </p:cNvSpPr>
          <p:nvPr/>
        </p:nvSpPr>
        <p:spPr bwMode="auto">
          <a:xfrm>
            <a:off x="3477574" y="2604785"/>
            <a:ext cx="558403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0" name="AutoShape 15"/>
          <p:cNvSpPr>
            <a:spLocks/>
          </p:cNvSpPr>
          <p:nvPr/>
        </p:nvSpPr>
        <p:spPr bwMode="auto">
          <a:xfrm>
            <a:off x="3460621" y="3679483"/>
            <a:ext cx="558403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4" name="AutoShape 19"/>
          <p:cNvSpPr>
            <a:spLocks/>
          </p:cNvSpPr>
          <p:nvPr/>
        </p:nvSpPr>
        <p:spPr bwMode="auto">
          <a:xfrm>
            <a:off x="5882350" y="1584640"/>
            <a:ext cx="557808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399BB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6" name="AutoShape 21"/>
          <p:cNvSpPr>
            <a:spLocks/>
          </p:cNvSpPr>
          <p:nvPr/>
        </p:nvSpPr>
        <p:spPr bwMode="auto">
          <a:xfrm>
            <a:off x="5896782" y="2604785"/>
            <a:ext cx="557808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7" name="AutoShape 22"/>
          <p:cNvSpPr>
            <a:spLocks/>
          </p:cNvSpPr>
          <p:nvPr/>
        </p:nvSpPr>
        <p:spPr bwMode="auto">
          <a:xfrm>
            <a:off x="5882351" y="3679483"/>
            <a:ext cx="557808" cy="5584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2100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4064491" y="2804668"/>
            <a:ext cx="1832292" cy="543211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/>
              <a:t>Профориентация, поиск призвания. Система </a:t>
            </a:r>
            <a:r>
              <a:rPr lang="ru-RU" sz="800" dirty="0"/>
              <a:t>непрерывного развития </a:t>
            </a:r>
            <a:r>
              <a:rPr lang="ru-RU" sz="800" dirty="0" smtClean="0"/>
              <a:t>компетенций.</a:t>
            </a:r>
            <a:endParaRPr lang="ru-RU" sz="800" dirty="0"/>
          </a:p>
        </p:txBody>
      </p:sp>
      <p:sp>
        <p:nvSpPr>
          <p:cNvPr id="133" name="Rectangle 132"/>
          <p:cNvSpPr/>
          <p:nvPr/>
        </p:nvSpPr>
        <p:spPr>
          <a:xfrm>
            <a:off x="4064491" y="2571569"/>
            <a:ext cx="1382401" cy="280832"/>
          </a:xfrm>
          <a:prstGeom prst="rect">
            <a:avLst/>
          </a:prstGeom>
        </p:spPr>
        <p:txBody>
          <a:bodyPr wrap="non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Онлайн-обучение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6473130" y="2604785"/>
            <a:ext cx="2681052" cy="238513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Паралимпийский спорт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1117140" y="2571569"/>
            <a:ext cx="2052482" cy="280832"/>
          </a:xfrm>
          <a:prstGeom prst="rect">
            <a:avLst/>
          </a:prstGeom>
        </p:spPr>
        <p:txBody>
          <a:bodyPr wrap="non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Знакомства для инвалидов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4045811" y="3730583"/>
            <a:ext cx="1836539" cy="703255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>
                <a:latin typeface="Roboto Light"/>
                <a:ea typeface="Open Sans" panose="020B0606030504020204" pitchFamily="34" charset="0"/>
                <a:cs typeface="Roboto Light"/>
              </a:rPr>
              <a:t>Карта </a:t>
            </a:r>
            <a:r>
              <a:rPr lang="ru-RU" sz="800" dirty="0">
                <a:latin typeface="Roboto Light"/>
                <a:ea typeface="Open Sans" panose="020B0606030504020204" pitchFamily="34" charset="0"/>
                <a:cs typeface="Roboto Light"/>
              </a:rPr>
              <a:t>объектов </a:t>
            </a:r>
            <a:r>
              <a:rPr lang="ru-RU" sz="800" dirty="0" smtClean="0">
                <a:latin typeface="Roboto Light"/>
                <a:ea typeface="Open Sans" panose="020B0606030504020204" pitchFamily="34" charset="0"/>
                <a:cs typeface="Roboto Light"/>
              </a:rPr>
              <a:t>городской </a:t>
            </a:r>
            <a:r>
              <a:rPr lang="ru-RU" sz="800" dirty="0">
                <a:latin typeface="Roboto Light"/>
                <a:ea typeface="Open Sans" panose="020B0606030504020204" pitchFamily="34" charset="0"/>
                <a:cs typeface="Roboto Light"/>
              </a:rPr>
              <a:t>инфраструктуры с описанием их доступности для людей с ограниченными возможностями.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4064491" y="3518269"/>
            <a:ext cx="1468112" cy="280832"/>
          </a:xfrm>
          <a:prstGeom prst="rect">
            <a:avLst/>
          </a:prstGeom>
        </p:spPr>
        <p:txBody>
          <a:bodyPr wrap="non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Карта доступности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455732" y="3538577"/>
            <a:ext cx="2033747" cy="238513"/>
          </a:xfrm>
          <a:prstGeom prst="rect">
            <a:avLst/>
          </a:prstGeom>
        </p:spPr>
        <p:txBody>
          <a:bodyPr wrap="none" lIns="68566" tIns="34283" rIns="68566" bIns="34283">
            <a:spAutoFit/>
          </a:bodyPr>
          <a:lstStyle/>
          <a:p>
            <a:pPr lvl="0"/>
            <a:r>
              <a:rPr lang="ru-RU" sz="1100" b="1" dirty="0" smtClean="0"/>
              <a:t>Инновации для инвалидов</a:t>
            </a:r>
            <a:endParaRPr lang="ru-RU" sz="1100" b="1" dirty="0"/>
          </a:p>
        </p:txBody>
      </p:sp>
      <p:sp>
        <p:nvSpPr>
          <p:cNvPr id="143" name="Rectangle 142"/>
          <p:cNvSpPr/>
          <p:nvPr/>
        </p:nvSpPr>
        <p:spPr>
          <a:xfrm>
            <a:off x="1115255" y="3583217"/>
            <a:ext cx="2182285" cy="238513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Умный профиль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064491" y="1952853"/>
            <a:ext cx="1664472" cy="383168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>
                <a:latin typeface="Roboto Light"/>
                <a:ea typeface="Open Sans" panose="020B0606030504020204" pitchFamily="34" charset="0"/>
                <a:cs typeface="Roboto Light"/>
              </a:rPr>
              <a:t>Мониторинг, систематизация, тиражирование.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064491" y="1586034"/>
            <a:ext cx="1832291" cy="407790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Банк успешных практик для инвалидов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6473130" y="1784870"/>
            <a:ext cx="2503105" cy="543211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/>
              <a:t>Каждое </a:t>
            </a:r>
            <a:r>
              <a:rPr lang="ru-RU" sz="800" dirty="0" smtClean="0"/>
              <a:t>значимое </a:t>
            </a:r>
            <a:r>
              <a:rPr lang="ru-RU" sz="800" dirty="0"/>
              <a:t>действие </a:t>
            </a:r>
            <a:r>
              <a:rPr lang="ru-RU" sz="800" dirty="0" smtClean="0"/>
              <a:t>на Платформе будет </a:t>
            </a:r>
            <a:r>
              <a:rPr lang="ru-RU" sz="800" dirty="0"/>
              <a:t>фиксироваться и вознаграждаться в </a:t>
            </a:r>
            <a:r>
              <a:rPr lang="ru-RU" sz="800" dirty="0" smtClean="0"/>
              <a:t>баллах, которые дают дополнительные преимущества.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473130" y="1577395"/>
            <a:ext cx="2702698" cy="238513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Игрофикация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117140" y="1586034"/>
            <a:ext cx="2117344" cy="238513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r>
              <a:rPr lang="ru-RU" sz="1100" b="1" dirty="0" smtClean="0">
                <a:latin typeface="Roboto Regular"/>
                <a:ea typeface="Open Sans" panose="020B0606030504020204" pitchFamily="34" charset="0"/>
                <a:cs typeface="Roboto Regular"/>
              </a:rPr>
              <a:t>Управление будущим</a:t>
            </a:r>
            <a:endParaRPr lang="en-US" sz="1100" b="1" dirty="0">
              <a:latin typeface="Roboto Regular"/>
              <a:ea typeface="Open Sans" panose="020B0606030504020204" pitchFamily="34" charset="0"/>
              <a:cs typeface="Roboto Regular"/>
            </a:endParaRPr>
          </a:p>
        </p:txBody>
      </p:sp>
      <p:sp>
        <p:nvSpPr>
          <p:cNvPr id="150" name="Title 2"/>
          <p:cNvSpPr txBox="1">
            <a:spLocks/>
          </p:cNvSpPr>
          <p:nvPr/>
        </p:nvSpPr>
        <p:spPr>
          <a:xfrm>
            <a:off x="2646516" y="420836"/>
            <a:ext cx="3824422" cy="359073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ctr"/>
            <a:r>
              <a:rPr lang="ru-RU" sz="2300" b="1" dirty="0" smtClean="0">
                <a:solidFill>
                  <a:srgbClr val="0097A7"/>
                </a:solidFill>
                <a:ea typeface="Open Sans Light" panose="020B0306030504020204" pitchFamily="34" charset="0"/>
              </a:rPr>
              <a:t>Дополнительные модули</a:t>
            </a:r>
            <a:endParaRPr lang="en-US" sz="2300" b="1" dirty="0">
              <a:solidFill>
                <a:srgbClr val="0097A7"/>
              </a:solidFill>
              <a:ea typeface="Open Sans Light" panose="020B0306030504020204" pitchFamily="34" charset="0"/>
            </a:endParaRPr>
          </a:p>
        </p:txBody>
      </p:sp>
      <p:sp>
        <p:nvSpPr>
          <p:cNvPr id="153" name="Freeform 3"/>
          <p:cNvSpPr>
            <a:spLocks noChangeArrowheads="1"/>
          </p:cNvSpPr>
          <p:nvPr/>
        </p:nvSpPr>
        <p:spPr bwMode="auto">
          <a:xfrm>
            <a:off x="622563" y="2764798"/>
            <a:ext cx="310114" cy="248531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54" name="Freeform 9"/>
          <p:cNvSpPr>
            <a:spLocks noChangeArrowheads="1"/>
          </p:cNvSpPr>
          <p:nvPr/>
        </p:nvSpPr>
        <p:spPr bwMode="auto">
          <a:xfrm>
            <a:off x="6025781" y="1713823"/>
            <a:ext cx="280001" cy="280001"/>
          </a:xfrm>
          <a:custGeom>
            <a:avLst/>
            <a:gdLst>
              <a:gd name="T0" fmla="*/ 212 w 426"/>
              <a:gd name="T1" fmla="*/ 0 h 426"/>
              <a:gd name="T2" fmla="*/ 212 w 426"/>
              <a:gd name="T3" fmla="*/ 0 h 426"/>
              <a:gd name="T4" fmla="*/ 0 w 426"/>
              <a:gd name="T5" fmla="*/ 213 h 426"/>
              <a:gd name="T6" fmla="*/ 212 w 426"/>
              <a:gd name="T7" fmla="*/ 425 h 426"/>
              <a:gd name="T8" fmla="*/ 425 w 426"/>
              <a:gd name="T9" fmla="*/ 213 h 426"/>
              <a:gd name="T10" fmla="*/ 212 w 426"/>
              <a:gd name="T11" fmla="*/ 0 h 426"/>
              <a:gd name="T12" fmla="*/ 229 w 426"/>
              <a:gd name="T13" fmla="*/ 390 h 426"/>
              <a:gd name="T14" fmla="*/ 229 w 426"/>
              <a:gd name="T15" fmla="*/ 390 h 426"/>
              <a:gd name="T16" fmla="*/ 229 w 426"/>
              <a:gd name="T17" fmla="*/ 292 h 426"/>
              <a:gd name="T18" fmla="*/ 194 w 426"/>
              <a:gd name="T19" fmla="*/ 292 h 426"/>
              <a:gd name="T20" fmla="*/ 194 w 426"/>
              <a:gd name="T21" fmla="*/ 390 h 426"/>
              <a:gd name="T22" fmla="*/ 35 w 426"/>
              <a:gd name="T23" fmla="*/ 230 h 426"/>
              <a:gd name="T24" fmla="*/ 132 w 426"/>
              <a:gd name="T25" fmla="*/ 230 h 426"/>
              <a:gd name="T26" fmla="*/ 132 w 426"/>
              <a:gd name="T27" fmla="*/ 195 h 426"/>
              <a:gd name="T28" fmla="*/ 35 w 426"/>
              <a:gd name="T29" fmla="*/ 195 h 426"/>
              <a:gd name="T30" fmla="*/ 194 w 426"/>
              <a:gd name="T31" fmla="*/ 44 h 426"/>
              <a:gd name="T32" fmla="*/ 194 w 426"/>
              <a:gd name="T33" fmla="*/ 142 h 426"/>
              <a:gd name="T34" fmla="*/ 229 w 426"/>
              <a:gd name="T35" fmla="*/ 142 h 426"/>
              <a:gd name="T36" fmla="*/ 229 w 426"/>
              <a:gd name="T37" fmla="*/ 44 h 426"/>
              <a:gd name="T38" fmla="*/ 380 w 426"/>
              <a:gd name="T39" fmla="*/ 195 h 426"/>
              <a:gd name="T40" fmla="*/ 292 w 426"/>
              <a:gd name="T41" fmla="*/ 195 h 426"/>
              <a:gd name="T42" fmla="*/ 292 w 426"/>
              <a:gd name="T43" fmla="*/ 230 h 426"/>
              <a:gd name="T44" fmla="*/ 380 w 426"/>
              <a:gd name="T45" fmla="*/ 230 h 426"/>
              <a:gd name="T46" fmla="*/ 229 w 426"/>
              <a:gd name="T47" fmla="*/ 39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6" h="426">
                <a:moveTo>
                  <a:pt x="212" y="0"/>
                </a:moveTo>
                <a:lnTo>
                  <a:pt x="212" y="0"/>
                </a:lnTo>
                <a:cubicBezTo>
                  <a:pt x="97" y="0"/>
                  <a:pt x="0" y="97"/>
                  <a:pt x="0" y="213"/>
                </a:cubicBezTo>
                <a:cubicBezTo>
                  <a:pt x="0" y="336"/>
                  <a:pt x="97" y="425"/>
                  <a:pt x="212" y="425"/>
                </a:cubicBezTo>
                <a:cubicBezTo>
                  <a:pt x="327" y="425"/>
                  <a:pt x="425" y="336"/>
                  <a:pt x="425" y="213"/>
                </a:cubicBezTo>
                <a:cubicBezTo>
                  <a:pt x="425" y="97"/>
                  <a:pt x="327" y="0"/>
                  <a:pt x="212" y="0"/>
                </a:cubicBezTo>
                <a:close/>
                <a:moveTo>
                  <a:pt x="229" y="390"/>
                </a:moveTo>
                <a:lnTo>
                  <a:pt x="229" y="390"/>
                </a:lnTo>
                <a:cubicBezTo>
                  <a:pt x="229" y="292"/>
                  <a:pt x="229" y="292"/>
                  <a:pt x="229" y="292"/>
                </a:cubicBezTo>
                <a:cubicBezTo>
                  <a:pt x="194" y="292"/>
                  <a:pt x="194" y="292"/>
                  <a:pt x="194" y="292"/>
                </a:cubicBezTo>
                <a:cubicBezTo>
                  <a:pt x="194" y="390"/>
                  <a:pt x="194" y="390"/>
                  <a:pt x="194" y="390"/>
                </a:cubicBezTo>
                <a:cubicBezTo>
                  <a:pt x="114" y="380"/>
                  <a:pt x="44" y="310"/>
                  <a:pt x="35" y="230"/>
                </a:cubicBezTo>
                <a:cubicBezTo>
                  <a:pt x="132" y="230"/>
                  <a:pt x="132" y="230"/>
                  <a:pt x="132" y="230"/>
                </a:cubicBezTo>
                <a:cubicBezTo>
                  <a:pt x="132" y="195"/>
                  <a:pt x="132" y="195"/>
                  <a:pt x="132" y="195"/>
                </a:cubicBezTo>
                <a:cubicBezTo>
                  <a:pt x="35" y="195"/>
                  <a:pt x="35" y="195"/>
                  <a:pt x="35" y="195"/>
                </a:cubicBezTo>
                <a:cubicBezTo>
                  <a:pt x="44" y="115"/>
                  <a:pt x="114" y="53"/>
                  <a:pt x="194" y="44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229" y="142"/>
                  <a:pt x="229" y="142"/>
                  <a:pt x="229" y="142"/>
                </a:cubicBezTo>
                <a:cubicBezTo>
                  <a:pt x="229" y="44"/>
                  <a:pt x="229" y="44"/>
                  <a:pt x="229" y="44"/>
                </a:cubicBezTo>
                <a:cubicBezTo>
                  <a:pt x="310" y="53"/>
                  <a:pt x="380" y="115"/>
                  <a:pt x="380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230"/>
                  <a:pt x="292" y="230"/>
                  <a:pt x="292" y="230"/>
                </a:cubicBezTo>
                <a:cubicBezTo>
                  <a:pt x="380" y="230"/>
                  <a:pt x="380" y="230"/>
                  <a:pt x="380" y="230"/>
                </a:cubicBezTo>
                <a:cubicBezTo>
                  <a:pt x="380" y="310"/>
                  <a:pt x="310" y="380"/>
                  <a:pt x="229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55" name="Freeform 67"/>
          <p:cNvSpPr>
            <a:spLocks noChangeArrowheads="1"/>
          </p:cNvSpPr>
          <p:nvPr/>
        </p:nvSpPr>
        <p:spPr bwMode="auto">
          <a:xfrm>
            <a:off x="6050730" y="3754960"/>
            <a:ext cx="303697" cy="353137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56" name="Freeform 74"/>
          <p:cNvSpPr>
            <a:spLocks noChangeArrowheads="1"/>
          </p:cNvSpPr>
          <p:nvPr/>
        </p:nvSpPr>
        <p:spPr bwMode="auto">
          <a:xfrm>
            <a:off x="614206" y="1696652"/>
            <a:ext cx="318471" cy="282004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57" name="Freeform 87"/>
          <p:cNvSpPr>
            <a:spLocks noChangeArrowheads="1"/>
          </p:cNvSpPr>
          <p:nvPr/>
        </p:nvSpPr>
        <p:spPr bwMode="auto">
          <a:xfrm>
            <a:off x="622563" y="3786635"/>
            <a:ext cx="310114" cy="305343"/>
          </a:xfrm>
          <a:custGeom>
            <a:avLst/>
            <a:gdLst>
              <a:gd name="T0" fmla="*/ 115 w 462"/>
              <a:gd name="T1" fmla="*/ 151 h 452"/>
              <a:gd name="T2" fmla="*/ 186 w 462"/>
              <a:gd name="T3" fmla="*/ 97 h 452"/>
              <a:gd name="T4" fmla="*/ 186 w 462"/>
              <a:gd name="T5" fmla="*/ 70 h 452"/>
              <a:gd name="T6" fmla="*/ 44 w 462"/>
              <a:gd name="T7" fmla="*/ 88 h 452"/>
              <a:gd name="T8" fmla="*/ 115 w 462"/>
              <a:gd name="T9" fmla="*/ 151 h 452"/>
              <a:gd name="T10" fmla="*/ 62 w 462"/>
              <a:gd name="T11" fmla="*/ 195 h 452"/>
              <a:gd name="T12" fmla="*/ 26 w 462"/>
              <a:gd name="T13" fmla="*/ 124 h 452"/>
              <a:gd name="T14" fmla="*/ 35 w 462"/>
              <a:gd name="T15" fmla="*/ 336 h 452"/>
              <a:gd name="T16" fmla="*/ 62 w 462"/>
              <a:gd name="T17" fmla="*/ 195 h 452"/>
              <a:gd name="T18" fmla="*/ 230 w 462"/>
              <a:gd name="T19" fmla="*/ 35 h 452"/>
              <a:gd name="T20" fmla="*/ 346 w 462"/>
              <a:gd name="T21" fmla="*/ 26 h 452"/>
              <a:gd name="T22" fmla="*/ 151 w 462"/>
              <a:gd name="T23" fmla="*/ 8 h 452"/>
              <a:gd name="T24" fmla="*/ 230 w 462"/>
              <a:gd name="T25" fmla="*/ 35 h 452"/>
              <a:gd name="T26" fmla="*/ 301 w 462"/>
              <a:gd name="T27" fmla="*/ 266 h 452"/>
              <a:gd name="T28" fmla="*/ 248 w 462"/>
              <a:gd name="T29" fmla="*/ 132 h 452"/>
              <a:gd name="T30" fmla="*/ 204 w 462"/>
              <a:gd name="T31" fmla="*/ 124 h 452"/>
              <a:gd name="T32" fmla="*/ 160 w 462"/>
              <a:gd name="T33" fmla="*/ 195 h 452"/>
              <a:gd name="T34" fmla="*/ 301 w 462"/>
              <a:gd name="T35" fmla="*/ 266 h 452"/>
              <a:gd name="T36" fmla="*/ 363 w 462"/>
              <a:gd name="T37" fmla="*/ 327 h 452"/>
              <a:gd name="T38" fmla="*/ 363 w 462"/>
              <a:gd name="T39" fmla="*/ 407 h 452"/>
              <a:gd name="T40" fmla="*/ 390 w 462"/>
              <a:gd name="T41" fmla="*/ 301 h 452"/>
              <a:gd name="T42" fmla="*/ 292 w 462"/>
              <a:gd name="T43" fmla="*/ 301 h 452"/>
              <a:gd name="T44" fmla="*/ 142 w 462"/>
              <a:gd name="T45" fmla="*/ 239 h 452"/>
              <a:gd name="T46" fmla="*/ 107 w 462"/>
              <a:gd name="T47" fmla="*/ 239 h 452"/>
              <a:gd name="T48" fmla="*/ 142 w 462"/>
              <a:gd name="T49" fmla="*/ 434 h 452"/>
              <a:gd name="T50" fmla="*/ 381 w 462"/>
              <a:gd name="T51" fmla="*/ 53 h 452"/>
              <a:gd name="T52" fmla="*/ 275 w 462"/>
              <a:gd name="T53" fmla="*/ 79 h 452"/>
              <a:gd name="T54" fmla="*/ 275 w 462"/>
              <a:gd name="T55" fmla="*/ 106 h 452"/>
              <a:gd name="T56" fmla="*/ 390 w 462"/>
              <a:gd name="T57" fmla="*/ 266 h 452"/>
              <a:gd name="T58" fmla="*/ 461 w 462"/>
              <a:gd name="T59" fmla="*/ 221 h 452"/>
              <a:gd name="T60" fmla="*/ 319 w 462"/>
              <a:gd name="T61" fmla="*/ 327 h 452"/>
              <a:gd name="T62" fmla="*/ 177 w 462"/>
              <a:gd name="T63" fmla="*/ 443 h 452"/>
              <a:gd name="T64" fmla="*/ 328 w 462"/>
              <a:gd name="T65" fmla="*/ 434 h 452"/>
              <a:gd name="T66" fmla="*/ 328 w 462"/>
              <a:gd name="T67" fmla="*/ 336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62" h="452">
                <a:moveTo>
                  <a:pt x="115" y="151"/>
                </a:moveTo>
                <a:lnTo>
                  <a:pt x="115" y="151"/>
                </a:lnTo>
                <a:lnTo>
                  <a:pt x="124" y="151"/>
                </a:lnTo>
                <a:cubicBezTo>
                  <a:pt x="142" y="132"/>
                  <a:pt x="160" y="115"/>
                  <a:pt x="186" y="97"/>
                </a:cubicBezTo>
                <a:lnTo>
                  <a:pt x="186" y="88"/>
                </a:lnTo>
                <a:cubicBezTo>
                  <a:pt x="186" y="79"/>
                  <a:pt x="186" y="79"/>
                  <a:pt x="186" y="70"/>
                </a:cubicBezTo>
                <a:cubicBezTo>
                  <a:pt x="160" y="53"/>
                  <a:pt x="133" y="44"/>
                  <a:pt x="107" y="26"/>
                </a:cubicBezTo>
                <a:cubicBezTo>
                  <a:pt x="89" y="44"/>
                  <a:pt x="62" y="62"/>
                  <a:pt x="44" y="88"/>
                </a:cubicBezTo>
                <a:cubicBezTo>
                  <a:pt x="62" y="115"/>
                  <a:pt x="71" y="132"/>
                  <a:pt x="89" y="151"/>
                </a:cubicBezTo>
                <a:cubicBezTo>
                  <a:pt x="98" y="151"/>
                  <a:pt x="107" y="151"/>
                  <a:pt x="115" y="151"/>
                </a:cubicBezTo>
                <a:close/>
                <a:moveTo>
                  <a:pt x="62" y="195"/>
                </a:moveTo>
                <a:lnTo>
                  <a:pt x="62" y="195"/>
                </a:lnTo>
                <a:cubicBezTo>
                  <a:pt x="62" y="186"/>
                  <a:pt x="62" y="186"/>
                  <a:pt x="71" y="177"/>
                </a:cubicBezTo>
                <a:cubicBezTo>
                  <a:pt x="54" y="160"/>
                  <a:pt x="35" y="141"/>
                  <a:pt x="26" y="124"/>
                </a:cubicBezTo>
                <a:cubicBezTo>
                  <a:pt x="9" y="151"/>
                  <a:pt x="0" y="186"/>
                  <a:pt x="0" y="221"/>
                </a:cubicBezTo>
                <a:cubicBezTo>
                  <a:pt x="0" y="266"/>
                  <a:pt x="9" y="310"/>
                  <a:pt x="35" y="336"/>
                </a:cubicBezTo>
                <a:cubicBezTo>
                  <a:pt x="44" y="301"/>
                  <a:pt x="54" y="257"/>
                  <a:pt x="71" y="221"/>
                </a:cubicBezTo>
                <a:cubicBezTo>
                  <a:pt x="71" y="221"/>
                  <a:pt x="62" y="204"/>
                  <a:pt x="62" y="195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39" y="35"/>
                  <a:pt x="257" y="44"/>
                  <a:pt x="266" y="53"/>
                </a:cubicBezTo>
                <a:cubicBezTo>
                  <a:pt x="292" y="35"/>
                  <a:pt x="319" y="35"/>
                  <a:pt x="346" y="26"/>
                </a:cubicBezTo>
                <a:cubicBezTo>
                  <a:pt x="310" y="8"/>
                  <a:pt x="275" y="0"/>
                  <a:pt x="230" y="0"/>
                </a:cubicBezTo>
                <a:cubicBezTo>
                  <a:pt x="204" y="0"/>
                  <a:pt x="177" y="0"/>
                  <a:pt x="151" y="8"/>
                </a:cubicBezTo>
                <a:cubicBezTo>
                  <a:pt x="168" y="17"/>
                  <a:pt x="186" y="35"/>
                  <a:pt x="204" y="44"/>
                </a:cubicBezTo>
                <a:cubicBezTo>
                  <a:pt x="213" y="44"/>
                  <a:pt x="221" y="35"/>
                  <a:pt x="230" y="35"/>
                </a:cubicBezTo>
                <a:close/>
                <a:moveTo>
                  <a:pt x="301" y="266"/>
                </a:moveTo>
                <a:lnTo>
                  <a:pt x="301" y="266"/>
                </a:lnTo>
                <a:cubicBezTo>
                  <a:pt x="310" y="257"/>
                  <a:pt x="310" y="257"/>
                  <a:pt x="319" y="248"/>
                </a:cubicBezTo>
                <a:cubicBezTo>
                  <a:pt x="301" y="204"/>
                  <a:pt x="275" y="168"/>
                  <a:pt x="248" y="132"/>
                </a:cubicBezTo>
                <a:cubicBezTo>
                  <a:pt x="248" y="132"/>
                  <a:pt x="239" y="132"/>
                  <a:pt x="230" y="132"/>
                </a:cubicBezTo>
                <a:cubicBezTo>
                  <a:pt x="221" y="132"/>
                  <a:pt x="213" y="132"/>
                  <a:pt x="204" y="124"/>
                </a:cubicBezTo>
                <a:cubicBezTo>
                  <a:pt x="186" y="141"/>
                  <a:pt x="168" y="151"/>
                  <a:pt x="151" y="168"/>
                </a:cubicBezTo>
                <a:cubicBezTo>
                  <a:pt x="160" y="177"/>
                  <a:pt x="160" y="186"/>
                  <a:pt x="160" y="195"/>
                </a:cubicBezTo>
                <a:cubicBezTo>
                  <a:pt x="160" y="204"/>
                  <a:pt x="160" y="204"/>
                  <a:pt x="160" y="213"/>
                </a:cubicBezTo>
                <a:cubicBezTo>
                  <a:pt x="204" y="239"/>
                  <a:pt x="248" y="257"/>
                  <a:pt x="301" y="266"/>
                </a:cubicBezTo>
                <a:close/>
                <a:moveTo>
                  <a:pt x="363" y="327"/>
                </a:moveTo>
                <a:lnTo>
                  <a:pt x="363" y="327"/>
                </a:lnTo>
                <a:cubicBezTo>
                  <a:pt x="363" y="336"/>
                  <a:pt x="363" y="354"/>
                  <a:pt x="363" y="363"/>
                </a:cubicBezTo>
                <a:cubicBezTo>
                  <a:pt x="363" y="372"/>
                  <a:pt x="363" y="389"/>
                  <a:pt x="363" y="407"/>
                </a:cubicBezTo>
                <a:cubicBezTo>
                  <a:pt x="399" y="380"/>
                  <a:pt x="434" y="336"/>
                  <a:pt x="443" y="292"/>
                </a:cubicBezTo>
                <a:cubicBezTo>
                  <a:pt x="426" y="301"/>
                  <a:pt x="408" y="301"/>
                  <a:pt x="390" y="301"/>
                </a:cubicBezTo>
                <a:cubicBezTo>
                  <a:pt x="390" y="319"/>
                  <a:pt x="381" y="327"/>
                  <a:pt x="363" y="327"/>
                </a:cubicBezTo>
                <a:close/>
                <a:moveTo>
                  <a:pt x="292" y="301"/>
                </a:moveTo>
                <a:lnTo>
                  <a:pt x="292" y="301"/>
                </a:lnTo>
                <a:cubicBezTo>
                  <a:pt x="239" y="292"/>
                  <a:pt x="186" y="266"/>
                  <a:pt x="142" y="239"/>
                </a:cubicBezTo>
                <a:cubicBezTo>
                  <a:pt x="133" y="239"/>
                  <a:pt x="124" y="248"/>
                  <a:pt x="115" y="248"/>
                </a:cubicBezTo>
                <a:cubicBezTo>
                  <a:pt x="107" y="248"/>
                  <a:pt x="107" y="248"/>
                  <a:pt x="107" y="239"/>
                </a:cubicBezTo>
                <a:cubicBezTo>
                  <a:pt x="79" y="283"/>
                  <a:pt x="71" y="327"/>
                  <a:pt x="62" y="380"/>
                </a:cubicBezTo>
                <a:cubicBezTo>
                  <a:pt x="89" y="398"/>
                  <a:pt x="115" y="425"/>
                  <a:pt x="142" y="434"/>
                </a:cubicBezTo>
                <a:cubicBezTo>
                  <a:pt x="177" y="380"/>
                  <a:pt x="230" y="327"/>
                  <a:pt x="292" y="301"/>
                </a:cubicBezTo>
                <a:close/>
                <a:moveTo>
                  <a:pt x="381" y="53"/>
                </a:moveTo>
                <a:lnTo>
                  <a:pt x="381" y="53"/>
                </a:lnTo>
                <a:cubicBezTo>
                  <a:pt x="346" y="62"/>
                  <a:pt x="310" y="70"/>
                  <a:pt x="275" y="79"/>
                </a:cubicBezTo>
                <a:lnTo>
                  <a:pt x="283" y="88"/>
                </a:lnTo>
                <a:cubicBezTo>
                  <a:pt x="283" y="97"/>
                  <a:pt x="275" y="97"/>
                  <a:pt x="275" y="106"/>
                </a:cubicBezTo>
                <a:cubicBezTo>
                  <a:pt x="310" y="141"/>
                  <a:pt x="328" y="186"/>
                  <a:pt x="346" y="239"/>
                </a:cubicBezTo>
                <a:cubicBezTo>
                  <a:pt x="363" y="239"/>
                  <a:pt x="381" y="248"/>
                  <a:pt x="390" y="266"/>
                </a:cubicBezTo>
                <a:cubicBezTo>
                  <a:pt x="417" y="266"/>
                  <a:pt x="434" y="266"/>
                  <a:pt x="452" y="257"/>
                </a:cubicBezTo>
                <a:cubicBezTo>
                  <a:pt x="461" y="248"/>
                  <a:pt x="461" y="230"/>
                  <a:pt x="461" y="221"/>
                </a:cubicBezTo>
                <a:cubicBezTo>
                  <a:pt x="461" y="160"/>
                  <a:pt x="426" y="97"/>
                  <a:pt x="381" y="53"/>
                </a:cubicBezTo>
                <a:close/>
                <a:moveTo>
                  <a:pt x="319" y="327"/>
                </a:moveTo>
                <a:lnTo>
                  <a:pt x="319" y="327"/>
                </a:lnTo>
                <a:cubicBezTo>
                  <a:pt x="257" y="354"/>
                  <a:pt x="213" y="389"/>
                  <a:pt x="177" y="443"/>
                </a:cubicBezTo>
                <a:cubicBezTo>
                  <a:pt x="195" y="451"/>
                  <a:pt x="213" y="451"/>
                  <a:pt x="230" y="451"/>
                </a:cubicBezTo>
                <a:cubicBezTo>
                  <a:pt x="266" y="451"/>
                  <a:pt x="292" y="443"/>
                  <a:pt x="328" y="434"/>
                </a:cubicBezTo>
                <a:cubicBezTo>
                  <a:pt x="328" y="407"/>
                  <a:pt x="337" y="380"/>
                  <a:pt x="337" y="363"/>
                </a:cubicBezTo>
                <a:cubicBezTo>
                  <a:pt x="337" y="354"/>
                  <a:pt x="337" y="345"/>
                  <a:pt x="328" y="336"/>
                </a:cubicBezTo>
                <a:cubicBezTo>
                  <a:pt x="328" y="327"/>
                  <a:pt x="319" y="327"/>
                  <a:pt x="319" y="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58" name="Freeform 99"/>
          <p:cNvSpPr>
            <a:spLocks noChangeArrowheads="1"/>
          </p:cNvSpPr>
          <p:nvPr/>
        </p:nvSpPr>
        <p:spPr bwMode="auto">
          <a:xfrm>
            <a:off x="3613134" y="2801464"/>
            <a:ext cx="270597" cy="165046"/>
          </a:xfrm>
          <a:custGeom>
            <a:avLst/>
            <a:gdLst>
              <a:gd name="T0" fmla="*/ 381 w 497"/>
              <a:gd name="T1" fmla="*/ 151 h 303"/>
              <a:gd name="T2" fmla="*/ 381 w 497"/>
              <a:gd name="T3" fmla="*/ 151 h 303"/>
              <a:gd name="T4" fmla="*/ 434 w 497"/>
              <a:gd name="T5" fmla="*/ 45 h 303"/>
              <a:gd name="T6" fmla="*/ 470 w 497"/>
              <a:gd name="T7" fmla="*/ 45 h 303"/>
              <a:gd name="T8" fmla="*/ 381 w 497"/>
              <a:gd name="T9" fmla="*/ 0 h 303"/>
              <a:gd name="T10" fmla="*/ 133 w 497"/>
              <a:gd name="T11" fmla="*/ 0 h 303"/>
              <a:gd name="T12" fmla="*/ 0 w 497"/>
              <a:gd name="T13" fmla="*/ 151 h 303"/>
              <a:gd name="T14" fmla="*/ 133 w 497"/>
              <a:gd name="T15" fmla="*/ 302 h 303"/>
              <a:gd name="T16" fmla="*/ 381 w 497"/>
              <a:gd name="T17" fmla="*/ 302 h 303"/>
              <a:gd name="T18" fmla="*/ 470 w 497"/>
              <a:gd name="T19" fmla="*/ 257 h 303"/>
              <a:gd name="T20" fmla="*/ 434 w 497"/>
              <a:gd name="T21" fmla="*/ 257 h 303"/>
              <a:gd name="T22" fmla="*/ 381 w 497"/>
              <a:gd name="T23" fmla="*/ 151 h 303"/>
              <a:gd name="T24" fmla="*/ 310 w 497"/>
              <a:gd name="T25" fmla="*/ 196 h 303"/>
              <a:gd name="T26" fmla="*/ 310 w 497"/>
              <a:gd name="T27" fmla="*/ 196 h 303"/>
              <a:gd name="T28" fmla="*/ 302 w 497"/>
              <a:gd name="T29" fmla="*/ 196 h 303"/>
              <a:gd name="T30" fmla="*/ 221 w 497"/>
              <a:gd name="T31" fmla="*/ 169 h 303"/>
              <a:gd name="T32" fmla="*/ 212 w 497"/>
              <a:gd name="T33" fmla="*/ 196 h 303"/>
              <a:gd name="T34" fmla="*/ 186 w 497"/>
              <a:gd name="T35" fmla="*/ 204 h 303"/>
              <a:gd name="T36" fmla="*/ 98 w 497"/>
              <a:gd name="T37" fmla="*/ 125 h 303"/>
              <a:gd name="T38" fmla="*/ 89 w 497"/>
              <a:gd name="T39" fmla="*/ 107 h 303"/>
              <a:gd name="T40" fmla="*/ 106 w 497"/>
              <a:gd name="T41" fmla="*/ 107 h 303"/>
              <a:gd name="T42" fmla="*/ 177 w 497"/>
              <a:gd name="T43" fmla="*/ 143 h 303"/>
              <a:gd name="T44" fmla="*/ 195 w 497"/>
              <a:gd name="T45" fmla="*/ 116 h 303"/>
              <a:gd name="T46" fmla="*/ 221 w 497"/>
              <a:gd name="T47" fmla="*/ 107 h 303"/>
              <a:gd name="T48" fmla="*/ 310 w 497"/>
              <a:gd name="T49" fmla="*/ 187 h 303"/>
              <a:gd name="T50" fmla="*/ 310 w 497"/>
              <a:gd name="T51" fmla="*/ 196 h 303"/>
              <a:gd name="T52" fmla="*/ 470 w 497"/>
              <a:gd name="T53" fmla="*/ 98 h 303"/>
              <a:gd name="T54" fmla="*/ 470 w 497"/>
              <a:gd name="T55" fmla="*/ 98 h 303"/>
              <a:gd name="T56" fmla="*/ 452 w 497"/>
              <a:gd name="T57" fmla="*/ 98 h 303"/>
              <a:gd name="T58" fmla="*/ 425 w 497"/>
              <a:gd name="T59" fmla="*/ 151 h 303"/>
              <a:gd name="T60" fmla="*/ 452 w 497"/>
              <a:gd name="T61" fmla="*/ 204 h 303"/>
              <a:gd name="T62" fmla="*/ 470 w 497"/>
              <a:gd name="T63" fmla="*/ 204 h 303"/>
              <a:gd name="T64" fmla="*/ 496 w 497"/>
              <a:gd name="T65" fmla="*/ 151 h 303"/>
              <a:gd name="T66" fmla="*/ 470 w 497"/>
              <a:gd name="T67" fmla="*/ 98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303">
                <a:moveTo>
                  <a:pt x="381" y="151"/>
                </a:moveTo>
                <a:lnTo>
                  <a:pt x="381" y="151"/>
                </a:lnTo>
                <a:cubicBezTo>
                  <a:pt x="381" y="90"/>
                  <a:pt x="417" y="45"/>
                  <a:pt x="434" y="45"/>
                </a:cubicBezTo>
                <a:cubicBezTo>
                  <a:pt x="443" y="45"/>
                  <a:pt x="470" y="45"/>
                  <a:pt x="470" y="45"/>
                </a:cubicBezTo>
                <a:cubicBezTo>
                  <a:pt x="452" y="18"/>
                  <a:pt x="443" y="0"/>
                  <a:pt x="381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36" y="0"/>
                  <a:pt x="0" y="90"/>
                  <a:pt x="0" y="151"/>
                </a:cubicBezTo>
                <a:cubicBezTo>
                  <a:pt x="0" y="213"/>
                  <a:pt x="36" y="302"/>
                  <a:pt x="133" y="302"/>
                </a:cubicBezTo>
                <a:cubicBezTo>
                  <a:pt x="381" y="302"/>
                  <a:pt x="381" y="302"/>
                  <a:pt x="381" y="302"/>
                </a:cubicBezTo>
                <a:cubicBezTo>
                  <a:pt x="443" y="302"/>
                  <a:pt x="452" y="284"/>
                  <a:pt x="470" y="257"/>
                </a:cubicBezTo>
                <a:cubicBezTo>
                  <a:pt x="470" y="257"/>
                  <a:pt x="461" y="257"/>
                  <a:pt x="434" y="257"/>
                </a:cubicBezTo>
                <a:cubicBezTo>
                  <a:pt x="417" y="257"/>
                  <a:pt x="381" y="222"/>
                  <a:pt x="381" y="151"/>
                </a:cubicBezTo>
                <a:close/>
                <a:moveTo>
                  <a:pt x="310" y="196"/>
                </a:moveTo>
                <a:lnTo>
                  <a:pt x="310" y="196"/>
                </a:lnTo>
                <a:cubicBezTo>
                  <a:pt x="310" y="204"/>
                  <a:pt x="302" y="196"/>
                  <a:pt x="302" y="196"/>
                </a:cubicBezTo>
                <a:cubicBezTo>
                  <a:pt x="221" y="169"/>
                  <a:pt x="221" y="169"/>
                  <a:pt x="221" y="169"/>
                </a:cubicBezTo>
                <a:cubicBezTo>
                  <a:pt x="221" y="169"/>
                  <a:pt x="221" y="178"/>
                  <a:pt x="212" y="196"/>
                </a:cubicBezTo>
                <a:cubicBezTo>
                  <a:pt x="204" y="204"/>
                  <a:pt x="204" y="222"/>
                  <a:pt x="186" y="204"/>
                </a:cubicBezTo>
                <a:cubicBezTo>
                  <a:pt x="159" y="187"/>
                  <a:pt x="98" y="125"/>
                  <a:pt x="98" y="125"/>
                </a:cubicBezTo>
                <a:cubicBezTo>
                  <a:pt x="98" y="125"/>
                  <a:pt x="89" y="116"/>
                  <a:pt x="89" y="107"/>
                </a:cubicBezTo>
                <a:cubicBezTo>
                  <a:pt x="98" y="107"/>
                  <a:pt x="106" y="107"/>
                  <a:pt x="106" y="107"/>
                </a:cubicBezTo>
                <a:cubicBezTo>
                  <a:pt x="177" y="143"/>
                  <a:pt x="177" y="143"/>
                  <a:pt x="177" y="143"/>
                </a:cubicBezTo>
                <a:cubicBezTo>
                  <a:pt x="177" y="143"/>
                  <a:pt x="186" y="125"/>
                  <a:pt x="195" y="116"/>
                </a:cubicBezTo>
                <a:cubicBezTo>
                  <a:pt x="195" y="98"/>
                  <a:pt x="204" y="90"/>
                  <a:pt x="221" y="107"/>
                </a:cubicBezTo>
                <a:cubicBezTo>
                  <a:pt x="239" y="116"/>
                  <a:pt x="310" y="187"/>
                  <a:pt x="310" y="187"/>
                </a:cubicBezTo>
                <a:cubicBezTo>
                  <a:pt x="310" y="187"/>
                  <a:pt x="319" y="196"/>
                  <a:pt x="310" y="196"/>
                </a:cubicBezTo>
                <a:close/>
                <a:moveTo>
                  <a:pt x="470" y="98"/>
                </a:moveTo>
                <a:lnTo>
                  <a:pt x="470" y="98"/>
                </a:lnTo>
                <a:cubicBezTo>
                  <a:pt x="452" y="98"/>
                  <a:pt x="452" y="98"/>
                  <a:pt x="452" y="98"/>
                </a:cubicBezTo>
                <a:cubicBezTo>
                  <a:pt x="434" y="98"/>
                  <a:pt x="425" y="125"/>
                  <a:pt x="425" y="151"/>
                </a:cubicBezTo>
                <a:cubicBezTo>
                  <a:pt x="425" y="178"/>
                  <a:pt x="434" y="204"/>
                  <a:pt x="452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78" y="204"/>
                  <a:pt x="496" y="178"/>
                  <a:pt x="496" y="151"/>
                </a:cubicBezTo>
                <a:cubicBezTo>
                  <a:pt x="496" y="125"/>
                  <a:pt x="478" y="98"/>
                  <a:pt x="470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59" name="Freeform 116"/>
          <p:cNvSpPr>
            <a:spLocks noChangeArrowheads="1"/>
          </p:cNvSpPr>
          <p:nvPr/>
        </p:nvSpPr>
        <p:spPr bwMode="auto">
          <a:xfrm>
            <a:off x="3613134" y="1678847"/>
            <a:ext cx="305286" cy="314977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60" name="Freeform 22"/>
          <p:cNvSpPr>
            <a:spLocks noChangeArrowheads="1"/>
          </p:cNvSpPr>
          <p:nvPr/>
        </p:nvSpPr>
        <p:spPr bwMode="auto">
          <a:xfrm>
            <a:off x="3613134" y="3816641"/>
            <a:ext cx="266516" cy="266514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61" name="Freeform 24"/>
          <p:cNvSpPr>
            <a:spLocks noChangeArrowheads="1"/>
          </p:cNvSpPr>
          <p:nvPr/>
        </p:nvSpPr>
        <p:spPr bwMode="auto">
          <a:xfrm>
            <a:off x="6025781" y="2764798"/>
            <a:ext cx="286860" cy="227860"/>
          </a:xfrm>
          <a:custGeom>
            <a:avLst/>
            <a:gdLst>
              <a:gd name="T0" fmla="*/ 248 w 497"/>
              <a:gd name="T1" fmla="*/ 150 h 399"/>
              <a:gd name="T2" fmla="*/ 248 w 497"/>
              <a:gd name="T3" fmla="*/ 150 h 399"/>
              <a:gd name="T4" fmla="*/ 177 w 497"/>
              <a:gd name="T5" fmla="*/ 221 h 399"/>
              <a:gd name="T6" fmla="*/ 248 w 497"/>
              <a:gd name="T7" fmla="*/ 292 h 399"/>
              <a:gd name="T8" fmla="*/ 319 w 497"/>
              <a:gd name="T9" fmla="*/ 221 h 399"/>
              <a:gd name="T10" fmla="*/ 248 w 497"/>
              <a:gd name="T11" fmla="*/ 150 h 399"/>
              <a:gd name="T12" fmla="*/ 442 w 497"/>
              <a:gd name="T13" fmla="*/ 70 h 399"/>
              <a:gd name="T14" fmla="*/ 442 w 497"/>
              <a:gd name="T15" fmla="*/ 70 h 399"/>
              <a:gd name="T16" fmla="*/ 389 w 497"/>
              <a:gd name="T17" fmla="*/ 70 h 399"/>
              <a:gd name="T18" fmla="*/ 363 w 497"/>
              <a:gd name="T19" fmla="*/ 61 h 399"/>
              <a:gd name="T20" fmla="*/ 354 w 497"/>
              <a:gd name="T21" fmla="*/ 8 h 399"/>
              <a:gd name="T22" fmla="*/ 327 w 497"/>
              <a:gd name="T23" fmla="*/ 0 h 399"/>
              <a:gd name="T24" fmla="*/ 159 w 497"/>
              <a:gd name="T25" fmla="*/ 0 h 399"/>
              <a:gd name="T26" fmla="*/ 142 w 497"/>
              <a:gd name="T27" fmla="*/ 8 h 399"/>
              <a:gd name="T28" fmla="*/ 123 w 497"/>
              <a:gd name="T29" fmla="*/ 61 h 399"/>
              <a:gd name="T30" fmla="*/ 106 w 497"/>
              <a:gd name="T31" fmla="*/ 70 h 399"/>
              <a:gd name="T32" fmla="*/ 53 w 497"/>
              <a:gd name="T33" fmla="*/ 70 h 399"/>
              <a:gd name="T34" fmla="*/ 0 w 497"/>
              <a:gd name="T35" fmla="*/ 123 h 399"/>
              <a:gd name="T36" fmla="*/ 0 w 497"/>
              <a:gd name="T37" fmla="*/ 345 h 399"/>
              <a:gd name="T38" fmla="*/ 53 w 497"/>
              <a:gd name="T39" fmla="*/ 398 h 399"/>
              <a:gd name="T40" fmla="*/ 442 w 497"/>
              <a:gd name="T41" fmla="*/ 398 h 399"/>
              <a:gd name="T42" fmla="*/ 496 w 497"/>
              <a:gd name="T43" fmla="*/ 345 h 399"/>
              <a:gd name="T44" fmla="*/ 496 w 497"/>
              <a:gd name="T45" fmla="*/ 123 h 399"/>
              <a:gd name="T46" fmla="*/ 442 w 497"/>
              <a:gd name="T47" fmla="*/ 70 h 399"/>
              <a:gd name="T48" fmla="*/ 248 w 497"/>
              <a:gd name="T49" fmla="*/ 345 h 399"/>
              <a:gd name="T50" fmla="*/ 248 w 497"/>
              <a:gd name="T51" fmla="*/ 345 h 399"/>
              <a:gd name="T52" fmla="*/ 123 w 497"/>
              <a:gd name="T53" fmla="*/ 221 h 399"/>
              <a:gd name="T54" fmla="*/ 248 w 497"/>
              <a:gd name="T55" fmla="*/ 97 h 399"/>
              <a:gd name="T56" fmla="*/ 372 w 497"/>
              <a:gd name="T57" fmla="*/ 221 h 399"/>
              <a:gd name="T58" fmla="*/ 248 w 497"/>
              <a:gd name="T59" fmla="*/ 345 h 399"/>
              <a:gd name="T60" fmla="*/ 425 w 497"/>
              <a:gd name="T61" fmla="*/ 159 h 399"/>
              <a:gd name="T62" fmla="*/ 425 w 497"/>
              <a:gd name="T63" fmla="*/ 159 h 399"/>
              <a:gd name="T64" fmla="*/ 407 w 497"/>
              <a:gd name="T65" fmla="*/ 141 h 399"/>
              <a:gd name="T66" fmla="*/ 425 w 497"/>
              <a:gd name="T67" fmla="*/ 123 h 399"/>
              <a:gd name="T68" fmla="*/ 442 w 497"/>
              <a:gd name="T69" fmla="*/ 141 h 399"/>
              <a:gd name="T70" fmla="*/ 425 w 497"/>
              <a:gd name="T71" fmla="*/ 15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7" h="399">
                <a:moveTo>
                  <a:pt x="248" y="150"/>
                </a:moveTo>
                <a:lnTo>
                  <a:pt x="248" y="150"/>
                </a:lnTo>
                <a:cubicBezTo>
                  <a:pt x="203" y="150"/>
                  <a:pt x="177" y="176"/>
                  <a:pt x="177" y="221"/>
                </a:cubicBezTo>
                <a:cubicBezTo>
                  <a:pt x="177" y="266"/>
                  <a:pt x="203" y="292"/>
                  <a:pt x="248" y="292"/>
                </a:cubicBezTo>
                <a:cubicBezTo>
                  <a:pt x="292" y="292"/>
                  <a:pt x="319" y="266"/>
                  <a:pt x="319" y="221"/>
                </a:cubicBezTo>
                <a:cubicBezTo>
                  <a:pt x="319" y="176"/>
                  <a:pt x="292" y="150"/>
                  <a:pt x="248" y="150"/>
                </a:cubicBezTo>
                <a:close/>
                <a:moveTo>
                  <a:pt x="442" y="70"/>
                </a:moveTo>
                <a:lnTo>
                  <a:pt x="442" y="70"/>
                </a:lnTo>
                <a:cubicBezTo>
                  <a:pt x="389" y="70"/>
                  <a:pt x="389" y="70"/>
                  <a:pt x="389" y="70"/>
                </a:cubicBezTo>
                <a:cubicBezTo>
                  <a:pt x="380" y="70"/>
                  <a:pt x="372" y="70"/>
                  <a:pt x="363" y="61"/>
                </a:cubicBezTo>
                <a:cubicBezTo>
                  <a:pt x="354" y="8"/>
                  <a:pt x="354" y="8"/>
                  <a:pt x="354" y="8"/>
                </a:cubicBezTo>
                <a:cubicBezTo>
                  <a:pt x="345" y="8"/>
                  <a:pt x="336" y="0"/>
                  <a:pt x="327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0" y="8"/>
                  <a:pt x="142" y="8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3" y="70"/>
                  <a:pt x="115" y="70"/>
                  <a:pt x="106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17" y="70"/>
                  <a:pt x="0" y="97"/>
                  <a:pt x="0" y="12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7" y="398"/>
                  <a:pt x="53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70" y="398"/>
                  <a:pt x="496" y="372"/>
                  <a:pt x="496" y="345"/>
                </a:cubicBezTo>
                <a:cubicBezTo>
                  <a:pt x="496" y="123"/>
                  <a:pt x="496" y="123"/>
                  <a:pt x="496" y="123"/>
                </a:cubicBezTo>
                <a:cubicBezTo>
                  <a:pt x="496" y="97"/>
                  <a:pt x="470" y="70"/>
                  <a:pt x="442" y="70"/>
                </a:cubicBezTo>
                <a:close/>
                <a:moveTo>
                  <a:pt x="248" y="345"/>
                </a:moveTo>
                <a:lnTo>
                  <a:pt x="248" y="345"/>
                </a:lnTo>
                <a:cubicBezTo>
                  <a:pt x="177" y="345"/>
                  <a:pt x="123" y="292"/>
                  <a:pt x="123" y="221"/>
                </a:cubicBezTo>
                <a:cubicBezTo>
                  <a:pt x="123" y="150"/>
                  <a:pt x="177" y="97"/>
                  <a:pt x="248" y="97"/>
                </a:cubicBezTo>
                <a:cubicBezTo>
                  <a:pt x="319" y="97"/>
                  <a:pt x="372" y="150"/>
                  <a:pt x="372" y="221"/>
                </a:cubicBezTo>
                <a:cubicBezTo>
                  <a:pt x="372" y="292"/>
                  <a:pt x="319" y="345"/>
                  <a:pt x="248" y="345"/>
                </a:cubicBezTo>
                <a:close/>
                <a:moveTo>
                  <a:pt x="425" y="159"/>
                </a:moveTo>
                <a:lnTo>
                  <a:pt x="425" y="159"/>
                </a:lnTo>
                <a:cubicBezTo>
                  <a:pt x="416" y="159"/>
                  <a:pt x="407" y="150"/>
                  <a:pt x="407" y="141"/>
                </a:cubicBezTo>
                <a:cubicBezTo>
                  <a:pt x="407" y="132"/>
                  <a:pt x="416" y="123"/>
                  <a:pt x="425" y="123"/>
                </a:cubicBezTo>
                <a:cubicBezTo>
                  <a:pt x="433" y="123"/>
                  <a:pt x="442" y="132"/>
                  <a:pt x="442" y="141"/>
                </a:cubicBezTo>
                <a:cubicBezTo>
                  <a:pt x="442" y="150"/>
                  <a:pt x="433" y="159"/>
                  <a:pt x="425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4" tIns="17142" rIns="34284" bIns="1714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8" name="Rectangle 135"/>
          <p:cNvSpPr/>
          <p:nvPr/>
        </p:nvSpPr>
        <p:spPr>
          <a:xfrm>
            <a:off x="1117139" y="3771262"/>
            <a:ext cx="2343481" cy="543211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>
                <a:latin typeface="Roboto Light"/>
                <a:ea typeface="Open Sans" panose="020B0606030504020204" pitchFamily="34" charset="0"/>
                <a:cs typeface="Roboto Light"/>
              </a:rPr>
              <a:t>Умное реагирование (</a:t>
            </a:r>
            <a:r>
              <a:rPr lang="ru-RU" sz="800" dirty="0">
                <a:latin typeface="Roboto Light"/>
                <a:ea typeface="Open Sans" panose="020B0606030504020204" pitchFamily="34" charset="0"/>
                <a:cs typeface="Roboto Light"/>
              </a:rPr>
              <a:t>с помощью алгоритмов ИИ</a:t>
            </a:r>
            <a:r>
              <a:rPr lang="ru-RU" sz="800" dirty="0" smtClean="0">
                <a:latin typeface="Roboto Light"/>
                <a:ea typeface="Open Sans" panose="020B0606030504020204" pitchFamily="34" charset="0"/>
                <a:cs typeface="Roboto Light"/>
              </a:rPr>
              <a:t>) на информацию, предоставленную пользователем о своих проблемах и запросах.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Rectangle 135"/>
          <p:cNvSpPr/>
          <p:nvPr/>
        </p:nvSpPr>
        <p:spPr>
          <a:xfrm>
            <a:off x="6458659" y="3725900"/>
            <a:ext cx="2474283" cy="543211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/>
              <a:t>Мониторинг и размещение в базе данных новейших вспомогательных инновации и технологий для инвалидов.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Rectangle 143"/>
          <p:cNvSpPr/>
          <p:nvPr/>
        </p:nvSpPr>
        <p:spPr>
          <a:xfrm>
            <a:off x="1117140" y="1784870"/>
            <a:ext cx="2180400" cy="703255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/>
              <a:t>Формирование образа </a:t>
            </a:r>
            <a:r>
              <a:rPr lang="ru-RU" sz="800" dirty="0"/>
              <a:t>будущего с точки зрения обеспечения жизненно важных потребностей людей с ограниченными </a:t>
            </a:r>
            <a:r>
              <a:rPr lang="ru-RU" sz="800" dirty="0" smtClean="0"/>
              <a:t>возможностями. 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131"/>
          <p:cNvSpPr/>
          <p:nvPr/>
        </p:nvSpPr>
        <p:spPr>
          <a:xfrm>
            <a:off x="6473130" y="2790205"/>
            <a:ext cx="2394898" cy="383168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/>
              <a:t>Поиск спортивных секций по паралимпийским видам спорта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Rectangle 131"/>
          <p:cNvSpPr/>
          <p:nvPr/>
        </p:nvSpPr>
        <p:spPr>
          <a:xfrm>
            <a:off x="1117140" y="2801074"/>
            <a:ext cx="2117344" cy="543211"/>
          </a:xfrm>
          <a:prstGeom prst="rect">
            <a:avLst/>
          </a:prstGeom>
        </p:spPr>
        <p:txBody>
          <a:bodyPr wrap="square" lIns="68566" tIns="34283" rIns="68566" bIns="34283">
            <a:spAutoFit/>
          </a:bodyPr>
          <a:lstStyle/>
          <a:p>
            <a:pPr>
              <a:lnSpc>
                <a:spcPct val="130000"/>
              </a:lnSpc>
            </a:pPr>
            <a:r>
              <a:rPr lang="ru-RU" sz="800" dirty="0" smtClean="0"/>
              <a:t>Поиск пары с акцентом на раскрытие внутреннего мира и культурных интересов человека.</a:t>
            </a: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96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30471" y="252609"/>
            <a:ext cx="4680714" cy="415498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700" b="1" dirty="0" smtClean="0">
                <a:solidFill>
                  <a:schemeClr val="accent5"/>
                </a:solidFill>
                <a:latin typeface="Lato Light"/>
                <a:cs typeface="Lato Light"/>
              </a:rPr>
              <a:t>Пользователи платформы</a:t>
            </a:r>
            <a:endParaRPr lang="en-US" sz="2700" b="1" dirty="0">
              <a:solidFill>
                <a:schemeClr val="accent5"/>
              </a:solidFill>
              <a:latin typeface="Lato Light"/>
              <a:cs typeface="Lato Light"/>
            </a:endParaRPr>
          </a:p>
        </p:txBody>
      </p:sp>
      <p:sp>
        <p:nvSpPr>
          <p:cNvPr id="23" name="Shape 1263"/>
          <p:cNvSpPr/>
          <p:nvPr/>
        </p:nvSpPr>
        <p:spPr>
          <a:xfrm>
            <a:off x="4052038" y="1295554"/>
            <a:ext cx="1037543" cy="31534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Люди с инвалидностью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24" name="Shape 1264"/>
          <p:cNvSpPr/>
          <p:nvPr/>
        </p:nvSpPr>
        <p:spPr>
          <a:xfrm>
            <a:off x="5537611" y="1687250"/>
            <a:ext cx="1037543" cy="31534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Социальные службы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25" name="Shape 1265"/>
          <p:cNvSpPr/>
          <p:nvPr/>
        </p:nvSpPr>
        <p:spPr>
          <a:xfrm>
            <a:off x="2566465" y="1687250"/>
            <a:ext cx="1037543" cy="315342"/>
          </a:xfrm>
          <a:prstGeom prst="roundRect">
            <a:avLst>
              <a:gd name="adj" fmla="val 0"/>
            </a:avLst>
          </a:prstGeom>
          <a:solidFill>
            <a:srgbClr val="6162FF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Органы власти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26" name="Shape 1266"/>
          <p:cNvSpPr/>
          <p:nvPr/>
        </p:nvSpPr>
        <p:spPr>
          <a:xfrm>
            <a:off x="2524809" y="3739285"/>
            <a:ext cx="1037543" cy="315343"/>
          </a:xfrm>
          <a:prstGeom prst="roundRect">
            <a:avLst>
              <a:gd name="adj" fmla="val 0"/>
            </a:avLst>
          </a:prstGeom>
          <a:solidFill>
            <a:srgbClr val="AD485C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Стартапы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27" name="Shape 1267"/>
          <p:cNvSpPr/>
          <p:nvPr/>
        </p:nvSpPr>
        <p:spPr>
          <a:xfrm>
            <a:off x="4052038" y="4228386"/>
            <a:ext cx="1037543" cy="315343"/>
          </a:xfrm>
          <a:prstGeom prst="roundRect">
            <a:avLst>
              <a:gd name="adj" fmla="val 0"/>
            </a:avLst>
          </a:prstGeom>
          <a:solidFill>
            <a:srgbClr val="6162FF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Импакт-инвесторы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28" name="Shape 1268"/>
          <p:cNvSpPr/>
          <p:nvPr/>
        </p:nvSpPr>
        <p:spPr>
          <a:xfrm>
            <a:off x="5532052" y="3740413"/>
            <a:ext cx="1037543" cy="315343"/>
          </a:xfrm>
          <a:prstGeom prst="roundRect">
            <a:avLst>
              <a:gd name="adj" fmla="val 0"/>
            </a:avLst>
          </a:prstGeom>
          <a:solidFill>
            <a:srgbClr val="1F6162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Спонсоры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29" name="Shape 1269"/>
          <p:cNvSpPr/>
          <p:nvPr/>
        </p:nvSpPr>
        <p:spPr>
          <a:xfrm>
            <a:off x="1435211" y="2701920"/>
            <a:ext cx="1037543" cy="315342"/>
          </a:xfrm>
          <a:prstGeom prst="roundRect">
            <a:avLst>
              <a:gd name="adj" fmla="val 0"/>
            </a:avLst>
          </a:prstGeom>
          <a:solidFill>
            <a:srgbClr val="293F9D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Социальные предприниматели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30" name="Shape 1270"/>
          <p:cNvSpPr/>
          <p:nvPr/>
        </p:nvSpPr>
        <p:spPr>
          <a:xfrm>
            <a:off x="6757709" y="2693151"/>
            <a:ext cx="1247416" cy="31534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Социально ответственный бизнес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grpSp>
        <p:nvGrpSpPr>
          <p:cNvPr id="11" name="Group 1281"/>
          <p:cNvGrpSpPr/>
          <p:nvPr/>
        </p:nvGrpSpPr>
        <p:grpSpPr>
          <a:xfrm>
            <a:off x="3483221" y="1801456"/>
            <a:ext cx="2175177" cy="2174610"/>
            <a:chOff x="0" y="0"/>
            <a:chExt cx="5271780" cy="5271780"/>
          </a:xfrm>
          <a:solidFill>
            <a:schemeClr val="accent5">
              <a:lumMod val="75000"/>
            </a:schemeClr>
          </a:solidFill>
        </p:grpSpPr>
        <p:sp>
          <p:nvSpPr>
            <p:cNvPr id="12" name="Shape 1272"/>
            <p:cNvSpPr/>
            <p:nvPr/>
          </p:nvSpPr>
          <p:spPr>
            <a:xfrm>
              <a:off x="84019" y="84611"/>
              <a:ext cx="5103743" cy="5102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13" name="Shape 1273"/>
            <p:cNvSpPr/>
            <p:nvPr/>
          </p:nvSpPr>
          <p:spPr>
            <a:xfrm>
              <a:off x="2545699" y="0"/>
              <a:ext cx="191826" cy="191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14" name="Shape 1274"/>
            <p:cNvSpPr/>
            <p:nvPr/>
          </p:nvSpPr>
          <p:spPr>
            <a:xfrm>
              <a:off x="2545699" y="5080000"/>
              <a:ext cx="191826" cy="191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17" name="Shape 1275"/>
            <p:cNvSpPr/>
            <p:nvPr/>
          </p:nvSpPr>
          <p:spPr>
            <a:xfrm rot="18900000">
              <a:off x="747972" y="739903"/>
              <a:ext cx="191826" cy="191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18" name="Shape 1276"/>
            <p:cNvSpPr/>
            <p:nvPr/>
          </p:nvSpPr>
          <p:spPr>
            <a:xfrm rot="18900000">
              <a:off x="4340074" y="4332005"/>
              <a:ext cx="191826" cy="191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19" name="Shape 1277"/>
            <p:cNvSpPr/>
            <p:nvPr/>
          </p:nvSpPr>
          <p:spPr>
            <a:xfrm rot="16200000">
              <a:off x="-23" y="2534278"/>
              <a:ext cx="191827" cy="191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20" name="Shape 1278"/>
            <p:cNvSpPr/>
            <p:nvPr/>
          </p:nvSpPr>
          <p:spPr>
            <a:xfrm rot="16200000">
              <a:off x="5079977" y="2534278"/>
              <a:ext cx="191826" cy="191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21" name="Shape 1279"/>
            <p:cNvSpPr/>
            <p:nvPr/>
          </p:nvSpPr>
          <p:spPr>
            <a:xfrm rot="13500000">
              <a:off x="739880" y="4332005"/>
              <a:ext cx="191826" cy="191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  <p:sp>
          <p:nvSpPr>
            <p:cNvPr id="22" name="Shape 1280"/>
            <p:cNvSpPr/>
            <p:nvPr/>
          </p:nvSpPr>
          <p:spPr>
            <a:xfrm rot="13500000">
              <a:off x="4340074" y="730901"/>
              <a:ext cx="191826" cy="191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dirty="0">
                <a:latin typeface="Lato Light"/>
                <a:ea typeface="Lato Light"/>
                <a:cs typeface="Lato Light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723814" y="2466090"/>
            <a:ext cx="1732246" cy="677621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3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Lato Light"/>
              </a:rPr>
              <a:t>Цифровая </a:t>
            </a:r>
          </a:p>
          <a:p>
            <a:pPr algn="ctr">
              <a:lnSpc>
                <a:spcPct val="90000"/>
              </a:lnSpc>
            </a:pPr>
            <a:r>
              <a:rPr lang="ru-RU" sz="23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Lato Light"/>
              </a:rPr>
              <a:t>платформа</a:t>
            </a:r>
            <a:endParaRPr lang="en-US" sz="2300" b="1" dirty="0">
              <a:solidFill>
                <a:schemeClr val="accent5">
                  <a:lumMod val="20000"/>
                  <a:lumOff val="80000"/>
                </a:schemeClr>
              </a:solidFill>
              <a:latin typeface="Lato Light"/>
              <a:cs typeface="Lato Light"/>
            </a:endParaRPr>
          </a:p>
        </p:txBody>
      </p:sp>
      <p:sp>
        <p:nvSpPr>
          <p:cNvPr id="32" name="CustomShape 22"/>
          <p:cNvSpPr/>
          <p:nvPr/>
        </p:nvSpPr>
        <p:spPr>
          <a:xfrm>
            <a:off x="0" y="743759"/>
            <a:ext cx="9144000" cy="34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1100" spc="-1" dirty="0">
                <a:solidFill>
                  <a:srgbClr val="000000"/>
                </a:solidFill>
                <a:latin typeface="Arial"/>
                <a:ea typeface="Arial"/>
              </a:rPr>
              <a:t>К</a:t>
            </a:r>
            <a:r>
              <a:rPr lang="ru-RU" sz="1100" spc="-1" dirty="0" smtClean="0">
                <a:solidFill>
                  <a:srgbClr val="000000"/>
                </a:solidFill>
                <a:latin typeface="Arial"/>
                <a:ea typeface="Arial"/>
              </a:rPr>
              <a:t>аждой группе пользователей Платформа предложит свой набор функциональных возможностей</a:t>
            </a:r>
            <a:r>
              <a:rPr lang="ru-RU" sz="11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. </a:t>
            </a:r>
            <a:br>
              <a:rPr lang="ru-RU" sz="11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</a:br>
            <a:r>
              <a:rPr lang="ru-RU" sz="11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Кроме того, многократно увеличатся синергетические связи между ними.  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33" name="Shape 1269"/>
          <p:cNvSpPr/>
          <p:nvPr/>
        </p:nvSpPr>
        <p:spPr>
          <a:xfrm>
            <a:off x="1953983" y="2182392"/>
            <a:ext cx="1037543" cy="315342"/>
          </a:xfrm>
          <a:prstGeom prst="roundRect">
            <a:avLst>
              <a:gd name="adj" fmla="val 0"/>
            </a:avLst>
          </a:prstGeom>
          <a:solidFill>
            <a:srgbClr val="60B6B7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НКО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34" name="Shape 1269"/>
          <p:cNvSpPr/>
          <p:nvPr/>
        </p:nvSpPr>
        <p:spPr>
          <a:xfrm>
            <a:off x="1887099" y="3244536"/>
            <a:ext cx="1104427" cy="315342"/>
          </a:xfrm>
          <a:prstGeom prst="roundRect">
            <a:avLst>
              <a:gd name="adj" fmla="val 0"/>
            </a:avLst>
          </a:prstGeom>
          <a:solidFill>
            <a:srgbClr val="660066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Благотворительные фонды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35" name="Shape 1270"/>
          <p:cNvSpPr/>
          <p:nvPr/>
        </p:nvSpPr>
        <p:spPr>
          <a:xfrm>
            <a:off x="6122547" y="3244536"/>
            <a:ext cx="1037543" cy="315342"/>
          </a:xfrm>
          <a:prstGeom prst="roundRect">
            <a:avLst>
              <a:gd name="adj" fmla="val 0"/>
            </a:avLst>
          </a:prstGeom>
          <a:solidFill>
            <a:srgbClr val="5B63B6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Кооперативы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36" name="Shape 1270"/>
          <p:cNvSpPr/>
          <p:nvPr/>
        </p:nvSpPr>
        <p:spPr>
          <a:xfrm>
            <a:off x="6122547" y="2198461"/>
            <a:ext cx="1037543" cy="315342"/>
          </a:xfrm>
          <a:prstGeom prst="roundRect">
            <a:avLst>
              <a:gd name="adj" fmla="val 0"/>
            </a:avLst>
          </a:prstGeom>
          <a:solidFill>
            <a:srgbClr val="AD485C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 algn="ctr">
              <a:defRPr sz="1800" cap="none">
                <a:solidFill>
                  <a:srgbClr val="000000"/>
                </a:solidFill>
              </a:defRPr>
            </a:pPr>
            <a:r>
              <a:rPr lang="ru-RU" sz="9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Волонтеры</a:t>
            </a:r>
            <a:endParaRPr sz="7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729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6230" y="1179289"/>
            <a:ext cx="1698761" cy="467084"/>
          </a:xfrm>
          <a:prstGeom prst="rect">
            <a:avLst/>
          </a:prstGeom>
          <a:solidFill>
            <a:schemeClr val="accent1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5112" y="1181184"/>
            <a:ext cx="1698761" cy="467085"/>
          </a:xfrm>
          <a:prstGeom prst="rect">
            <a:avLst/>
          </a:prstGeom>
          <a:solidFill>
            <a:srgbClr val="786AF4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7579" y="1172580"/>
            <a:ext cx="1698761" cy="467085"/>
          </a:xfrm>
          <a:prstGeom prst="rect">
            <a:avLst/>
          </a:prstGeom>
          <a:solidFill>
            <a:srgbClr val="AD485C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0046" y="1181184"/>
            <a:ext cx="1698761" cy="467085"/>
          </a:xfrm>
          <a:prstGeom prst="rect">
            <a:avLst/>
          </a:prstGeom>
          <a:solidFill>
            <a:schemeClr val="accent5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0046" y="2409773"/>
            <a:ext cx="1698761" cy="422292"/>
          </a:xfrm>
          <a:prstGeom prst="rect">
            <a:avLst/>
          </a:prstGeom>
          <a:solidFill>
            <a:srgbClr val="8D54F1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37579" y="2409772"/>
            <a:ext cx="1698761" cy="422292"/>
          </a:xfrm>
          <a:prstGeom prst="rect">
            <a:avLst/>
          </a:prstGeom>
          <a:solidFill>
            <a:srgbClr val="3C3E9D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55112" y="2420970"/>
            <a:ext cx="1698761" cy="442688"/>
          </a:xfrm>
          <a:prstGeom prst="rect">
            <a:avLst/>
          </a:prstGeom>
          <a:solidFill>
            <a:srgbClr val="62C676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6230" y="2402305"/>
            <a:ext cx="1698761" cy="442688"/>
          </a:xfrm>
          <a:prstGeom prst="rect">
            <a:avLst/>
          </a:prstGeom>
          <a:solidFill>
            <a:srgbClr val="660066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40" name="Shape 188"/>
          <p:cNvSpPr/>
          <p:nvPr/>
        </p:nvSpPr>
        <p:spPr>
          <a:xfrm>
            <a:off x="1233759" y="1181184"/>
            <a:ext cx="1137646" cy="4666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Образование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41" name="Freeform 200"/>
          <p:cNvSpPr>
            <a:spLocks noChangeArrowheads="1"/>
          </p:cNvSpPr>
          <p:nvPr/>
        </p:nvSpPr>
        <p:spPr bwMode="auto">
          <a:xfrm>
            <a:off x="830687" y="1292092"/>
            <a:ext cx="279657" cy="265662"/>
          </a:xfrm>
          <a:custGeom>
            <a:avLst/>
            <a:gdLst>
              <a:gd name="T0" fmla="*/ 309 w 634"/>
              <a:gd name="T1" fmla="*/ 44 h 604"/>
              <a:gd name="T2" fmla="*/ 309 w 634"/>
              <a:gd name="T3" fmla="*/ 44 h 604"/>
              <a:gd name="T4" fmla="*/ 14 w 634"/>
              <a:gd name="T5" fmla="*/ 220 h 604"/>
              <a:gd name="T6" fmla="*/ 14 w 634"/>
              <a:gd name="T7" fmla="*/ 220 h 604"/>
              <a:gd name="T8" fmla="*/ 279 w 634"/>
              <a:gd name="T9" fmla="*/ 338 h 604"/>
              <a:gd name="T10" fmla="*/ 338 w 634"/>
              <a:gd name="T11" fmla="*/ 338 h 604"/>
              <a:gd name="T12" fmla="*/ 603 w 634"/>
              <a:gd name="T13" fmla="*/ 220 h 604"/>
              <a:gd name="T14" fmla="*/ 603 w 634"/>
              <a:gd name="T15" fmla="*/ 161 h 604"/>
              <a:gd name="T16" fmla="*/ 338 w 634"/>
              <a:gd name="T17" fmla="*/ 14 h 604"/>
              <a:gd name="T18" fmla="*/ 279 w 634"/>
              <a:gd name="T19" fmla="*/ 14 h 604"/>
              <a:gd name="T20" fmla="*/ 14 w 634"/>
              <a:gd name="T21" fmla="*/ 161 h 604"/>
              <a:gd name="T22" fmla="*/ 14 w 634"/>
              <a:gd name="T23" fmla="*/ 220 h 604"/>
              <a:gd name="T24" fmla="*/ 309 w 634"/>
              <a:gd name="T25" fmla="*/ 44 h 604"/>
              <a:gd name="T26" fmla="*/ 309 w 634"/>
              <a:gd name="T27" fmla="*/ 44 h 604"/>
              <a:gd name="T28" fmla="*/ 588 w 634"/>
              <a:gd name="T29" fmla="*/ 191 h 604"/>
              <a:gd name="T30" fmla="*/ 309 w 634"/>
              <a:gd name="T31" fmla="*/ 309 h 604"/>
              <a:gd name="T32" fmla="*/ 44 w 634"/>
              <a:gd name="T33" fmla="*/ 191 h 604"/>
              <a:gd name="T34" fmla="*/ 309 w 634"/>
              <a:gd name="T35" fmla="*/ 44 h 604"/>
              <a:gd name="T36" fmla="*/ 309 w 634"/>
              <a:gd name="T37" fmla="*/ 559 h 604"/>
              <a:gd name="T38" fmla="*/ 309 w 634"/>
              <a:gd name="T39" fmla="*/ 559 h 604"/>
              <a:gd name="T40" fmla="*/ 44 w 634"/>
              <a:gd name="T41" fmla="*/ 441 h 604"/>
              <a:gd name="T42" fmla="*/ 0 w 634"/>
              <a:gd name="T43" fmla="*/ 427 h 604"/>
              <a:gd name="T44" fmla="*/ 14 w 634"/>
              <a:gd name="T45" fmla="*/ 471 h 604"/>
              <a:gd name="T46" fmla="*/ 279 w 634"/>
              <a:gd name="T47" fmla="*/ 589 h 604"/>
              <a:gd name="T48" fmla="*/ 338 w 634"/>
              <a:gd name="T49" fmla="*/ 589 h 604"/>
              <a:gd name="T50" fmla="*/ 603 w 634"/>
              <a:gd name="T51" fmla="*/ 471 h 604"/>
              <a:gd name="T52" fmla="*/ 633 w 634"/>
              <a:gd name="T53" fmla="*/ 427 h 604"/>
              <a:gd name="T54" fmla="*/ 588 w 634"/>
              <a:gd name="T55" fmla="*/ 441 h 604"/>
              <a:gd name="T56" fmla="*/ 309 w 634"/>
              <a:gd name="T57" fmla="*/ 559 h 604"/>
              <a:gd name="T58" fmla="*/ 14 w 634"/>
              <a:gd name="T59" fmla="*/ 338 h 604"/>
              <a:gd name="T60" fmla="*/ 14 w 634"/>
              <a:gd name="T61" fmla="*/ 338 h 604"/>
              <a:gd name="T62" fmla="*/ 279 w 634"/>
              <a:gd name="T63" fmla="*/ 471 h 604"/>
              <a:gd name="T64" fmla="*/ 338 w 634"/>
              <a:gd name="T65" fmla="*/ 471 h 604"/>
              <a:gd name="T66" fmla="*/ 603 w 634"/>
              <a:gd name="T67" fmla="*/ 338 h 604"/>
              <a:gd name="T68" fmla="*/ 633 w 634"/>
              <a:gd name="T69" fmla="*/ 294 h 604"/>
              <a:gd name="T70" fmla="*/ 588 w 634"/>
              <a:gd name="T71" fmla="*/ 309 h 604"/>
              <a:gd name="T72" fmla="*/ 309 w 634"/>
              <a:gd name="T73" fmla="*/ 441 h 604"/>
              <a:gd name="T74" fmla="*/ 44 w 634"/>
              <a:gd name="T75" fmla="*/ 309 h 604"/>
              <a:gd name="T76" fmla="*/ 0 w 634"/>
              <a:gd name="T77" fmla="*/ 294 h 604"/>
              <a:gd name="T78" fmla="*/ 14 w 634"/>
              <a:gd name="T79" fmla="*/ 338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4" h="604">
                <a:moveTo>
                  <a:pt x="309" y="44"/>
                </a:moveTo>
                <a:lnTo>
                  <a:pt x="309" y="44"/>
                </a:lnTo>
                <a:close/>
                <a:moveTo>
                  <a:pt x="14" y="220"/>
                </a:moveTo>
                <a:lnTo>
                  <a:pt x="14" y="220"/>
                </a:lnTo>
                <a:cubicBezTo>
                  <a:pt x="279" y="338"/>
                  <a:pt x="279" y="338"/>
                  <a:pt x="279" y="338"/>
                </a:cubicBezTo>
                <a:cubicBezTo>
                  <a:pt x="309" y="353"/>
                  <a:pt x="324" y="353"/>
                  <a:pt x="338" y="338"/>
                </a:cubicBezTo>
                <a:cubicBezTo>
                  <a:pt x="603" y="220"/>
                  <a:pt x="603" y="220"/>
                  <a:pt x="603" y="220"/>
                </a:cubicBezTo>
                <a:cubicBezTo>
                  <a:pt x="633" y="206"/>
                  <a:pt x="633" y="176"/>
                  <a:pt x="603" y="161"/>
                </a:cubicBezTo>
                <a:cubicBezTo>
                  <a:pt x="338" y="14"/>
                  <a:pt x="338" y="14"/>
                  <a:pt x="338" y="14"/>
                </a:cubicBezTo>
                <a:cubicBezTo>
                  <a:pt x="324" y="0"/>
                  <a:pt x="309" y="14"/>
                  <a:pt x="279" y="14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0" y="176"/>
                  <a:pt x="0" y="206"/>
                  <a:pt x="14" y="220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588" y="191"/>
                  <a:pt x="588" y="191"/>
                  <a:pt x="588" y="191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44" y="191"/>
                  <a:pt x="44" y="191"/>
                  <a:pt x="44" y="191"/>
                </a:cubicBezTo>
                <a:lnTo>
                  <a:pt x="309" y="44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44" y="441"/>
                  <a:pt x="44" y="441"/>
                  <a:pt x="44" y="441"/>
                </a:cubicBezTo>
                <a:cubicBezTo>
                  <a:pt x="44" y="441"/>
                  <a:pt x="14" y="427"/>
                  <a:pt x="0" y="427"/>
                </a:cubicBezTo>
                <a:cubicBezTo>
                  <a:pt x="0" y="441"/>
                  <a:pt x="0" y="456"/>
                  <a:pt x="14" y="471"/>
                </a:cubicBezTo>
                <a:cubicBezTo>
                  <a:pt x="279" y="589"/>
                  <a:pt x="279" y="589"/>
                  <a:pt x="279" y="589"/>
                </a:cubicBezTo>
                <a:cubicBezTo>
                  <a:pt x="309" y="603"/>
                  <a:pt x="324" y="603"/>
                  <a:pt x="338" y="589"/>
                </a:cubicBezTo>
                <a:cubicBezTo>
                  <a:pt x="603" y="471"/>
                  <a:pt x="603" y="471"/>
                  <a:pt x="603" y="471"/>
                </a:cubicBezTo>
                <a:cubicBezTo>
                  <a:pt x="618" y="471"/>
                  <a:pt x="633" y="441"/>
                  <a:pt x="633" y="427"/>
                </a:cubicBezTo>
                <a:cubicBezTo>
                  <a:pt x="618" y="427"/>
                  <a:pt x="588" y="441"/>
                  <a:pt x="588" y="441"/>
                </a:cubicBezTo>
                <a:lnTo>
                  <a:pt x="309" y="559"/>
                </a:lnTo>
                <a:close/>
                <a:moveTo>
                  <a:pt x="14" y="338"/>
                </a:moveTo>
                <a:lnTo>
                  <a:pt x="14" y="338"/>
                </a:lnTo>
                <a:cubicBezTo>
                  <a:pt x="279" y="471"/>
                  <a:pt x="279" y="471"/>
                  <a:pt x="279" y="471"/>
                </a:cubicBezTo>
                <a:cubicBezTo>
                  <a:pt x="309" y="471"/>
                  <a:pt x="324" y="471"/>
                  <a:pt x="338" y="471"/>
                </a:cubicBezTo>
                <a:cubicBezTo>
                  <a:pt x="603" y="338"/>
                  <a:pt x="603" y="338"/>
                  <a:pt x="603" y="338"/>
                </a:cubicBezTo>
                <a:cubicBezTo>
                  <a:pt x="618" y="338"/>
                  <a:pt x="633" y="309"/>
                  <a:pt x="633" y="294"/>
                </a:cubicBezTo>
                <a:cubicBezTo>
                  <a:pt x="618" y="309"/>
                  <a:pt x="588" y="309"/>
                  <a:pt x="588" y="309"/>
                </a:cubicBezTo>
                <a:cubicBezTo>
                  <a:pt x="309" y="441"/>
                  <a:pt x="309" y="441"/>
                  <a:pt x="309" y="44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309"/>
                  <a:pt x="14" y="309"/>
                  <a:pt x="0" y="294"/>
                </a:cubicBezTo>
                <a:cubicBezTo>
                  <a:pt x="0" y="309"/>
                  <a:pt x="0" y="338"/>
                  <a:pt x="14" y="3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2" name="Shape 188"/>
          <p:cNvSpPr/>
          <p:nvPr/>
        </p:nvSpPr>
        <p:spPr>
          <a:xfrm>
            <a:off x="3216227" y="1173024"/>
            <a:ext cx="1137646" cy="4666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Работа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43" name="Shape 188"/>
          <p:cNvSpPr/>
          <p:nvPr/>
        </p:nvSpPr>
        <p:spPr>
          <a:xfrm>
            <a:off x="5096567" y="1181185"/>
            <a:ext cx="1226213" cy="39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Проектная деятельность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44" name="Shape 188"/>
          <p:cNvSpPr/>
          <p:nvPr/>
        </p:nvSpPr>
        <p:spPr>
          <a:xfrm>
            <a:off x="7181161" y="1188970"/>
            <a:ext cx="1137646" cy="387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Мероприятия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45" name="Freeform 199"/>
          <p:cNvSpPr>
            <a:spLocks noChangeArrowheads="1"/>
          </p:cNvSpPr>
          <p:nvPr/>
        </p:nvSpPr>
        <p:spPr bwMode="auto">
          <a:xfrm>
            <a:off x="2858431" y="1288223"/>
            <a:ext cx="254233" cy="236238"/>
          </a:xfrm>
          <a:custGeom>
            <a:avLst/>
            <a:gdLst>
              <a:gd name="T0" fmla="*/ 560 w 634"/>
              <a:gd name="T1" fmla="*/ 74 h 590"/>
              <a:gd name="T2" fmla="*/ 560 w 634"/>
              <a:gd name="T3" fmla="*/ 74 h 590"/>
              <a:gd name="T4" fmla="*/ 442 w 634"/>
              <a:gd name="T5" fmla="*/ 74 h 590"/>
              <a:gd name="T6" fmla="*/ 442 w 634"/>
              <a:gd name="T7" fmla="*/ 30 h 590"/>
              <a:gd name="T8" fmla="*/ 398 w 634"/>
              <a:gd name="T9" fmla="*/ 0 h 590"/>
              <a:gd name="T10" fmla="*/ 236 w 634"/>
              <a:gd name="T11" fmla="*/ 0 h 590"/>
              <a:gd name="T12" fmla="*/ 207 w 634"/>
              <a:gd name="T13" fmla="*/ 30 h 590"/>
              <a:gd name="T14" fmla="*/ 207 w 634"/>
              <a:gd name="T15" fmla="*/ 74 h 590"/>
              <a:gd name="T16" fmla="*/ 89 w 634"/>
              <a:gd name="T17" fmla="*/ 74 h 590"/>
              <a:gd name="T18" fmla="*/ 0 w 634"/>
              <a:gd name="T19" fmla="*/ 147 h 590"/>
              <a:gd name="T20" fmla="*/ 0 w 634"/>
              <a:gd name="T21" fmla="*/ 501 h 590"/>
              <a:gd name="T22" fmla="*/ 89 w 634"/>
              <a:gd name="T23" fmla="*/ 589 h 590"/>
              <a:gd name="T24" fmla="*/ 560 w 634"/>
              <a:gd name="T25" fmla="*/ 589 h 590"/>
              <a:gd name="T26" fmla="*/ 633 w 634"/>
              <a:gd name="T27" fmla="*/ 501 h 590"/>
              <a:gd name="T28" fmla="*/ 633 w 634"/>
              <a:gd name="T29" fmla="*/ 147 h 590"/>
              <a:gd name="T30" fmla="*/ 560 w 634"/>
              <a:gd name="T31" fmla="*/ 74 h 590"/>
              <a:gd name="T32" fmla="*/ 236 w 634"/>
              <a:gd name="T33" fmla="*/ 59 h 590"/>
              <a:gd name="T34" fmla="*/ 236 w 634"/>
              <a:gd name="T35" fmla="*/ 59 h 590"/>
              <a:gd name="T36" fmla="*/ 265 w 634"/>
              <a:gd name="T37" fmla="*/ 30 h 590"/>
              <a:gd name="T38" fmla="*/ 383 w 634"/>
              <a:gd name="T39" fmla="*/ 30 h 590"/>
              <a:gd name="T40" fmla="*/ 398 w 634"/>
              <a:gd name="T41" fmla="*/ 59 h 590"/>
              <a:gd name="T42" fmla="*/ 398 w 634"/>
              <a:gd name="T43" fmla="*/ 74 h 590"/>
              <a:gd name="T44" fmla="*/ 236 w 634"/>
              <a:gd name="T45" fmla="*/ 74 h 590"/>
              <a:gd name="T46" fmla="*/ 236 w 634"/>
              <a:gd name="T47" fmla="*/ 59 h 590"/>
              <a:gd name="T48" fmla="*/ 589 w 634"/>
              <a:gd name="T49" fmla="*/ 501 h 590"/>
              <a:gd name="T50" fmla="*/ 589 w 634"/>
              <a:gd name="T51" fmla="*/ 501 h 590"/>
              <a:gd name="T52" fmla="*/ 560 w 634"/>
              <a:gd name="T53" fmla="*/ 545 h 590"/>
              <a:gd name="T54" fmla="*/ 89 w 634"/>
              <a:gd name="T55" fmla="*/ 545 h 590"/>
              <a:gd name="T56" fmla="*/ 44 w 634"/>
              <a:gd name="T57" fmla="*/ 501 h 590"/>
              <a:gd name="T58" fmla="*/ 44 w 634"/>
              <a:gd name="T59" fmla="*/ 295 h 590"/>
              <a:gd name="T60" fmla="*/ 251 w 634"/>
              <a:gd name="T61" fmla="*/ 295 h 590"/>
              <a:gd name="T62" fmla="*/ 236 w 634"/>
              <a:gd name="T63" fmla="*/ 309 h 590"/>
              <a:gd name="T64" fmla="*/ 324 w 634"/>
              <a:gd name="T65" fmla="*/ 383 h 590"/>
              <a:gd name="T66" fmla="*/ 398 w 634"/>
              <a:gd name="T67" fmla="*/ 309 h 590"/>
              <a:gd name="T68" fmla="*/ 398 w 634"/>
              <a:gd name="T69" fmla="*/ 295 h 590"/>
              <a:gd name="T70" fmla="*/ 589 w 634"/>
              <a:gd name="T71" fmla="*/ 295 h 590"/>
              <a:gd name="T72" fmla="*/ 589 w 634"/>
              <a:gd name="T73" fmla="*/ 501 h 590"/>
              <a:gd name="T74" fmla="*/ 280 w 634"/>
              <a:gd name="T75" fmla="*/ 309 h 590"/>
              <a:gd name="T76" fmla="*/ 280 w 634"/>
              <a:gd name="T77" fmla="*/ 309 h 590"/>
              <a:gd name="T78" fmla="*/ 280 w 634"/>
              <a:gd name="T79" fmla="*/ 295 h 590"/>
              <a:gd name="T80" fmla="*/ 354 w 634"/>
              <a:gd name="T81" fmla="*/ 295 h 590"/>
              <a:gd name="T82" fmla="*/ 354 w 634"/>
              <a:gd name="T83" fmla="*/ 309 h 590"/>
              <a:gd name="T84" fmla="*/ 324 w 634"/>
              <a:gd name="T85" fmla="*/ 354 h 590"/>
              <a:gd name="T86" fmla="*/ 280 w 634"/>
              <a:gd name="T87" fmla="*/ 309 h 590"/>
              <a:gd name="T88" fmla="*/ 589 w 634"/>
              <a:gd name="T89" fmla="*/ 250 h 590"/>
              <a:gd name="T90" fmla="*/ 589 w 634"/>
              <a:gd name="T91" fmla="*/ 250 h 590"/>
              <a:gd name="T92" fmla="*/ 44 w 634"/>
              <a:gd name="T93" fmla="*/ 250 h 590"/>
              <a:gd name="T94" fmla="*/ 44 w 634"/>
              <a:gd name="T95" fmla="*/ 147 h 590"/>
              <a:gd name="T96" fmla="*/ 89 w 634"/>
              <a:gd name="T97" fmla="*/ 118 h 590"/>
              <a:gd name="T98" fmla="*/ 560 w 634"/>
              <a:gd name="T99" fmla="*/ 118 h 590"/>
              <a:gd name="T100" fmla="*/ 589 w 634"/>
              <a:gd name="T101" fmla="*/ 147 h 590"/>
              <a:gd name="T102" fmla="*/ 589 w 634"/>
              <a:gd name="T103" fmla="*/ 25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4" h="590">
                <a:moveTo>
                  <a:pt x="560" y="74"/>
                </a:moveTo>
                <a:lnTo>
                  <a:pt x="560" y="74"/>
                </a:lnTo>
                <a:cubicBezTo>
                  <a:pt x="442" y="74"/>
                  <a:pt x="442" y="74"/>
                  <a:pt x="442" y="74"/>
                </a:cubicBezTo>
                <a:cubicBezTo>
                  <a:pt x="442" y="30"/>
                  <a:pt x="442" y="30"/>
                  <a:pt x="442" y="30"/>
                </a:cubicBezTo>
                <a:cubicBezTo>
                  <a:pt x="442" y="15"/>
                  <a:pt x="412" y="0"/>
                  <a:pt x="398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7" y="15"/>
                  <a:pt x="207" y="30"/>
                </a:cubicBezTo>
                <a:cubicBezTo>
                  <a:pt x="207" y="74"/>
                  <a:pt x="207" y="74"/>
                  <a:pt x="207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44" y="74"/>
                  <a:pt x="0" y="103"/>
                  <a:pt x="0" y="147"/>
                </a:cubicBezTo>
                <a:cubicBezTo>
                  <a:pt x="0" y="501"/>
                  <a:pt x="0" y="501"/>
                  <a:pt x="0" y="501"/>
                </a:cubicBezTo>
                <a:cubicBezTo>
                  <a:pt x="0" y="545"/>
                  <a:pt x="44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5"/>
                  <a:pt x="633" y="501"/>
                </a:cubicBezTo>
                <a:cubicBezTo>
                  <a:pt x="633" y="147"/>
                  <a:pt x="633" y="147"/>
                  <a:pt x="633" y="147"/>
                </a:cubicBezTo>
                <a:cubicBezTo>
                  <a:pt x="633" y="103"/>
                  <a:pt x="604" y="74"/>
                  <a:pt x="560" y="74"/>
                </a:cubicBezTo>
                <a:close/>
                <a:moveTo>
                  <a:pt x="236" y="59"/>
                </a:moveTo>
                <a:lnTo>
                  <a:pt x="236" y="59"/>
                </a:lnTo>
                <a:cubicBezTo>
                  <a:pt x="236" y="45"/>
                  <a:pt x="251" y="30"/>
                  <a:pt x="265" y="30"/>
                </a:cubicBezTo>
                <a:cubicBezTo>
                  <a:pt x="383" y="30"/>
                  <a:pt x="383" y="30"/>
                  <a:pt x="383" y="30"/>
                </a:cubicBezTo>
                <a:cubicBezTo>
                  <a:pt x="383" y="30"/>
                  <a:pt x="398" y="45"/>
                  <a:pt x="398" y="59"/>
                </a:cubicBezTo>
                <a:cubicBezTo>
                  <a:pt x="398" y="74"/>
                  <a:pt x="398" y="74"/>
                  <a:pt x="398" y="74"/>
                </a:cubicBezTo>
                <a:cubicBezTo>
                  <a:pt x="236" y="74"/>
                  <a:pt x="236" y="74"/>
                  <a:pt x="236" y="74"/>
                </a:cubicBezTo>
                <a:lnTo>
                  <a:pt x="236" y="59"/>
                </a:lnTo>
                <a:close/>
                <a:moveTo>
                  <a:pt x="589" y="501"/>
                </a:moveTo>
                <a:lnTo>
                  <a:pt x="589" y="501"/>
                </a:lnTo>
                <a:cubicBezTo>
                  <a:pt x="589" y="530"/>
                  <a:pt x="574" y="545"/>
                  <a:pt x="560" y="545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01"/>
                </a:cubicBezTo>
                <a:cubicBezTo>
                  <a:pt x="44" y="295"/>
                  <a:pt x="44" y="295"/>
                  <a:pt x="44" y="295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36" y="295"/>
                  <a:pt x="236" y="309"/>
                  <a:pt x="236" y="309"/>
                </a:cubicBezTo>
                <a:cubicBezTo>
                  <a:pt x="236" y="354"/>
                  <a:pt x="280" y="383"/>
                  <a:pt x="324" y="383"/>
                </a:cubicBezTo>
                <a:cubicBezTo>
                  <a:pt x="369" y="383"/>
                  <a:pt x="398" y="354"/>
                  <a:pt x="398" y="309"/>
                </a:cubicBezTo>
                <a:lnTo>
                  <a:pt x="398" y="295"/>
                </a:lnTo>
                <a:cubicBezTo>
                  <a:pt x="589" y="295"/>
                  <a:pt x="589" y="295"/>
                  <a:pt x="589" y="295"/>
                </a:cubicBezTo>
                <a:lnTo>
                  <a:pt x="589" y="501"/>
                </a:lnTo>
                <a:close/>
                <a:moveTo>
                  <a:pt x="280" y="309"/>
                </a:moveTo>
                <a:lnTo>
                  <a:pt x="280" y="309"/>
                </a:lnTo>
                <a:lnTo>
                  <a:pt x="280" y="295"/>
                </a:lnTo>
                <a:cubicBezTo>
                  <a:pt x="354" y="295"/>
                  <a:pt x="354" y="295"/>
                  <a:pt x="354" y="295"/>
                </a:cubicBezTo>
                <a:lnTo>
                  <a:pt x="354" y="309"/>
                </a:lnTo>
                <a:cubicBezTo>
                  <a:pt x="354" y="324"/>
                  <a:pt x="339" y="354"/>
                  <a:pt x="324" y="354"/>
                </a:cubicBezTo>
                <a:cubicBezTo>
                  <a:pt x="295" y="354"/>
                  <a:pt x="280" y="324"/>
                  <a:pt x="280" y="309"/>
                </a:cubicBezTo>
                <a:close/>
                <a:moveTo>
                  <a:pt x="589" y="250"/>
                </a:moveTo>
                <a:lnTo>
                  <a:pt x="589" y="250"/>
                </a:lnTo>
                <a:cubicBezTo>
                  <a:pt x="44" y="250"/>
                  <a:pt x="44" y="250"/>
                  <a:pt x="44" y="250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3"/>
                  <a:pt x="59" y="118"/>
                  <a:pt x="89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4" y="118"/>
                  <a:pt x="589" y="133"/>
                  <a:pt x="589" y="147"/>
                </a:cubicBezTo>
                <a:lnTo>
                  <a:pt x="589" y="2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6" name="Freeform 188"/>
          <p:cNvSpPr>
            <a:spLocks noChangeArrowheads="1"/>
          </p:cNvSpPr>
          <p:nvPr/>
        </p:nvSpPr>
        <p:spPr bwMode="auto">
          <a:xfrm>
            <a:off x="4785890" y="1288223"/>
            <a:ext cx="241574" cy="225308"/>
          </a:xfrm>
          <a:custGeom>
            <a:avLst/>
            <a:gdLst>
              <a:gd name="T0" fmla="*/ 250 w 604"/>
              <a:gd name="T1" fmla="*/ 251 h 619"/>
              <a:gd name="T2" fmla="*/ 250 w 604"/>
              <a:gd name="T3" fmla="*/ 251 h 619"/>
              <a:gd name="T4" fmla="*/ 279 w 604"/>
              <a:gd name="T5" fmla="*/ 221 h 619"/>
              <a:gd name="T6" fmla="*/ 250 w 604"/>
              <a:gd name="T7" fmla="*/ 192 h 619"/>
              <a:gd name="T8" fmla="*/ 220 w 604"/>
              <a:gd name="T9" fmla="*/ 221 h 619"/>
              <a:gd name="T10" fmla="*/ 250 w 604"/>
              <a:gd name="T11" fmla="*/ 251 h 619"/>
              <a:gd name="T12" fmla="*/ 132 w 604"/>
              <a:gd name="T13" fmla="*/ 251 h 619"/>
              <a:gd name="T14" fmla="*/ 132 w 604"/>
              <a:gd name="T15" fmla="*/ 251 h 619"/>
              <a:gd name="T16" fmla="*/ 162 w 604"/>
              <a:gd name="T17" fmla="*/ 221 h 619"/>
              <a:gd name="T18" fmla="*/ 132 w 604"/>
              <a:gd name="T19" fmla="*/ 192 h 619"/>
              <a:gd name="T20" fmla="*/ 103 w 604"/>
              <a:gd name="T21" fmla="*/ 221 h 619"/>
              <a:gd name="T22" fmla="*/ 132 w 604"/>
              <a:gd name="T23" fmla="*/ 251 h 619"/>
              <a:gd name="T24" fmla="*/ 367 w 604"/>
              <a:gd name="T25" fmla="*/ 251 h 619"/>
              <a:gd name="T26" fmla="*/ 367 w 604"/>
              <a:gd name="T27" fmla="*/ 251 h 619"/>
              <a:gd name="T28" fmla="*/ 397 w 604"/>
              <a:gd name="T29" fmla="*/ 221 h 619"/>
              <a:gd name="T30" fmla="*/ 367 w 604"/>
              <a:gd name="T31" fmla="*/ 192 h 619"/>
              <a:gd name="T32" fmla="*/ 338 w 604"/>
              <a:gd name="T33" fmla="*/ 221 h 619"/>
              <a:gd name="T34" fmla="*/ 367 w 604"/>
              <a:gd name="T35" fmla="*/ 251 h 619"/>
              <a:gd name="T36" fmla="*/ 530 w 604"/>
              <a:gd name="T37" fmla="*/ 177 h 619"/>
              <a:gd name="T38" fmla="*/ 530 w 604"/>
              <a:gd name="T39" fmla="*/ 177 h 619"/>
              <a:gd name="T40" fmla="*/ 530 w 604"/>
              <a:gd name="T41" fmla="*/ 192 h 619"/>
              <a:gd name="T42" fmla="*/ 530 w 604"/>
              <a:gd name="T43" fmla="*/ 221 h 619"/>
              <a:gd name="T44" fmla="*/ 574 w 604"/>
              <a:gd name="T45" fmla="*/ 339 h 619"/>
              <a:gd name="T46" fmla="*/ 471 w 604"/>
              <a:gd name="T47" fmla="*/ 501 h 619"/>
              <a:gd name="T48" fmla="*/ 471 w 604"/>
              <a:gd name="T49" fmla="*/ 560 h 619"/>
              <a:gd name="T50" fmla="*/ 397 w 604"/>
              <a:gd name="T51" fmla="*/ 516 h 619"/>
              <a:gd name="T52" fmla="*/ 353 w 604"/>
              <a:gd name="T53" fmla="*/ 530 h 619"/>
              <a:gd name="T54" fmla="*/ 235 w 604"/>
              <a:gd name="T55" fmla="*/ 486 h 619"/>
              <a:gd name="T56" fmla="*/ 206 w 604"/>
              <a:gd name="T57" fmla="*/ 486 h 619"/>
              <a:gd name="T58" fmla="*/ 176 w 604"/>
              <a:gd name="T59" fmla="*/ 486 h 619"/>
              <a:gd name="T60" fmla="*/ 353 w 604"/>
              <a:gd name="T61" fmla="*/ 560 h 619"/>
              <a:gd name="T62" fmla="*/ 397 w 604"/>
              <a:gd name="T63" fmla="*/ 560 h 619"/>
              <a:gd name="T64" fmla="*/ 515 w 604"/>
              <a:gd name="T65" fmla="*/ 618 h 619"/>
              <a:gd name="T66" fmla="*/ 515 w 604"/>
              <a:gd name="T67" fmla="*/ 516 h 619"/>
              <a:gd name="T68" fmla="*/ 603 w 604"/>
              <a:gd name="T69" fmla="*/ 339 h 619"/>
              <a:gd name="T70" fmla="*/ 530 w 604"/>
              <a:gd name="T71" fmla="*/ 177 h 619"/>
              <a:gd name="T72" fmla="*/ 191 w 604"/>
              <a:gd name="T73" fmla="*/ 442 h 619"/>
              <a:gd name="T74" fmla="*/ 191 w 604"/>
              <a:gd name="T75" fmla="*/ 442 h 619"/>
              <a:gd name="T76" fmla="*/ 250 w 604"/>
              <a:gd name="T77" fmla="*/ 442 h 619"/>
              <a:gd name="T78" fmla="*/ 485 w 604"/>
              <a:gd name="T79" fmla="*/ 221 h 619"/>
              <a:gd name="T80" fmla="*/ 250 w 604"/>
              <a:gd name="T81" fmla="*/ 0 h 619"/>
              <a:gd name="T82" fmla="*/ 0 w 604"/>
              <a:gd name="T83" fmla="*/ 221 h 619"/>
              <a:gd name="T84" fmla="*/ 73 w 604"/>
              <a:gd name="T85" fmla="*/ 398 h 619"/>
              <a:gd name="T86" fmla="*/ 73 w 604"/>
              <a:gd name="T87" fmla="*/ 501 h 619"/>
              <a:gd name="T88" fmla="*/ 191 w 604"/>
              <a:gd name="T89" fmla="*/ 442 h 619"/>
              <a:gd name="T90" fmla="*/ 44 w 604"/>
              <a:gd name="T91" fmla="*/ 221 h 619"/>
              <a:gd name="T92" fmla="*/ 44 w 604"/>
              <a:gd name="T93" fmla="*/ 221 h 619"/>
              <a:gd name="T94" fmla="*/ 250 w 604"/>
              <a:gd name="T95" fmla="*/ 30 h 619"/>
              <a:gd name="T96" fmla="*/ 456 w 604"/>
              <a:gd name="T97" fmla="*/ 221 h 619"/>
              <a:gd name="T98" fmla="*/ 250 w 604"/>
              <a:gd name="T99" fmla="*/ 413 h 619"/>
              <a:gd name="T100" fmla="*/ 191 w 604"/>
              <a:gd name="T101" fmla="*/ 398 h 619"/>
              <a:gd name="T102" fmla="*/ 117 w 604"/>
              <a:gd name="T103" fmla="*/ 442 h 619"/>
              <a:gd name="T104" fmla="*/ 117 w 604"/>
              <a:gd name="T105" fmla="*/ 383 h 619"/>
              <a:gd name="T106" fmla="*/ 44 w 604"/>
              <a:gd name="T107" fmla="*/ 221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04" h="619">
                <a:moveTo>
                  <a:pt x="250" y="251"/>
                </a:moveTo>
                <a:lnTo>
                  <a:pt x="250" y="251"/>
                </a:lnTo>
                <a:cubicBezTo>
                  <a:pt x="265" y="251"/>
                  <a:pt x="279" y="236"/>
                  <a:pt x="279" y="221"/>
                </a:cubicBezTo>
                <a:cubicBezTo>
                  <a:pt x="279" y="206"/>
                  <a:pt x="265" y="192"/>
                  <a:pt x="250" y="192"/>
                </a:cubicBezTo>
                <a:cubicBezTo>
                  <a:pt x="235" y="192"/>
                  <a:pt x="220" y="206"/>
                  <a:pt x="220" y="221"/>
                </a:cubicBezTo>
                <a:cubicBezTo>
                  <a:pt x="220" y="236"/>
                  <a:pt x="235" y="251"/>
                  <a:pt x="250" y="251"/>
                </a:cubicBezTo>
                <a:close/>
                <a:moveTo>
                  <a:pt x="132" y="251"/>
                </a:moveTo>
                <a:lnTo>
                  <a:pt x="132" y="251"/>
                </a:lnTo>
                <a:cubicBezTo>
                  <a:pt x="147" y="251"/>
                  <a:pt x="162" y="236"/>
                  <a:pt x="162" y="221"/>
                </a:cubicBezTo>
                <a:cubicBezTo>
                  <a:pt x="162" y="206"/>
                  <a:pt x="147" y="192"/>
                  <a:pt x="132" y="192"/>
                </a:cubicBezTo>
                <a:cubicBezTo>
                  <a:pt x="117" y="192"/>
                  <a:pt x="103" y="206"/>
                  <a:pt x="103" y="221"/>
                </a:cubicBezTo>
                <a:cubicBezTo>
                  <a:pt x="103" y="236"/>
                  <a:pt x="117" y="251"/>
                  <a:pt x="132" y="251"/>
                </a:cubicBezTo>
                <a:close/>
                <a:moveTo>
                  <a:pt x="367" y="251"/>
                </a:moveTo>
                <a:lnTo>
                  <a:pt x="367" y="251"/>
                </a:lnTo>
                <a:cubicBezTo>
                  <a:pt x="383" y="251"/>
                  <a:pt x="397" y="236"/>
                  <a:pt x="397" y="221"/>
                </a:cubicBezTo>
                <a:cubicBezTo>
                  <a:pt x="397" y="206"/>
                  <a:pt x="383" y="192"/>
                  <a:pt x="367" y="192"/>
                </a:cubicBezTo>
                <a:cubicBezTo>
                  <a:pt x="353" y="192"/>
                  <a:pt x="338" y="206"/>
                  <a:pt x="338" y="221"/>
                </a:cubicBezTo>
                <a:cubicBezTo>
                  <a:pt x="338" y="236"/>
                  <a:pt x="353" y="251"/>
                  <a:pt x="367" y="251"/>
                </a:cubicBezTo>
                <a:close/>
                <a:moveTo>
                  <a:pt x="530" y="177"/>
                </a:moveTo>
                <a:lnTo>
                  <a:pt x="530" y="177"/>
                </a:lnTo>
                <a:lnTo>
                  <a:pt x="530" y="192"/>
                </a:lnTo>
                <a:cubicBezTo>
                  <a:pt x="530" y="206"/>
                  <a:pt x="530" y="221"/>
                  <a:pt x="530" y="221"/>
                </a:cubicBezTo>
                <a:cubicBezTo>
                  <a:pt x="559" y="265"/>
                  <a:pt x="574" y="295"/>
                  <a:pt x="574" y="339"/>
                </a:cubicBezTo>
                <a:cubicBezTo>
                  <a:pt x="574" y="398"/>
                  <a:pt x="530" y="457"/>
                  <a:pt x="471" y="501"/>
                </a:cubicBezTo>
                <a:cubicBezTo>
                  <a:pt x="471" y="560"/>
                  <a:pt x="471" y="560"/>
                  <a:pt x="471" y="560"/>
                </a:cubicBezTo>
                <a:cubicBezTo>
                  <a:pt x="397" y="516"/>
                  <a:pt x="397" y="516"/>
                  <a:pt x="397" y="516"/>
                </a:cubicBezTo>
                <a:cubicBezTo>
                  <a:pt x="383" y="530"/>
                  <a:pt x="367" y="530"/>
                  <a:pt x="353" y="530"/>
                </a:cubicBezTo>
                <a:cubicBezTo>
                  <a:pt x="309" y="530"/>
                  <a:pt x="279" y="516"/>
                  <a:pt x="235" y="486"/>
                </a:cubicBezTo>
                <a:cubicBezTo>
                  <a:pt x="220" y="486"/>
                  <a:pt x="220" y="486"/>
                  <a:pt x="206" y="486"/>
                </a:cubicBezTo>
                <a:cubicBezTo>
                  <a:pt x="191" y="486"/>
                  <a:pt x="191" y="486"/>
                  <a:pt x="176" y="486"/>
                </a:cubicBezTo>
                <a:cubicBezTo>
                  <a:pt x="235" y="530"/>
                  <a:pt x="279" y="560"/>
                  <a:pt x="353" y="560"/>
                </a:cubicBezTo>
                <a:cubicBezTo>
                  <a:pt x="367" y="560"/>
                  <a:pt x="383" y="560"/>
                  <a:pt x="397" y="560"/>
                </a:cubicBezTo>
                <a:cubicBezTo>
                  <a:pt x="515" y="618"/>
                  <a:pt x="515" y="618"/>
                  <a:pt x="515" y="618"/>
                </a:cubicBezTo>
                <a:cubicBezTo>
                  <a:pt x="515" y="516"/>
                  <a:pt x="515" y="516"/>
                  <a:pt x="515" y="516"/>
                </a:cubicBezTo>
                <a:cubicBezTo>
                  <a:pt x="574" y="471"/>
                  <a:pt x="603" y="413"/>
                  <a:pt x="603" y="339"/>
                </a:cubicBezTo>
                <a:cubicBezTo>
                  <a:pt x="603" y="280"/>
                  <a:pt x="574" y="221"/>
                  <a:pt x="530" y="177"/>
                </a:cubicBezTo>
                <a:close/>
                <a:moveTo>
                  <a:pt x="191" y="442"/>
                </a:moveTo>
                <a:lnTo>
                  <a:pt x="191" y="442"/>
                </a:lnTo>
                <a:cubicBezTo>
                  <a:pt x="206" y="442"/>
                  <a:pt x="235" y="442"/>
                  <a:pt x="250" y="442"/>
                </a:cubicBezTo>
                <a:cubicBezTo>
                  <a:pt x="397" y="442"/>
                  <a:pt x="485" y="339"/>
                  <a:pt x="485" y="221"/>
                </a:cubicBezTo>
                <a:cubicBezTo>
                  <a:pt x="485" y="88"/>
                  <a:pt x="367" y="0"/>
                  <a:pt x="250" y="0"/>
                </a:cubicBezTo>
                <a:cubicBezTo>
                  <a:pt x="117" y="0"/>
                  <a:pt x="0" y="88"/>
                  <a:pt x="0" y="221"/>
                </a:cubicBezTo>
                <a:cubicBezTo>
                  <a:pt x="0" y="295"/>
                  <a:pt x="29" y="354"/>
                  <a:pt x="73" y="398"/>
                </a:cubicBezTo>
                <a:cubicBezTo>
                  <a:pt x="73" y="501"/>
                  <a:pt x="73" y="501"/>
                  <a:pt x="73" y="501"/>
                </a:cubicBezTo>
                <a:lnTo>
                  <a:pt x="191" y="442"/>
                </a:lnTo>
                <a:close/>
                <a:moveTo>
                  <a:pt x="44" y="221"/>
                </a:moveTo>
                <a:lnTo>
                  <a:pt x="44" y="221"/>
                </a:lnTo>
                <a:cubicBezTo>
                  <a:pt x="44" y="118"/>
                  <a:pt x="132" y="30"/>
                  <a:pt x="250" y="30"/>
                </a:cubicBezTo>
                <a:cubicBezTo>
                  <a:pt x="353" y="30"/>
                  <a:pt x="456" y="118"/>
                  <a:pt x="456" y="221"/>
                </a:cubicBezTo>
                <a:cubicBezTo>
                  <a:pt x="456" y="324"/>
                  <a:pt x="367" y="413"/>
                  <a:pt x="250" y="413"/>
                </a:cubicBezTo>
                <a:cubicBezTo>
                  <a:pt x="235" y="413"/>
                  <a:pt x="206" y="413"/>
                  <a:pt x="191" y="398"/>
                </a:cubicBezTo>
                <a:cubicBezTo>
                  <a:pt x="117" y="442"/>
                  <a:pt x="117" y="442"/>
                  <a:pt x="117" y="442"/>
                </a:cubicBezTo>
                <a:cubicBezTo>
                  <a:pt x="117" y="383"/>
                  <a:pt x="117" y="383"/>
                  <a:pt x="117" y="383"/>
                </a:cubicBezTo>
                <a:cubicBezTo>
                  <a:pt x="73" y="339"/>
                  <a:pt x="44" y="280"/>
                  <a:pt x="44" y="2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7" name="Freeform 179"/>
          <p:cNvSpPr>
            <a:spLocks noChangeArrowheads="1"/>
          </p:cNvSpPr>
          <p:nvPr/>
        </p:nvSpPr>
        <p:spPr bwMode="auto">
          <a:xfrm>
            <a:off x="6773093" y="1297592"/>
            <a:ext cx="254233" cy="236238"/>
          </a:xfrm>
          <a:custGeom>
            <a:avLst/>
            <a:gdLst>
              <a:gd name="T0" fmla="*/ 589 w 634"/>
              <a:gd name="T1" fmla="*/ 0 h 590"/>
              <a:gd name="T2" fmla="*/ 589 w 634"/>
              <a:gd name="T3" fmla="*/ 0 h 590"/>
              <a:gd name="T4" fmla="*/ 412 w 634"/>
              <a:gd name="T5" fmla="*/ 117 h 590"/>
              <a:gd name="T6" fmla="*/ 162 w 634"/>
              <a:gd name="T7" fmla="*/ 117 h 590"/>
              <a:gd name="T8" fmla="*/ 0 w 634"/>
              <a:gd name="T9" fmla="*/ 265 h 590"/>
              <a:gd name="T10" fmla="*/ 118 w 634"/>
              <a:gd name="T11" fmla="*/ 397 h 590"/>
              <a:gd name="T12" fmla="*/ 118 w 634"/>
              <a:gd name="T13" fmla="*/ 559 h 590"/>
              <a:gd name="T14" fmla="*/ 162 w 634"/>
              <a:gd name="T15" fmla="*/ 589 h 590"/>
              <a:gd name="T16" fmla="*/ 221 w 634"/>
              <a:gd name="T17" fmla="*/ 589 h 590"/>
              <a:gd name="T18" fmla="*/ 265 w 634"/>
              <a:gd name="T19" fmla="*/ 559 h 590"/>
              <a:gd name="T20" fmla="*/ 265 w 634"/>
              <a:gd name="T21" fmla="*/ 397 h 590"/>
              <a:gd name="T22" fmla="*/ 412 w 634"/>
              <a:gd name="T23" fmla="*/ 397 h 590"/>
              <a:gd name="T24" fmla="*/ 589 w 634"/>
              <a:gd name="T25" fmla="*/ 515 h 590"/>
              <a:gd name="T26" fmla="*/ 633 w 634"/>
              <a:gd name="T27" fmla="*/ 471 h 590"/>
              <a:gd name="T28" fmla="*/ 633 w 634"/>
              <a:gd name="T29" fmla="*/ 44 h 590"/>
              <a:gd name="T30" fmla="*/ 589 w 634"/>
              <a:gd name="T31" fmla="*/ 0 h 590"/>
              <a:gd name="T32" fmla="*/ 221 w 634"/>
              <a:gd name="T33" fmla="*/ 530 h 590"/>
              <a:gd name="T34" fmla="*/ 221 w 634"/>
              <a:gd name="T35" fmla="*/ 530 h 590"/>
              <a:gd name="T36" fmla="*/ 207 w 634"/>
              <a:gd name="T37" fmla="*/ 559 h 590"/>
              <a:gd name="T38" fmla="*/ 177 w 634"/>
              <a:gd name="T39" fmla="*/ 559 h 590"/>
              <a:gd name="T40" fmla="*/ 162 w 634"/>
              <a:gd name="T41" fmla="*/ 530 h 590"/>
              <a:gd name="T42" fmla="*/ 162 w 634"/>
              <a:gd name="T43" fmla="*/ 397 h 590"/>
              <a:gd name="T44" fmla="*/ 221 w 634"/>
              <a:gd name="T45" fmla="*/ 397 h 590"/>
              <a:gd name="T46" fmla="*/ 221 w 634"/>
              <a:gd name="T47" fmla="*/ 530 h 590"/>
              <a:gd name="T48" fmla="*/ 324 w 634"/>
              <a:gd name="T49" fmla="*/ 353 h 590"/>
              <a:gd name="T50" fmla="*/ 324 w 634"/>
              <a:gd name="T51" fmla="*/ 353 h 590"/>
              <a:gd name="T52" fmla="*/ 162 w 634"/>
              <a:gd name="T53" fmla="*/ 353 h 590"/>
              <a:gd name="T54" fmla="*/ 44 w 634"/>
              <a:gd name="T55" fmla="*/ 265 h 590"/>
              <a:gd name="T56" fmla="*/ 162 w 634"/>
              <a:gd name="T57" fmla="*/ 162 h 590"/>
              <a:gd name="T58" fmla="*/ 324 w 634"/>
              <a:gd name="T59" fmla="*/ 162 h 590"/>
              <a:gd name="T60" fmla="*/ 324 w 634"/>
              <a:gd name="T61" fmla="*/ 353 h 590"/>
              <a:gd name="T62" fmla="*/ 412 w 634"/>
              <a:gd name="T63" fmla="*/ 353 h 590"/>
              <a:gd name="T64" fmla="*/ 412 w 634"/>
              <a:gd name="T65" fmla="*/ 353 h 590"/>
              <a:gd name="T66" fmla="*/ 354 w 634"/>
              <a:gd name="T67" fmla="*/ 353 h 590"/>
              <a:gd name="T68" fmla="*/ 354 w 634"/>
              <a:gd name="T69" fmla="*/ 162 h 590"/>
              <a:gd name="T70" fmla="*/ 412 w 634"/>
              <a:gd name="T71" fmla="*/ 162 h 590"/>
              <a:gd name="T72" fmla="*/ 412 w 634"/>
              <a:gd name="T73" fmla="*/ 353 h 590"/>
              <a:gd name="T74" fmla="*/ 589 w 634"/>
              <a:gd name="T75" fmla="*/ 471 h 590"/>
              <a:gd name="T76" fmla="*/ 589 w 634"/>
              <a:gd name="T77" fmla="*/ 471 h 590"/>
              <a:gd name="T78" fmla="*/ 457 w 634"/>
              <a:gd name="T79" fmla="*/ 383 h 590"/>
              <a:gd name="T80" fmla="*/ 457 w 634"/>
              <a:gd name="T81" fmla="*/ 147 h 590"/>
              <a:gd name="T82" fmla="*/ 589 w 634"/>
              <a:gd name="T83" fmla="*/ 44 h 590"/>
              <a:gd name="T84" fmla="*/ 589 w 634"/>
              <a:gd name="T85" fmla="*/ 471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8" name="Freeform 171"/>
          <p:cNvSpPr>
            <a:spLocks noChangeArrowheads="1"/>
          </p:cNvSpPr>
          <p:nvPr/>
        </p:nvSpPr>
        <p:spPr bwMode="auto">
          <a:xfrm>
            <a:off x="7900931" y="2486242"/>
            <a:ext cx="273272" cy="273201"/>
          </a:xfrm>
          <a:custGeom>
            <a:avLst/>
            <a:gdLst>
              <a:gd name="T0" fmla="*/ 294 w 589"/>
              <a:gd name="T1" fmla="*/ 192 h 590"/>
              <a:gd name="T2" fmla="*/ 294 w 589"/>
              <a:gd name="T3" fmla="*/ 383 h 590"/>
              <a:gd name="T4" fmla="*/ 294 w 589"/>
              <a:gd name="T5" fmla="*/ 192 h 590"/>
              <a:gd name="T6" fmla="*/ 294 w 589"/>
              <a:gd name="T7" fmla="*/ 354 h 590"/>
              <a:gd name="T8" fmla="*/ 294 w 589"/>
              <a:gd name="T9" fmla="*/ 236 h 590"/>
              <a:gd name="T10" fmla="*/ 294 w 589"/>
              <a:gd name="T11" fmla="*/ 354 h 590"/>
              <a:gd name="T12" fmla="*/ 574 w 589"/>
              <a:gd name="T13" fmla="*/ 354 h 590"/>
              <a:gd name="T14" fmla="*/ 529 w 589"/>
              <a:gd name="T15" fmla="*/ 295 h 590"/>
              <a:gd name="T16" fmla="*/ 574 w 589"/>
              <a:gd name="T17" fmla="*/ 221 h 590"/>
              <a:gd name="T18" fmla="*/ 544 w 589"/>
              <a:gd name="T19" fmla="*/ 104 h 590"/>
              <a:gd name="T20" fmla="*/ 441 w 589"/>
              <a:gd name="T21" fmla="*/ 118 h 590"/>
              <a:gd name="T22" fmla="*/ 367 w 589"/>
              <a:gd name="T23" fmla="*/ 30 h 590"/>
              <a:gd name="T24" fmla="*/ 250 w 589"/>
              <a:gd name="T25" fmla="*/ 0 h 590"/>
              <a:gd name="T26" fmla="*/ 220 w 589"/>
              <a:gd name="T27" fmla="*/ 74 h 590"/>
              <a:gd name="T28" fmla="*/ 103 w 589"/>
              <a:gd name="T29" fmla="*/ 89 h 590"/>
              <a:gd name="T30" fmla="*/ 0 w 589"/>
              <a:gd name="T31" fmla="*/ 163 h 590"/>
              <a:gd name="T32" fmla="*/ 58 w 589"/>
              <a:gd name="T33" fmla="*/ 251 h 590"/>
              <a:gd name="T34" fmla="*/ 58 w 589"/>
              <a:gd name="T35" fmla="*/ 339 h 590"/>
              <a:gd name="T36" fmla="*/ 0 w 589"/>
              <a:gd name="T37" fmla="*/ 413 h 590"/>
              <a:gd name="T38" fmla="*/ 103 w 589"/>
              <a:gd name="T39" fmla="*/ 501 h 590"/>
              <a:gd name="T40" fmla="*/ 220 w 589"/>
              <a:gd name="T41" fmla="*/ 516 h 590"/>
              <a:gd name="T42" fmla="*/ 250 w 589"/>
              <a:gd name="T43" fmla="*/ 589 h 590"/>
              <a:gd name="T44" fmla="*/ 367 w 589"/>
              <a:gd name="T45" fmla="*/ 545 h 590"/>
              <a:gd name="T46" fmla="*/ 441 w 589"/>
              <a:gd name="T47" fmla="*/ 472 h 590"/>
              <a:gd name="T48" fmla="*/ 544 w 589"/>
              <a:gd name="T49" fmla="*/ 486 h 590"/>
              <a:gd name="T50" fmla="*/ 574 w 589"/>
              <a:gd name="T51" fmla="*/ 354 h 590"/>
              <a:gd name="T52" fmla="*/ 544 w 589"/>
              <a:gd name="T53" fmla="*/ 413 h 590"/>
              <a:gd name="T54" fmla="*/ 500 w 589"/>
              <a:gd name="T55" fmla="*/ 457 h 590"/>
              <a:gd name="T56" fmla="*/ 338 w 589"/>
              <a:gd name="T57" fmla="*/ 486 h 590"/>
              <a:gd name="T58" fmla="*/ 309 w 589"/>
              <a:gd name="T59" fmla="*/ 545 h 590"/>
              <a:gd name="T60" fmla="*/ 250 w 589"/>
              <a:gd name="T61" fmla="*/ 530 h 590"/>
              <a:gd name="T62" fmla="*/ 147 w 589"/>
              <a:gd name="T63" fmla="*/ 427 h 590"/>
              <a:gd name="T64" fmla="*/ 73 w 589"/>
              <a:gd name="T65" fmla="*/ 442 h 590"/>
              <a:gd name="T66" fmla="*/ 58 w 589"/>
              <a:gd name="T67" fmla="*/ 383 h 590"/>
              <a:gd name="T68" fmla="*/ 103 w 589"/>
              <a:gd name="T69" fmla="*/ 295 h 590"/>
              <a:gd name="T70" fmla="*/ 58 w 589"/>
              <a:gd name="T71" fmla="*/ 192 h 590"/>
              <a:gd name="T72" fmla="*/ 73 w 589"/>
              <a:gd name="T73" fmla="*/ 133 h 590"/>
              <a:gd name="T74" fmla="*/ 147 w 589"/>
              <a:gd name="T75" fmla="*/ 163 h 590"/>
              <a:gd name="T76" fmla="*/ 250 w 589"/>
              <a:gd name="T77" fmla="*/ 59 h 590"/>
              <a:gd name="T78" fmla="*/ 309 w 589"/>
              <a:gd name="T79" fmla="*/ 30 h 590"/>
              <a:gd name="T80" fmla="*/ 338 w 589"/>
              <a:gd name="T81" fmla="*/ 104 h 590"/>
              <a:gd name="T82" fmla="*/ 500 w 589"/>
              <a:gd name="T83" fmla="*/ 133 h 590"/>
              <a:gd name="T84" fmla="*/ 544 w 589"/>
              <a:gd name="T85" fmla="*/ 163 h 590"/>
              <a:gd name="T86" fmla="*/ 485 w 589"/>
              <a:gd name="T87" fmla="*/ 221 h 590"/>
              <a:gd name="T88" fmla="*/ 485 w 589"/>
              <a:gd name="T89" fmla="*/ 354 h 590"/>
              <a:gd name="T90" fmla="*/ 544 w 589"/>
              <a:gd name="T91" fmla="*/ 413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89" h="590">
                <a:moveTo>
                  <a:pt x="294" y="192"/>
                </a:moveTo>
                <a:lnTo>
                  <a:pt x="294" y="192"/>
                </a:lnTo>
                <a:cubicBezTo>
                  <a:pt x="235" y="192"/>
                  <a:pt x="191" y="236"/>
                  <a:pt x="191" y="295"/>
                </a:cubicBezTo>
                <a:cubicBezTo>
                  <a:pt x="191" y="339"/>
                  <a:pt x="235" y="383"/>
                  <a:pt x="294" y="383"/>
                </a:cubicBezTo>
                <a:cubicBezTo>
                  <a:pt x="353" y="383"/>
                  <a:pt x="397" y="339"/>
                  <a:pt x="397" y="295"/>
                </a:cubicBezTo>
                <a:cubicBezTo>
                  <a:pt x="397" y="236"/>
                  <a:pt x="353" y="192"/>
                  <a:pt x="294" y="192"/>
                </a:cubicBezTo>
                <a:close/>
                <a:moveTo>
                  <a:pt x="294" y="354"/>
                </a:moveTo>
                <a:lnTo>
                  <a:pt x="294" y="354"/>
                </a:lnTo>
                <a:cubicBezTo>
                  <a:pt x="265" y="354"/>
                  <a:pt x="235" y="324"/>
                  <a:pt x="235" y="295"/>
                </a:cubicBezTo>
                <a:cubicBezTo>
                  <a:pt x="235" y="251"/>
                  <a:pt x="265" y="236"/>
                  <a:pt x="294" y="236"/>
                </a:cubicBezTo>
                <a:cubicBezTo>
                  <a:pt x="324" y="236"/>
                  <a:pt x="353" y="251"/>
                  <a:pt x="353" y="295"/>
                </a:cubicBezTo>
                <a:cubicBezTo>
                  <a:pt x="353" y="324"/>
                  <a:pt x="324" y="354"/>
                  <a:pt x="294" y="354"/>
                </a:cubicBezTo>
                <a:close/>
                <a:moveTo>
                  <a:pt x="574" y="354"/>
                </a:moveTo>
                <a:lnTo>
                  <a:pt x="574" y="354"/>
                </a:lnTo>
                <a:cubicBezTo>
                  <a:pt x="529" y="339"/>
                  <a:pt x="529" y="339"/>
                  <a:pt x="529" y="339"/>
                </a:cubicBezTo>
                <a:cubicBezTo>
                  <a:pt x="529" y="324"/>
                  <a:pt x="529" y="309"/>
                  <a:pt x="529" y="295"/>
                </a:cubicBezTo>
                <a:cubicBezTo>
                  <a:pt x="529" y="280"/>
                  <a:pt x="529" y="265"/>
                  <a:pt x="529" y="251"/>
                </a:cubicBezTo>
                <a:cubicBezTo>
                  <a:pt x="574" y="221"/>
                  <a:pt x="574" y="221"/>
                  <a:pt x="574" y="221"/>
                </a:cubicBezTo>
                <a:cubicBezTo>
                  <a:pt x="588" y="206"/>
                  <a:pt x="588" y="192"/>
                  <a:pt x="588" y="163"/>
                </a:cubicBezTo>
                <a:cubicBezTo>
                  <a:pt x="544" y="104"/>
                  <a:pt x="544" y="104"/>
                  <a:pt x="544" y="104"/>
                </a:cubicBezTo>
                <a:cubicBezTo>
                  <a:pt x="529" y="74"/>
                  <a:pt x="515" y="74"/>
                  <a:pt x="485" y="89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26" y="89"/>
                  <a:pt x="397" y="74"/>
                  <a:pt x="367" y="74"/>
                </a:cubicBezTo>
                <a:cubicBezTo>
                  <a:pt x="367" y="30"/>
                  <a:pt x="367" y="30"/>
                  <a:pt x="367" y="30"/>
                </a:cubicBezTo>
                <a:cubicBezTo>
                  <a:pt x="367" y="15"/>
                  <a:pt x="353" y="0"/>
                  <a:pt x="338" y="0"/>
                </a:cubicBezTo>
                <a:cubicBezTo>
                  <a:pt x="250" y="0"/>
                  <a:pt x="250" y="0"/>
                  <a:pt x="250" y="0"/>
                </a:cubicBezTo>
                <a:cubicBezTo>
                  <a:pt x="235" y="0"/>
                  <a:pt x="220" y="15"/>
                  <a:pt x="220" y="30"/>
                </a:cubicBezTo>
                <a:cubicBezTo>
                  <a:pt x="220" y="74"/>
                  <a:pt x="220" y="74"/>
                  <a:pt x="220" y="74"/>
                </a:cubicBezTo>
                <a:cubicBezTo>
                  <a:pt x="191" y="74"/>
                  <a:pt x="162" y="89"/>
                  <a:pt x="147" y="118"/>
                </a:cubicBezTo>
                <a:cubicBezTo>
                  <a:pt x="103" y="89"/>
                  <a:pt x="103" y="89"/>
                  <a:pt x="103" y="89"/>
                </a:cubicBezTo>
                <a:cubicBezTo>
                  <a:pt x="73" y="74"/>
                  <a:pt x="58" y="74"/>
                  <a:pt x="44" y="104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92"/>
                  <a:pt x="0" y="206"/>
                  <a:pt x="14" y="221"/>
                </a:cubicBezTo>
                <a:cubicBezTo>
                  <a:pt x="58" y="251"/>
                  <a:pt x="58" y="251"/>
                  <a:pt x="58" y="251"/>
                </a:cubicBezTo>
                <a:cubicBezTo>
                  <a:pt x="58" y="265"/>
                  <a:pt x="58" y="280"/>
                  <a:pt x="58" y="295"/>
                </a:cubicBezTo>
                <a:cubicBezTo>
                  <a:pt x="58" y="309"/>
                  <a:pt x="58" y="324"/>
                  <a:pt x="58" y="339"/>
                </a:cubicBezTo>
                <a:cubicBezTo>
                  <a:pt x="14" y="354"/>
                  <a:pt x="14" y="354"/>
                  <a:pt x="14" y="354"/>
                </a:cubicBezTo>
                <a:cubicBezTo>
                  <a:pt x="0" y="368"/>
                  <a:pt x="0" y="398"/>
                  <a:pt x="0" y="413"/>
                </a:cubicBezTo>
                <a:cubicBezTo>
                  <a:pt x="44" y="486"/>
                  <a:pt x="44" y="486"/>
                  <a:pt x="44" y="486"/>
                </a:cubicBezTo>
                <a:cubicBezTo>
                  <a:pt x="58" y="501"/>
                  <a:pt x="73" y="501"/>
                  <a:pt x="103" y="501"/>
                </a:cubicBezTo>
                <a:cubicBezTo>
                  <a:pt x="147" y="472"/>
                  <a:pt x="147" y="472"/>
                  <a:pt x="147" y="472"/>
                </a:cubicBezTo>
                <a:cubicBezTo>
                  <a:pt x="162" y="486"/>
                  <a:pt x="191" y="501"/>
                  <a:pt x="220" y="516"/>
                </a:cubicBezTo>
                <a:cubicBezTo>
                  <a:pt x="220" y="545"/>
                  <a:pt x="220" y="545"/>
                  <a:pt x="220" y="545"/>
                </a:cubicBezTo>
                <a:cubicBezTo>
                  <a:pt x="220" y="560"/>
                  <a:pt x="235" y="589"/>
                  <a:pt x="250" y="589"/>
                </a:cubicBezTo>
                <a:cubicBezTo>
                  <a:pt x="338" y="589"/>
                  <a:pt x="338" y="589"/>
                  <a:pt x="338" y="589"/>
                </a:cubicBezTo>
                <a:cubicBezTo>
                  <a:pt x="353" y="589"/>
                  <a:pt x="367" y="560"/>
                  <a:pt x="367" y="545"/>
                </a:cubicBezTo>
                <a:cubicBezTo>
                  <a:pt x="367" y="516"/>
                  <a:pt x="367" y="516"/>
                  <a:pt x="367" y="516"/>
                </a:cubicBezTo>
                <a:cubicBezTo>
                  <a:pt x="397" y="501"/>
                  <a:pt x="426" y="486"/>
                  <a:pt x="441" y="472"/>
                </a:cubicBezTo>
                <a:cubicBezTo>
                  <a:pt x="485" y="501"/>
                  <a:pt x="485" y="501"/>
                  <a:pt x="485" y="501"/>
                </a:cubicBezTo>
                <a:cubicBezTo>
                  <a:pt x="515" y="501"/>
                  <a:pt x="529" y="501"/>
                  <a:pt x="544" y="486"/>
                </a:cubicBezTo>
                <a:cubicBezTo>
                  <a:pt x="588" y="413"/>
                  <a:pt x="588" y="413"/>
                  <a:pt x="588" y="413"/>
                </a:cubicBezTo>
                <a:cubicBezTo>
                  <a:pt x="588" y="398"/>
                  <a:pt x="588" y="368"/>
                  <a:pt x="574" y="354"/>
                </a:cubicBezTo>
                <a:close/>
                <a:moveTo>
                  <a:pt x="544" y="413"/>
                </a:moveTo>
                <a:lnTo>
                  <a:pt x="544" y="413"/>
                </a:lnTo>
                <a:cubicBezTo>
                  <a:pt x="515" y="442"/>
                  <a:pt x="515" y="442"/>
                  <a:pt x="515" y="442"/>
                </a:cubicBezTo>
                <a:cubicBezTo>
                  <a:pt x="515" y="457"/>
                  <a:pt x="500" y="457"/>
                  <a:pt x="500" y="457"/>
                </a:cubicBezTo>
                <a:cubicBezTo>
                  <a:pt x="441" y="427"/>
                  <a:pt x="441" y="427"/>
                  <a:pt x="441" y="427"/>
                </a:cubicBezTo>
                <a:cubicBezTo>
                  <a:pt x="412" y="457"/>
                  <a:pt x="382" y="472"/>
                  <a:pt x="338" y="486"/>
                </a:cubicBezTo>
                <a:cubicBezTo>
                  <a:pt x="338" y="530"/>
                  <a:pt x="338" y="530"/>
                  <a:pt x="338" y="530"/>
                </a:cubicBezTo>
                <a:cubicBezTo>
                  <a:pt x="338" y="530"/>
                  <a:pt x="324" y="545"/>
                  <a:pt x="309" y="545"/>
                </a:cubicBezTo>
                <a:cubicBezTo>
                  <a:pt x="279" y="545"/>
                  <a:pt x="279" y="545"/>
                  <a:pt x="279" y="545"/>
                </a:cubicBezTo>
                <a:cubicBezTo>
                  <a:pt x="265" y="545"/>
                  <a:pt x="250" y="530"/>
                  <a:pt x="250" y="530"/>
                </a:cubicBezTo>
                <a:cubicBezTo>
                  <a:pt x="250" y="486"/>
                  <a:pt x="250" y="486"/>
                  <a:pt x="250" y="486"/>
                </a:cubicBezTo>
                <a:cubicBezTo>
                  <a:pt x="206" y="472"/>
                  <a:pt x="176" y="457"/>
                  <a:pt x="147" y="427"/>
                </a:cubicBezTo>
                <a:cubicBezTo>
                  <a:pt x="88" y="457"/>
                  <a:pt x="88" y="457"/>
                  <a:pt x="88" y="457"/>
                </a:cubicBezTo>
                <a:cubicBezTo>
                  <a:pt x="88" y="457"/>
                  <a:pt x="73" y="457"/>
                  <a:pt x="73" y="442"/>
                </a:cubicBezTo>
                <a:cubicBezTo>
                  <a:pt x="44" y="413"/>
                  <a:pt x="44" y="413"/>
                  <a:pt x="44" y="413"/>
                </a:cubicBezTo>
                <a:cubicBezTo>
                  <a:pt x="44" y="398"/>
                  <a:pt x="44" y="383"/>
                  <a:pt x="58" y="383"/>
                </a:cubicBezTo>
                <a:cubicBezTo>
                  <a:pt x="103" y="354"/>
                  <a:pt x="103" y="354"/>
                  <a:pt x="103" y="354"/>
                </a:cubicBezTo>
                <a:cubicBezTo>
                  <a:pt x="103" y="339"/>
                  <a:pt x="103" y="309"/>
                  <a:pt x="103" y="295"/>
                </a:cubicBezTo>
                <a:cubicBezTo>
                  <a:pt x="103" y="265"/>
                  <a:pt x="103" y="251"/>
                  <a:pt x="103" y="221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4" y="192"/>
                  <a:pt x="44" y="177"/>
                  <a:pt x="44" y="16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88" y="118"/>
                  <a:pt x="88" y="133"/>
                </a:cubicBezTo>
                <a:cubicBezTo>
                  <a:pt x="147" y="163"/>
                  <a:pt x="147" y="163"/>
                  <a:pt x="147" y="163"/>
                </a:cubicBezTo>
                <a:cubicBezTo>
                  <a:pt x="176" y="133"/>
                  <a:pt x="206" y="104"/>
                  <a:pt x="250" y="104"/>
                </a:cubicBezTo>
                <a:cubicBezTo>
                  <a:pt x="250" y="59"/>
                  <a:pt x="250" y="59"/>
                  <a:pt x="250" y="59"/>
                </a:cubicBezTo>
                <a:cubicBezTo>
                  <a:pt x="250" y="45"/>
                  <a:pt x="265" y="30"/>
                  <a:pt x="279" y="30"/>
                </a:cubicBezTo>
                <a:cubicBezTo>
                  <a:pt x="309" y="30"/>
                  <a:pt x="309" y="30"/>
                  <a:pt x="309" y="30"/>
                </a:cubicBezTo>
                <a:cubicBezTo>
                  <a:pt x="324" y="30"/>
                  <a:pt x="338" y="45"/>
                  <a:pt x="338" y="59"/>
                </a:cubicBezTo>
                <a:cubicBezTo>
                  <a:pt x="338" y="104"/>
                  <a:pt x="338" y="104"/>
                  <a:pt x="338" y="104"/>
                </a:cubicBezTo>
                <a:cubicBezTo>
                  <a:pt x="382" y="104"/>
                  <a:pt x="412" y="133"/>
                  <a:pt x="441" y="163"/>
                </a:cubicBezTo>
                <a:cubicBezTo>
                  <a:pt x="500" y="133"/>
                  <a:pt x="500" y="133"/>
                  <a:pt x="500" y="133"/>
                </a:cubicBezTo>
                <a:cubicBezTo>
                  <a:pt x="500" y="118"/>
                  <a:pt x="515" y="133"/>
                  <a:pt x="515" y="133"/>
                </a:cubicBezTo>
                <a:cubicBezTo>
                  <a:pt x="544" y="163"/>
                  <a:pt x="544" y="163"/>
                  <a:pt x="544" y="163"/>
                </a:cubicBezTo>
                <a:cubicBezTo>
                  <a:pt x="544" y="177"/>
                  <a:pt x="544" y="192"/>
                  <a:pt x="529" y="192"/>
                </a:cubicBezTo>
                <a:cubicBezTo>
                  <a:pt x="485" y="221"/>
                  <a:pt x="485" y="221"/>
                  <a:pt x="485" y="221"/>
                </a:cubicBezTo>
                <a:cubicBezTo>
                  <a:pt x="485" y="251"/>
                  <a:pt x="485" y="265"/>
                  <a:pt x="485" y="295"/>
                </a:cubicBezTo>
                <a:cubicBezTo>
                  <a:pt x="485" y="309"/>
                  <a:pt x="485" y="339"/>
                  <a:pt x="485" y="354"/>
                </a:cubicBezTo>
                <a:cubicBezTo>
                  <a:pt x="529" y="383"/>
                  <a:pt x="529" y="383"/>
                  <a:pt x="529" y="383"/>
                </a:cubicBezTo>
                <a:cubicBezTo>
                  <a:pt x="544" y="383"/>
                  <a:pt x="544" y="398"/>
                  <a:pt x="544" y="4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9" name="Shape 188"/>
          <p:cNvSpPr/>
          <p:nvPr/>
        </p:nvSpPr>
        <p:spPr>
          <a:xfrm>
            <a:off x="6620045" y="2409774"/>
            <a:ext cx="1201691" cy="3570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Социальная активность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50" name="Shape 188"/>
          <p:cNvSpPr/>
          <p:nvPr/>
        </p:nvSpPr>
        <p:spPr>
          <a:xfrm>
            <a:off x="4662268" y="2420970"/>
            <a:ext cx="1137646" cy="3458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Помощь волонтеров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52" name="Shape 188"/>
          <p:cNvSpPr/>
          <p:nvPr/>
        </p:nvSpPr>
        <p:spPr>
          <a:xfrm>
            <a:off x="2655112" y="2420970"/>
            <a:ext cx="1137646" cy="4110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Сообщества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53" name="Shape 188"/>
          <p:cNvSpPr/>
          <p:nvPr/>
        </p:nvSpPr>
        <p:spPr>
          <a:xfrm>
            <a:off x="684978" y="2409772"/>
            <a:ext cx="1137646" cy="3993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Знакомства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54" name="Freeform 185"/>
          <p:cNvSpPr>
            <a:spLocks noChangeArrowheads="1"/>
          </p:cNvSpPr>
          <p:nvPr/>
        </p:nvSpPr>
        <p:spPr bwMode="auto">
          <a:xfrm>
            <a:off x="5923338" y="2525569"/>
            <a:ext cx="246849" cy="188779"/>
          </a:xfrm>
          <a:custGeom>
            <a:avLst/>
            <a:gdLst>
              <a:gd name="T0" fmla="*/ 545 w 619"/>
              <a:gd name="T1" fmla="*/ 0 h 472"/>
              <a:gd name="T2" fmla="*/ 545 w 619"/>
              <a:gd name="T3" fmla="*/ 0 h 472"/>
              <a:gd name="T4" fmla="*/ 73 w 619"/>
              <a:gd name="T5" fmla="*/ 0 h 472"/>
              <a:gd name="T6" fmla="*/ 0 w 619"/>
              <a:gd name="T7" fmla="*/ 73 h 472"/>
              <a:gd name="T8" fmla="*/ 0 w 619"/>
              <a:gd name="T9" fmla="*/ 397 h 472"/>
              <a:gd name="T10" fmla="*/ 73 w 619"/>
              <a:gd name="T11" fmla="*/ 471 h 472"/>
              <a:gd name="T12" fmla="*/ 545 w 619"/>
              <a:gd name="T13" fmla="*/ 471 h 472"/>
              <a:gd name="T14" fmla="*/ 618 w 619"/>
              <a:gd name="T15" fmla="*/ 397 h 472"/>
              <a:gd name="T16" fmla="*/ 618 w 619"/>
              <a:gd name="T17" fmla="*/ 73 h 472"/>
              <a:gd name="T18" fmla="*/ 545 w 619"/>
              <a:gd name="T19" fmla="*/ 0 h 472"/>
              <a:gd name="T20" fmla="*/ 559 w 619"/>
              <a:gd name="T21" fmla="*/ 44 h 472"/>
              <a:gd name="T22" fmla="*/ 559 w 619"/>
              <a:gd name="T23" fmla="*/ 44 h 472"/>
              <a:gd name="T24" fmla="*/ 309 w 619"/>
              <a:gd name="T25" fmla="*/ 235 h 472"/>
              <a:gd name="T26" fmla="*/ 59 w 619"/>
              <a:gd name="T27" fmla="*/ 44 h 472"/>
              <a:gd name="T28" fmla="*/ 559 w 619"/>
              <a:gd name="T29" fmla="*/ 44 h 472"/>
              <a:gd name="T30" fmla="*/ 29 w 619"/>
              <a:gd name="T31" fmla="*/ 397 h 472"/>
              <a:gd name="T32" fmla="*/ 29 w 619"/>
              <a:gd name="T33" fmla="*/ 397 h 472"/>
              <a:gd name="T34" fmla="*/ 29 w 619"/>
              <a:gd name="T35" fmla="*/ 73 h 472"/>
              <a:gd name="T36" fmla="*/ 206 w 619"/>
              <a:gd name="T37" fmla="*/ 221 h 472"/>
              <a:gd name="T38" fmla="*/ 29 w 619"/>
              <a:gd name="T39" fmla="*/ 397 h 472"/>
              <a:gd name="T40" fmla="*/ 59 w 619"/>
              <a:gd name="T41" fmla="*/ 427 h 472"/>
              <a:gd name="T42" fmla="*/ 59 w 619"/>
              <a:gd name="T43" fmla="*/ 427 h 472"/>
              <a:gd name="T44" fmla="*/ 236 w 619"/>
              <a:gd name="T45" fmla="*/ 235 h 472"/>
              <a:gd name="T46" fmla="*/ 309 w 619"/>
              <a:gd name="T47" fmla="*/ 294 h 472"/>
              <a:gd name="T48" fmla="*/ 368 w 619"/>
              <a:gd name="T49" fmla="*/ 235 h 472"/>
              <a:gd name="T50" fmla="*/ 559 w 619"/>
              <a:gd name="T51" fmla="*/ 427 h 472"/>
              <a:gd name="T52" fmla="*/ 59 w 619"/>
              <a:gd name="T53" fmla="*/ 427 h 472"/>
              <a:gd name="T54" fmla="*/ 589 w 619"/>
              <a:gd name="T55" fmla="*/ 397 h 472"/>
              <a:gd name="T56" fmla="*/ 589 w 619"/>
              <a:gd name="T57" fmla="*/ 397 h 472"/>
              <a:gd name="T58" fmla="*/ 589 w 619"/>
              <a:gd name="T59" fmla="*/ 397 h 472"/>
              <a:gd name="T60" fmla="*/ 412 w 619"/>
              <a:gd name="T61" fmla="*/ 221 h 472"/>
              <a:gd name="T62" fmla="*/ 589 w 619"/>
              <a:gd name="T63" fmla="*/ 73 h 472"/>
              <a:gd name="T64" fmla="*/ 589 w 619"/>
              <a:gd name="T65" fmla="*/ 397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9" h="472"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5" y="471"/>
                  <a:pt x="545" y="471"/>
                  <a:pt x="545" y="471"/>
                </a:cubicBezTo>
                <a:cubicBezTo>
                  <a:pt x="589" y="471"/>
                  <a:pt x="618" y="442"/>
                  <a:pt x="618" y="397"/>
                </a:cubicBezTo>
                <a:cubicBezTo>
                  <a:pt x="618" y="73"/>
                  <a:pt x="618" y="73"/>
                  <a:pt x="618" y="73"/>
                </a:cubicBezTo>
                <a:cubicBezTo>
                  <a:pt x="618" y="30"/>
                  <a:pt x="589" y="0"/>
                  <a:pt x="545" y="0"/>
                </a:cubicBezTo>
                <a:close/>
                <a:moveTo>
                  <a:pt x="559" y="44"/>
                </a:moveTo>
                <a:lnTo>
                  <a:pt x="559" y="44"/>
                </a:lnTo>
                <a:cubicBezTo>
                  <a:pt x="309" y="235"/>
                  <a:pt x="309" y="235"/>
                  <a:pt x="309" y="235"/>
                </a:cubicBezTo>
                <a:cubicBezTo>
                  <a:pt x="59" y="44"/>
                  <a:pt x="59" y="44"/>
                  <a:pt x="59" y="44"/>
                </a:cubicBezTo>
                <a:lnTo>
                  <a:pt x="559" y="44"/>
                </a:lnTo>
                <a:close/>
                <a:moveTo>
                  <a:pt x="29" y="397"/>
                </a:moveTo>
                <a:lnTo>
                  <a:pt x="29" y="397"/>
                </a:lnTo>
                <a:cubicBezTo>
                  <a:pt x="29" y="73"/>
                  <a:pt x="29" y="73"/>
                  <a:pt x="29" y="73"/>
                </a:cubicBezTo>
                <a:cubicBezTo>
                  <a:pt x="206" y="221"/>
                  <a:pt x="206" y="221"/>
                  <a:pt x="206" y="221"/>
                </a:cubicBezTo>
                <a:cubicBezTo>
                  <a:pt x="29" y="397"/>
                  <a:pt x="29" y="397"/>
                  <a:pt x="29" y="397"/>
                </a:cubicBezTo>
                <a:close/>
                <a:moveTo>
                  <a:pt x="59" y="427"/>
                </a:moveTo>
                <a:lnTo>
                  <a:pt x="59" y="427"/>
                </a:lnTo>
                <a:cubicBezTo>
                  <a:pt x="236" y="235"/>
                  <a:pt x="236" y="235"/>
                  <a:pt x="236" y="235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8" y="235"/>
                  <a:pt x="368" y="235"/>
                  <a:pt x="368" y="235"/>
                </a:cubicBezTo>
                <a:cubicBezTo>
                  <a:pt x="559" y="427"/>
                  <a:pt x="559" y="427"/>
                  <a:pt x="559" y="427"/>
                </a:cubicBezTo>
                <a:cubicBezTo>
                  <a:pt x="545" y="427"/>
                  <a:pt x="73" y="427"/>
                  <a:pt x="59" y="427"/>
                </a:cubicBezTo>
                <a:close/>
                <a:moveTo>
                  <a:pt x="589" y="397"/>
                </a:moveTo>
                <a:lnTo>
                  <a:pt x="589" y="397"/>
                </a:lnTo>
                <a:lnTo>
                  <a:pt x="589" y="397"/>
                </a:lnTo>
                <a:cubicBezTo>
                  <a:pt x="412" y="221"/>
                  <a:pt x="412" y="221"/>
                  <a:pt x="412" y="221"/>
                </a:cubicBezTo>
                <a:cubicBezTo>
                  <a:pt x="589" y="73"/>
                  <a:pt x="589" y="73"/>
                  <a:pt x="589" y="73"/>
                </a:cubicBezTo>
                <a:lnTo>
                  <a:pt x="589" y="3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5" name="Freeform 214"/>
          <p:cNvSpPr>
            <a:spLocks noChangeArrowheads="1"/>
          </p:cNvSpPr>
          <p:nvPr/>
        </p:nvSpPr>
        <p:spPr bwMode="auto">
          <a:xfrm>
            <a:off x="3935726" y="2512658"/>
            <a:ext cx="219421" cy="246785"/>
          </a:xfrm>
          <a:custGeom>
            <a:avLst/>
            <a:gdLst>
              <a:gd name="T0" fmla="*/ 412 w 545"/>
              <a:gd name="T1" fmla="*/ 368 h 619"/>
              <a:gd name="T2" fmla="*/ 118 w 545"/>
              <a:gd name="T3" fmla="*/ 383 h 619"/>
              <a:gd name="T4" fmla="*/ 412 w 545"/>
              <a:gd name="T5" fmla="*/ 412 h 619"/>
              <a:gd name="T6" fmla="*/ 412 w 545"/>
              <a:gd name="T7" fmla="*/ 368 h 619"/>
              <a:gd name="T8" fmla="*/ 412 w 545"/>
              <a:gd name="T9" fmla="*/ 471 h 619"/>
              <a:gd name="T10" fmla="*/ 118 w 545"/>
              <a:gd name="T11" fmla="*/ 486 h 619"/>
              <a:gd name="T12" fmla="*/ 412 w 545"/>
              <a:gd name="T13" fmla="*/ 501 h 619"/>
              <a:gd name="T14" fmla="*/ 412 w 545"/>
              <a:gd name="T15" fmla="*/ 471 h 619"/>
              <a:gd name="T16" fmla="*/ 471 w 545"/>
              <a:gd name="T17" fmla="*/ 74 h 619"/>
              <a:gd name="T18" fmla="*/ 412 w 545"/>
              <a:gd name="T19" fmla="*/ 29 h 619"/>
              <a:gd name="T20" fmla="*/ 265 w 545"/>
              <a:gd name="T21" fmla="*/ 0 h 619"/>
              <a:gd name="T22" fmla="*/ 132 w 545"/>
              <a:gd name="T23" fmla="*/ 29 h 619"/>
              <a:gd name="T24" fmla="*/ 73 w 545"/>
              <a:gd name="T25" fmla="*/ 74 h 619"/>
              <a:gd name="T26" fmla="*/ 0 w 545"/>
              <a:gd name="T27" fmla="*/ 545 h 619"/>
              <a:gd name="T28" fmla="*/ 471 w 545"/>
              <a:gd name="T29" fmla="*/ 618 h 619"/>
              <a:gd name="T30" fmla="*/ 544 w 545"/>
              <a:gd name="T31" fmla="*/ 147 h 619"/>
              <a:gd name="T32" fmla="*/ 177 w 545"/>
              <a:gd name="T33" fmla="*/ 74 h 619"/>
              <a:gd name="T34" fmla="*/ 221 w 545"/>
              <a:gd name="T35" fmla="*/ 74 h 619"/>
              <a:gd name="T36" fmla="*/ 324 w 545"/>
              <a:gd name="T37" fmla="*/ 74 h 619"/>
              <a:gd name="T38" fmla="*/ 368 w 545"/>
              <a:gd name="T39" fmla="*/ 147 h 619"/>
              <a:gd name="T40" fmla="*/ 177 w 545"/>
              <a:gd name="T41" fmla="*/ 74 h 619"/>
              <a:gd name="T42" fmla="*/ 500 w 545"/>
              <a:gd name="T43" fmla="*/ 545 h 619"/>
              <a:gd name="T44" fmla="*/ 73 w 545"/>
              <a:gd name="T45" fmla="*/ 589 h 619"/>
              <a:gd name="T46" fmla="*/ 29 w 545"/>
              <a:gd name="T47" fmla="*/ 147 h 619"/>
              <a:gd name="T48" fmla="*/ 132 w 545"/>
              <a:gd name="T49" fmla="*/ 118 h 619"/>
              <a:gd name="T50" fmla="*/ 412 w 545"/>
              <a:gd name="T51" fmla="*/ 192 h 619"/>
              <a:gd name="T52" fmla="*/ 471 w 545"/>
              <a:gd name="T53" fmla="*/ 118 h 619"/>
              <a:gd name="T54" fmla="*/ 500 w 545"/>
              <a:gd name="T55" fmla="*/ 545 h 619"/>
              <a:gd name="T56" fmla="*/ 412 w 545"/>
              <a:gd name="T57" fmla="*/ 265 h 619"/>
              <a:gd name="T58" fmla="*/ 118 w 545"/>
              <a:gd name="T59" fmla="*/ 295 h 619"/>
              <a:gd name="T60" fmla="*/ 412 w 545"/>
              <a:gd name="T61" fmla="*/ 309 h 619"/>
              <a:gd name="T62" fmla="*/ 412 w 545"/>
              <a:gd name="T63" fmla="*/ 265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5" h="619">
                <a:moveTo>
                  <a:pt x="412" y="368"/>
                </a:moveTo>
                <a:lnTo>
                  <a:pt x="412" y="368"/>
                </a:lnTo>
                <a:cubicBezTo>
                  <a:pt x="132" y="368"/>
                  <a:pt x="132" y="368"/>
                  <a:pt x="132" y="368"/>
                </a:cubicBezTo>
                <a:cubicBezTo>
                  <a:pt x="118" y="368"/>
                  <a:pt x="118" y="383"/>
                  <a:pt x="118" y="383"/>
                </a:cubicBezTo>
                <a:cubicBezTo>
                  <a:pt x="118" y="398"/>
                  <a:pt x="118" y="412"/>
                  <a:pt x="132" y="412"/>
                </a:cubicBezTo>
                <a:cubicBezTo>
                  <a:pt x="412" y="412"/>
                  <a:pt x="412" y="412"/>
                  <a:pt x="412" y="412"/>
                </a:cubicBezTo>
                <a:cubicBezTo>
                  <a:pt x="412" y="412"/>
                  <a:pt x="427" y="398"/>
                  <a:pt x="427" y="383"/>
                </a:cubicBezTo>
                <a:lnTo>
                  <a:pt x="412" y="368"/>
                </a:lnTo>
                <a:close/>
                <a:moveTo>
                  <a:pt x="412" y="471"/>
                </a:moveTo>
                <a:lnTo>
                  <a:pt x="412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18" y="471"/>
                  <a:pt x="118" y="471"/>
                  <a:pt x="118" y="486"/>
                </a:cubicBezTo>
                <a:cubicBezTo>
                  <a:pt x="118" y="501"/>
                  <a:pt x="118" y="501"/>
                  <a:pt x="132" y="501"/>
                </a:cubicBezTo>
                <a:cubicBezTo>
                  <a:pt x="412" y="501"/>
                  <a:pt x="412" y="501"/>
                  <a:pt x="412" y="501"/>
                </a:cubicBezTo>
                <a:cubicBezTo>
                  <a:pt x="412" y="501"/>
                  <a:pt x="427" y="501"/>
                  <a:pt x="427" y="486"/>
                </a:cubicBezTo>
                <a:cubicBezTo>
                  <a:pt x="427" y="471"/>
                  <a:pt x="412" y="471"/>
                  <a:pt x="412" y="471"/>
                </a:cubicBezTo>
                <a:close/>
                <a:moveTo>
                  <a:pt x="471" y="74"/>
                </a:moveTo>
                <a:lnTo>
                  <a:pt x="471" y="74"/>
                </a:lnTo>
                <a:cubicBezTo>
                  <a:pt x="412" y="74"/>
                  <a:pt x="412" y="74"/>
                  <a:pt x="412" y="74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353" y="29"/>
                  <a:pt x="353" y="29"/>
                  <a:pt x="353" y="29"/>
                </a:cubicBezTo>
                <a:cubicBezTo>
                  <a:pt x="339" y="15"/>
                  <a:pt x="309" y="0"/>
                  <a:pt x="265" y="0"/>
                </a:cubicBezTo>
                <a:cubicBezTo>
                  <a:pt x="235" y="0"/>
                  <a:pt x="206" y="15"/>
                  <a:pt x="191" y="29"/>
                </a:cubicBezTo>
                <a:cubicBezTo>
                  <a:pt x="132" y="29"/>
                  <a:pt x="132" y="29"/>
                  <a:pt x="132" y="29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29" y="74"/>
                  <a:pt x="0" y="103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71" y="618"/>
                  <a:pt x="471" y="618"/>
                  <a:pt x="471" y="618"/>
                </a:cubicBezTo>
                <a:cubicBezTo>
                  <a:pt x="515" y="618"/>
                  <a:pt x="544" y="589"/>
                  <a:pt x="544" y="545"/>
                </a:cubicBezTo>
                <a:cubicBezTo>
                  <a:pt x="544" y="147"/>
                  <a:pt x="544" y="147"/>
                  <a:pt x="544" y="147"/>
                </a:cubicBezTo>
                <a:cubicBezTo>
                  <a:pt x="544" y="103"/>
                  <a:pt x="515" y="74"/>
                  <a:pt x="471" y="74"/>
                </a:cubicBezTo>
                <a:close/>
                <a:moveTo>
                  <a:pt x="177" y="74"/>
                </a:moveTo>
                <a:lnTo>
                  <a:pt x="177" y="74"/>
                </a:lnTo>
                <a:cubicBezTo>
                  <a:pt x="221" y="74"/>
                  <a:pt x="221" y="74"/>
                  <a:pt x="221" y="74"/>
                </a:cubicBezTo>
                <a:cubicBezTo>
                  <a:pt x="221" y="59"/>
                  <a:pt x="235" y="29"/>
                  <a:pt x="265" y="29"/>
                </a:cubicBezTo>
                <a:cubicBezTo>
                  <a:pt x="294" y="29"/>
                  <a:pt x="324" y="59"/>
                  <a:pt x="324" y="74"/>
                </a:cubicBezTo>
                <a:cubicBezTo>
                  <a:pt x="368" y="74"/>
                  <a:pt x="368" y="74"/>
                  <a:pt x="368" y="74"/>
                </a:cubicBezTo>
                <a:cubicBezTo>
                  <a:pt x="368" y="147"/>
                  <a:pt x="368" y="147"/>
                  <a:pt x="368" y="147"/>
                </a:cubicBezTo>
                <a:cubicBezTo>
                  <a:pt x="177" y="147"/>
                  <a:pt x="177" y="147"/>
                  <a:pt x="177" y="147"/>
                </a:cubicBezTo>
                <a:lnTo>
                  <a:pt x="177" y="74"/>
                </a:lnTo>
                <a:close/>
                <a:moveTo>
                  <a:pt x="500" y="545"/>
                </a:moveTo>
                <a:lnTo>
                  <a:pt x="500" y="545"/>
                </a:lnTo>
                <a:cubicBezTo>
                  <a:pt x="500" y="559"/>
                  <a:pt x="486" y="589"/>
                  <a:pt x="471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29" y="133"/>
                  <a:pt x="59" y="118"/>
                  <a:pt x="7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18"/>
                  <a:pt x="412" y="118"/>
                  <a:pt x="412" y="118"/>
                </a:cubicBezTo>
                <a:cubicBezTo>
                  <a:pt x="471" y="118"/>
                  <a:pt x="471" y="118"/>
                  <a:pt x="471" y="118"/>
                </a:cubicBezTo>
                <a:cubicBezTo>
                  <a:pt x="486" y="118"/>
                  <a:pt x="500" y="133"/>
                  <a:pt x="500" y="147"/>
                </a:cubicBezTo>
                <a:lnTo>
                  <a:pt x="500" y="545"/>
                </a:lnTo>
                <a:close/>
                <a:moveTo>
                  <a:pt x="412" y="265"/>
                </a:moveTo>
                <a:lnTo>
                  <a:pt x="412" y="265"/>
                </a:lnTo>
                <a:cubicBezTo>
                  <a:pt x="132" y="265"/>
                  <a:pt x="132" y="265"/>
                  <a:pt x="132" y="265"/>
                </a:cubicBezTo>
                <a:cubicBezTo>
                  <a:pt x="118" y="265"/>
                  <a:pt x="118" y="280"/>
                  <a:pt x="118" y="295"/>
                </a:cubicBezTo>
                <a:cubicBezTo>
                  <a:pt x="118" y="295"/>
                  <a:pt x="118" y="309"/>
                  <a:pt x="132" y="309"/>
                </a:cubicBezTo>
                <a:cubicBezTo>
                  <a:pt x="412" y="309"/>
                  <a:pt x="412" y="309"/>
                  <a:pt x="412" y="309"/>
                </a:cubicBezTo>
                <a:lnTo>
                  <a:pt x="427" y="295"/>
                </a:lnTo>
                <a:cubicBezTo>
                  <a:pt x="427" y="280"/>
                  <a:pt x="412" y="265"/>
                  <a:pt x="412" y="2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6" name="Freeform 165"/>
          <p:cNvSpPr>
            <a:spLocks noChangeArrowheads="1"/>
          </p:cNvSpPr>
          <p:nvPr/>
        </p:nvSpPr>
        <p:spPr bwMode="auto">
          <a:xfrm>
            <a:off x="1952333" y="2512658"/>
            <a:ext cx="246849" cy="254167"/>
          </a:xfrm>
          <a:custGeom>
            <a:avLst/>
            <a:gdLst>
              <a:gd name="T0" fmla="*/ 294 w 619"/>
              <a:gd name="T1" fmla="*/ 559 h 634"/>
              <a:gd name="T2" fmla="*/ 294 w 619"/>
              <a:gd name="T3" fmla="*/ 559 h 634"/>
              <a:gd name="T4" fmla="*/ 324 w 619"/>
              <a:gd name="T5" fmla="*/ 559 h 634"/>
              <a:gd name="T6" fmla="*/ 324 w 619"/>
              <a:gd name="T7" fmla="*/ 515 h 634"/>
              <a:gd name="T8" fmla="*/ 294 w 619"/>
              <a:gd name="T9" fmla="*/ 515 h 634"/>
              <a:gd name="T10" fmla="*/ 294 w 619"/>
              <a:gd name="T11" fmla="*/ 559 h 634"/>
              <a:gd name="T12" fmla="*/ 132 w 619"/>
              <a:gd name="T13" fmla="*/ 456 h 634"/>
              <a:gd name="T14" fmla="*/ 132 w 619"/>
              <a:gd name="T15" fmla="*/ 456 h 634"/>
              <a:gd name="T16" fmla="*/ 147 w 619"/>
              <a:gd name="T17" fmla="*/ 486 h 634"/>
              <a:gd name="T18" fmla="*/ 177 w 619"/>
              <a:gd name="T19" fmla="*/ 456 h 634"/>
              <a:gd name="T20" fmla="*/ 147 w 619"/>
              <a:gd name="T21" fmla="*/ 427 h 634"/>
              <a:gd name="T22" fmla="*/ 132 w 619"/>
              <a:gd name="T23" fmla="*/ 456 h 634"/>
              <a:gd name="T24" fmla="*/ 191 w 619"/>
              <a:gd name="T25" fmla="*/ 162 h 634"/>
              <a:gd name="T26" fmla="*/ 191 w 619"/>
              <a:gd name="T27" fmla="*/ 162 h 634"/>
              <a:gd name="T28" fmla="*/ 162 w 619"/>
              <a:gd name="T29" fmla="*/ 147 h 634"/>
              <a:gd name="T30" fmla="*/ 132 w 619"/>
              <a:gd name="T31" fmla="*/ 162 h 634"/>
              <a:gd name="T32" fmla="*/ 162 w 619"/>
              <a:gd name="T33" fmla="*/ 192 h 634"/>
              <a:gd name="T34" fmla="*/ 191 w 619"/>
              <a:gd name="T35" fmla="*/ 162 h 634"/>
              <a:gd name="T36" fmla="*/ 309 w 619"/>
              <a:gd name="T37" fmla="*/ 88 h 634"/>
              <a:gd name="T38" fmla="*/ 309 w 619"/>
              <a:gd name="T39" fmla="*/ 88 h 634"/>
              <a:gd name="T40" fmla="*/ 294 w 619"/>
              <a:gd name="T41" fmla="*/ 103 h 634"/>
              <a:gd name="T42" fmla="*/ 294 w 619"/>
              <a:gd name="T43" fmla="*/ 294 h 634"/>
              <a:gd name="T44" fmla="*/ 132 w 619"/>
              <a:gd name="T45" fmla="*/ 294 h 634"/>
              <a:gd name="T46" fmla="*/ 118 w 619"/>
              <a:gd name="T47" fmla="*/ 324 h 634"/>
              <a:gd name="T48" fmla="*/ 132 w 619"/>
              <a:gd name="T49" fmla="*/ 338 h 634"/>
              <a:gd name="T50" fmla="*/ 309 w 619"/>
              <a:gd name="T51" fmla="*/ 338 h 634"/>
              <a:gd name="T52" fmla="*/ 324 w 619"/>
              <a:gd name="T53" fmla="*/ 324 h 634"/>
              <a:gd name="T54" fmla="*/ 324 w 619"/>
              <a:gd name="T55" fmla="*/ 103 h 634"/>
              <a:gd name="T56" fmla="*/ 309 w 619"/>
              <a:gd name="T57" fmla="*/ 88 h 634"/>
              <a:gd name="T58" fmla="*/ 427 w 619"/>
              <a:gd name="T59" fmla="*/ 456 h 634"/>
              <a:gd name="T60" fmla="*/ 427 w 619"/>
              <a:gd name="T61" fmla="*/ 456 h 634"/>
              <a:gd name="T62" fmla="*/ 456 w 619"/>
              <a:gd name="T63" fmla="*/ 486 h 634"/>
              <a:gd name="T64" fmla="*/ 471 w 619"/>
              <a:gd name="T65" fmla="*/ 456 h 634"/>
              <a:gd name="T66" fmla="*/ 456 w 619"/>
              <a:gd name="T67" fmla="*/ 427 h 634"/>
              <a:gd name="T68" fmla="*/ 427 w 619"/>
              <a:gd name="T69" fmla="*/ 456 h 634"/>
              <a:gd name="T70" fmla="*/ 427 w 619"/>
              <a:gd name="T71" fmla="*/ 162 h 634"/>
              <a:gd name="T72" fmla="*/ 427 w 619"/>
              <a:gd name="T73" fmla="*/ 162 h 634"/>
              <a:gd name="T74" fmla="*/ 456 w 619"/>
              <a:gd name="T75" fmla="*/ 192 h 634"/>
              <a:gd name="T76" fmla="*/ 486 w 619"/>
              <a:gd name="T77" fmla="*/ 162 h 634"/>
              <a:gd name="T78" fmla="*/ 456 w 619"/>
              <a:gd name="T79" fmla="*/ 147 h 634"/>
              <a:gd name="T80" fmla="*/ 427 w 619"/>
              <a:gd name="T81" fmla="*/ 162 h 634"/>
              <a:gd name="T82" fmla="*/ 309 w 619"/>
              <a:gd name="T83" fmla="*/ 0 h 634"/>
              <a:gd name="T84" fmla="*/ 309 w 619"/>
              <a:gd name="T85" fmla="*/ 0 h 634"/>
              <a:gd name="T86" fmla="*/ 0 w 619"/>
              <a:gd name="T87" fmla="*/ 324 h 634"/>
              <a:gd name="T88" fmla="*/ 309 w 619"/>
              <a:gd name="T89" fmla="*/ 633 h 634"/>
              <a:gd name="T90" fmla="*/ 618 w 619"/>
              <a:gd name="T91" fmla="*/ 324 h 634"/>
              <a:gd name="T92" fmla="*/ 309 w 619"/>
              <a:gd name="T93" fmla="*/ 0 h 634"/>
              <a:gd name="T94" fmla="*/ 309 w 619"/>
              <a:gd name="T95" fmla="*/ 589 h 634"/>
              <a:gd name="T96" fmla="*/ 309 w 619"/>
              <a:gd name="T97" fmla="*/ 589 h 634"/>
              <a:gd name="T98" fmla="*/ 29 w 619"/>
              <a:gd name="T99" fmla="*/ 324 h 634"/>
              <a:gd name="T100" fmla="*/ 309 w 619"/>
              <a:gd name="T101" fmla="*/ 44 h 634"/>
              <a:gd name="T102" fmla="*/ 589 w 619"/>
              <a:gd name="T103" fmla="*/ 324 h 634"/>
              <a:gd name="T104" fmla="*/ 309 w 619"/>
              <a:gd name="T105" fmla="*/ 589 h 634"/>
              <a:gd name="T106" fmla="*/ 500 w 619"/>
              <a:gd name="T107" fmla="*/ 294 h 634"/>
              <a:gd name="T108" fmla="*/ 500 w 619"/>
              <a:gd name="T109" fmla="*/ 294 h 634"/>
              <a:gd name="T110" fmla="*/ 500 w 619"/>
              <a:gd name="T111" fmla="*/ 338 h 634"/>
              <a:gd name="T112" fmla="*/ 545 w 619"/>
              <a:gd name="T113" fmla="*/ 338 h 634"/>
              <a:gd name="T114" fmla="*/ 545 w 619"/>
              <a:gd name="T115" fmla="*/ 294 h 634"/>
              <a:gd name="T116" fmla="*/ 500 w 619"/>
              <a:gd name="T117" fmla="*/ 294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19" h="634">
                <a:moveTo>
                  <a:pt x="294" y="559"/>
                </a:moveTo>
                <a:lnTo>
                  <a:pt x="294" y="559"/>
                </a:lnTo>
                <a:cubicBezTo>
                  <a:pt x="324" y="559"/>
                  <a:pt x="324" y="559"/>
                  <a:pt x="324" y="559"/>
                </a:cubicBezTo>
                <a:cubicBezTo>
                  <a:pt x="324" y="515"/>
                  <a:pt x="324" y="515"/>
                  <a:pt x="324" y="515"/>
                </a:cubicBezTo>
                <a:cubicBezTo>
                  <a:pt x="294" y="515"/>
                  <a:pt x="294" y="515"/>
                  <a:pt x="294" y="515"/>
                </a:cubicBezTo>
                <a:lnTo>
                  <a:pt x="294" y="559"/>
                </a:lnTo>
                <a:close/>
                <a:moveTo>
                  <a:pt x="132" y="456"/>
                </a:moveTo>
                <a:lnTo>
                  <a:pt x="132" y="456"/>
                </a:lnTo>
                <a:cubicBezTo>
                  <a:pt x="147" y="486"/>
                  <a:pt x="147" y="486"/>
                  <a:pt x="147" y="486"/>
                </a:cubicBezTo>
                <a:cubicBezTo>
                  <a:pt x="177" y="456"/>
                  <a:pt x="177" y="456"/>
                  <a:pt x="177" y="456"/>
                </a:cubicBezTo>
                <a:cubicBezTo>
                  <a:pt x="147" y="427"/>
                  <a:pt x="147" y="427"/>
                  <a:pt x="147" y="427"/>
                </a:cubicBezTo>
                <a:lnTo>
                  <a:pt x="132" y="456"/>
                </a:lnTo>
                <a:close/>
                <a:moveTo>
                  <a:pt x="191" y="162"/>
                </a:moveTo>
                <a:lnTo>
                  <a:pt x="191" y="162"/>
                </a:lnTo>
                <a:cubicBezTo>
                  <a:pt x="162" y="147"/>
                  <a:pt x="162" y="147"/>
                  <a:pt x="162" y="147"/>
                </a:cubicBezTo>
                <a:cubicBezTo>
                  <a:pt x="132" y="162"/>
                  <a:pt x="132" y="162"/>
                  <a:pt x="132" y="162"/>
                </a:cubicBezTo>
                <a:cubicBezTo>
                  <a:pt x="162" y="192"/>
                  <a:pt x="162" y="192"/>
                  <a:pt x="162" y="192"/>
                </a:cubicBezTo>
                <a:lnTo>
                  <a:pt x="191" y="162"/>
                </a:lnTo>
                <a:close/>
                <a:moveTo>
                  <a:pt x="309" y="88"/>
                </a:moveTo>
                <a:lnTo>
                  <a:pt x="309" y="88"/>
                </a:lnTo>
                <a:cubicBezTo>
                  <a:pt x="294" y="88"/>
                  <a:pt x="294" y="88"/>
                  <a:pt x="294" y="103"/>
                </a:cubicBezTo>
                <a:cubicBezTo>
                  <a:pt x="294" y="294"/>
                  <a:pt x="294" y="294"/>
                  <a:pt x="294" y="294"/>
                </a:cubicBezTo>
                <a:cubicBezTo>
                  <a:pt x="132" y="294"/>
                  <a:pt x="132" y="294"/>
                  <a:pt x="132" y="294"/>
                </a:cubicBezTo>
                <a:cubicBezTo>
                  <a:pt x="118" y="294"/>
                  <a:pt x="118" y="309"/>
                  <a:pt x="118" y="324"/>
                </a:cubicBezTo>
                <a:cubicBezTo>
                  <a:pt x="118" y="324"/>
                  <a:pt x="118" y="338"/>
                  <a:pt x="132" y="338"/>
                </a:cubicBezTo>
                <a:cubicBezTo>
                  <a:pt x="309" y="338"/>
                  <a:pt x="309" y="338"/>
                  <a:pt x="309" y="338"/>
                </a:cubicBezTo>
                <a:cubicBezTo>
                  <a:pt x="324" y="338"/>
                  <a:pt x="324" y="324"/>
                  <a:pt x="324" y="324"/>
                </a:cubicBezTo>
                <a:cubicBezTo>
                  <a:pt x="324" y="103"/>
                  <a:pt x="324" y="103"/>
                  <a:pt x="324" y="103"/>
                </a:cubicBezTo>
                <a:cubicBezTo>
                  <a:pt x="324" y="88"/>
                  <a:pt x="324" y="88"/>
                  <a:pt x="309" y="88"/>
                </a:cubicBezTo>
                <a:close/>
                <a:moveTo>
                  <a:pt x="427" y="456"/>
                </a:moveTo>
                <a:lnTo>
                  <a:pt x="427" y="456"/>
                </a:lnTo>
                <a:cubicBezTo>
                  <a:pt x="456" y="486"/>
                  <a:pt x="456" y="486"/>
                  <a:pt x="456" y="486"/>
                </a:cubicBezTo>
                <a:cubicBezTo>
                  <a:pt x="471" y="456"/>
                  <a:pt x="471" y="456"/>
                  <a:pt x="471" y="456"/>
                </a:cubicBezTo>
                <a:cubicBezTo>
                  <a:pt x="456" y="427"/>
                  <a:pt x="456" y="427"/>
                  <a:pt x="456" y="427"/>
                </a:cubicBezTo>
                <a:lnTo>
                  <a:pt x="427" y="456"/>
                </a:lnTo>
                <a:close/>
                <a:moveTo>
                  <a:pt x="427" y="162"/>
                </a:moveTo>
                <a:lnTo>
                  <a:pt x="427" y="162"/>
                </a:lnTo>
                <a:cubicBezTo>
                  <a:pt x="456" y="192"/>
                  <a:pt x="456" y="192"/>
                  <a:pt x="456" y="192"/>
                </a:cubicBezTo>
                <a:cubicBezTo>
                  <a:pt x="486" y="162"/>
                  <a:pt x="486" y="162"/>
                  <a:pt x="486" y="162"/>
                </a:cubicBezTo>
                <a:cubicBezTo>
                  <a:pt x="456" y="147"/>
                  <a:pt x="456" y="147"/>
                  <a:pt x="456" y="147"/>
                </a:cubicBezTo>
                <a:lnTo>
                  <a:pt x="427" y="162"/>
                </a:lnTo>
                <a:close/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7"/>
                  <a:pt x="0" y="324"/>
                </a:cubicBezTo>
                <a:cubicBezTo>
                  <a:pt x="0" y="486"/>
                  <a:pt x="132" y="633"/>
                  <a:pt x="309" y="633"/>
                </a:cubicBezTo>
                <a:cubicBezTo>
                  <a:pt x="486" y="633"/>
                  <a:pt x="618" y="486"/>
                  <a:pt x="618" y="324"/>
                </a:cubicBezTo>
                <a:cubicBezTo>
                  <a:pt x="618" y="147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1"/>
                  <a:pt x="29" y="324"/>
                </a:cubicBezTo>
                <a:cubicBezTo>
                  <a:pt x="29" y="162"/>
                  <a:pt x="162" y="44"/>
                  <a:pt x="309" y="44"/>
                </a:cubicBezTo>
                <a:cubicBezTo>
                  <a:pt x="456" y="44"/>
                  <a:pt x="589" y="162"/>
                  <a:pt x="589" y="324"/>
                </a:cubicBezTo>
                <a:cubicBezTo>
                  <a:pt x="589" y="471"/>
                  <a:pt x="456" y="589"/>
                  <a:pt x="309" y="589"/>
                </a:cubicBezTo>
                <a:close/>
                <a:moveTo>
                  <a:pt x="500" y="294"/>
                </a:moveTo>
                <a:lnTo>
                  <a:pt x="500" y="294"/>
                </a:lnTo>
                <a:cubicBezTo>
                  <a:pt x="500" y="338"/>
                  <a:pt x="500" y="338"/>
                  <a:pt x="500" y="338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545" y="294"/>
                  <a:pt x="545" y="294"/>
                  <a:pt x="545" y="294"/>
                </a:cubicBezTo>
                <a:lnTo>
                  <a:pt x="500" y="2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7" name="Shape 188"/>
          <p:cNvSpPr/>
          <p:nvPr/>
        </p:nvSpPr>
        <p:spPr>
          <a:xfrm>
            <a:off x="676231" y="1631060"/>
            <a:ext cx="1698762" cy="63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получить новую профессию или освоить дополнительные навыки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58" name="Shape 188"/>
          <p:cNvSpPr/>
          <p:nvPr/>
        </p:nvSpPr>
        <p:spPr>
          <a:xfrm>
            <a:off x="2655111" y="1639665"/>
            <a:ext cx="1698762" cy="7326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найти работу, где он максимально полно сможет реализовать свои способности и потенциал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59" name="Shape 188"/>
          <p:cNvSpPr/>
          <p:nvPr/>
        </p:nvSpPr>
        <p:spPr>
          <a:xfrm>
            <a:off x="4646375" y="1639666"/>
            <a:ext cx="1698762" cy="6270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воплотить в реальность свои идеи и привлечь нужные ресурсы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60" name="Shape 188"/>
          <p:cNvSpPr/>
          <p:nvPr/>
        </p:nvSpPr>
        <p:spPr>
          <a:xfrm>
            <a:off x="6631714" y="1639665"/>
            <a:ext cx="1775227" cy="7326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организовать или принять участие в мероприятии (общественном, деловом, культурном и т.д.)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61" name="Shape 188"/>
          <p:cNvSpPr/>
          <p:nvPr/>
        </p:nvSpPr>
        <p:spPr>
          <a:xfrm>
            <a:off x="672530" y="2844993"/>
            <a:ext cx="1698762" cy="5539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познакомиться, построить отношения и создать семью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62" name="Shape 188"/>
          <p:cNvSpPr/>
          <p:nvPr/>
        </p:nvSpPr>
        <p:spPr>
          <a:xfrm>
            <a:off x="2655111" y="2877821"/>
            <a:ext cx="1698762" cy="5211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найти друзей и единомышленников, сообщество по интересам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63" name="Shape 188"/>
          <p:cNvSpPr/>
          <p:nvPr/>
        </p:nvSpPr>
        <p:spPr>
          <a:xfrm>
            <a:off x="4646375" y="2832064"/>
            <a:ext cx="1698762" cy="566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получить поддержку волонтёров в решении той или иной задачи, проблемы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64" name="Shape 188"/>
          <p:cNvSpPr/>
          <p:nvPr/>
        </p:nvSpPr>
        <p:spPr>
          <a:xfrm>
            <a:off x="6631713" y="2832065"/>
            <a:ext cx="1832213" cy="6245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приносить пользу обществу и накапливать социальный капитал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607561" y="242720"/>
            <a:ext cx="5901187" cy="677621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300" b="1" dirty="0" smtClean="0">
                <a:solidFill>
                  <a:srgbClr val="786AF4"/>
                </a:solidFill>
                <a:latin typeface="Lato Light"/>
                <a:cs typeface="Lato Light"/>
              </a:rPr>
              <a:t>Карта путей подключения к Платформе </a:t>
            </a:r>
            <a:br>
              <a:rPr lang="ru-RU" sz="2300" b="1" dirty="0" smtClean="0">
                <a:solidFill>
                  <a:srgbClr val="786AF4"/>
                </a:solidFill>
                <a:latin typeface="Lato Light"/>
                <a:cs typeface="Lato Light"/>
              </a:rPr>
            </a:br>
            <a:r>
              <a:rPr lang="ru-RU" sz="2300" b="1" dirty="0" smtClean="0">
                <a:solidFill>
                  <a:srgbClr val="786AF4"/>
                </a:solidFill>
                <a:latin typeface="Lato Light"/>
                <a:cs typeface="Lato Light"/>
              </a:rPr>
              <a:t>основного пользователя</a:t>
            </a:r>
            <a:endParaRPr lang="en-US" sz="2300" b="1" dirty="0">
              <a:solidFill>
                <a:srgbClr val="786AF4"/>
              </a:solidFill>
              <a:latin typeface="Lato Light"/>
              <a:cs typeface="Lato Ligh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76232" y="3521611"/>
            <a:ext cx="1698761" cy="467084"/>
          </a:xfrm>
          <a:prstGeom prst="rect">
            <a:avLst/>
          </a:prstGeom>
          <a:solidFill>
            <a:schemeClr val="accent1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655111" y="3523150"/>
            <a:ext cx="1698761" cy="467085"/>
          </a:xfrm>
          <a:prstGeom prst="rect">
            <a:avLst/>
          </a:prstGeom>
          <a:solidFill>
            <a:srgbClr val="786AF4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637579" y="3523150"/>
            <a:ext cx="1698761" cy="467085"/>
          </a:xfrm>
          <a:prstGeom prst="rect">
            <a:avLst/>
          </a:prstGeom>
          <a:solidFill>
            <a:srgbClr val="AD485C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620046" y="3523150"/>
            <a:ext cx="1698761" cy="467085"/>
          </a:xfrm>
          <a:prstGeom prst="rect">
            <a:avLst/>
          </a:prstGeom>
          <a:solidFill>
            <a:schemeClr val="accent5"/>
          </a:solidFill>
        </p:spPr>
        <p:txBody>
          <a:bodyPr wrap="square" lIns="182843" tIns="91422" rIns="182843" bIns="91422" rtlCol="0" anchor="ctr" anchorCtr="0">
            <a:noAutofit/>
          </a:bodyPr>
          <a:lstStyle/>
          <a:p>
            <a:pPr marL="429730"/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8" name="Shape 188"/>
          <p:cNvSpPr/>
          <p:nvPr/>
        </p:nvSpPr>
        <p:spPr>
          <a:xfrm>
            <a:off x="676232" y="3987934"/>
            <a:ext cx="1791512" cy="63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выбрать инклюзивный тур или санаторий для отдыха и лечения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79" name="Shape 188"/>
          <p:cNvSpPr/>
          <p:nvPr/>
        </p:nvSpPr>
        <p:spPr>
          <a:xfrm>
            <a:off x="2655109" y="3974269"/>
            <a:ext cx="1782499" cy="7091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узнать какие появились инновации и технологии, способные улучшить качество его жизни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80" name="Shape 188"/>
          <p:cNvSpPr/>
          <p:nvPr/>
        </p:nvSpPr>
        <p:spPr>
          <a:xfrm>
            <a:off x="4646375" y="3990235"/>
            <a:ext cx="1698762" cy="63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заняться паралимпийскими видами спорта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81" name="Shape 188"/>
          <p:cNvSpPr/>
          <p:nvPr/>
        </p:nvSpPr>
        <p:spPr>
          <a:xfrm>
            <a:off x="6622858" y="3990235"/>
            <a:ext cx="1698762" cy="693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000" dirty="0" smtClean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Хочет узнать какие абилитационные/реабилитационные процедуры ему доступны</a:t>
            </a:r>
            <a:endParaRPr lang="en-US" sz="1000" dirty="0">
              <a:solidFill>
                <a:schemeClr val="tx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86" name="Freeform 200"/>
          <p:cNvSpPr>
            <a:spLocks noChangeArrowheads="1"/>
          </p:cNvSpPr>
          <p:nvPr/>
        </p:nvSpPr>
        <p:spPr bwMode="auto">
          <a:xfrm>
            <a:off x="830687" y="3607991"/>
            <a:ext cx="279657" cy="265662"/>
          </a:xfrm>
          <a:custGeom>
            <a:avLst/>
            <a:gdLst>
              <a:gd name="T0" fmla="*/ 309 w 634"/>
              <a:gd name="T1" fmla="*/ 44 h 604"/>
              <a:gd name="T2" fmla="*/ 309 w 634"/>
              <a:gd name="T3" fmla="*/ 44 h 604"/>
              <a:gd name="T4" fmla="*/ 14 w 634"/>
              <a:gd name="T5" fmla="*/ 220 h 604"/>
              <a:gd name="T6" fmla="*/ 14 w 634"/>
              <a:gd name="T7" fmla="*/ 220 h 604"/>
              <a:gd name="T8" fmla="*/ 279 w 634"/>
              <a:gd name="T9" fmla="*/ 338 h 604"/>
              <a:gd name="T10" fmla="*/ 338 w 634"/>
              <a:gd name="T11" fmla="*/ 338 h 604"/>
              <a:gd name="T12" fmla="*/ 603 w 634"/>
              <a:gd name="T13" fmla="*/ 220 h 604"/>
              <a:gd name="T14" fmla="*/ 603 w 634"/>
              <a:gd name="T15" fmla="*/ 161 h 604"/>
              <a:gd name="T16" fmla="*/ 338 w 634"/>
              <a:gd name="T17" fmla="*/ 14 h 604"/>
              <a:gd name="T18" fmla="*/ 279 w 634"/>
              <a:gd name="T19" fmla="*/ 14 h 604"/>
              <a:gd name="T20" fmla="*/ 14 w 634"/>
              <a:gd name="T21" fmla="*/ 161 h 604"/>
              <a:gd name="T22" fmla="*/ 14 w 634"/>
              <a:gd name="T23" fmla="*/ 220 h 604"/>
              <a:gd name="T24" fmla="*/ 309 w 634"/>
              <a:gd name="T25" fmla="*/ 44 h 604"/>
              <a:gd name="T26" fmla="*/ 309 w 634"/>
              <a:gd name="T27" fmla="*/ 44 h 604"/>
              <a:gd name="T28" fmla="*/ 588 w 634"/>
              <a:gd name="T29" fmla="*/ 191 h 604"/>
              <a:gd name="T30" fmla="*/ 309 w 634"/>
              <a:gd name="T31" fmla="*/ 309 h 604"/>
              <a:gd name="T32" fmla="*/ 44 w 634"/>
              <a:gd name="T33" fmla="*/ 191 h 604"/>
              <a:gd name="T34" fmla="*/ 309 w 634"/>
              <a:gd name="T35" fmla="*/ 44 h 604"/>
              <a:gd name="T36" fmla="*/ 309 w 634"/>
              <a:gd name="T37" fmla="*/ 559 h 604"/>
              <a:gd name="T38" fmla="*/ 309 w 634"/>
              <a:gd name="T39" fmla="*/ 559 h 604"/>
              <a:gd name="T40" fmla="*/ 44 w 634"/>
              <a:gd name="T41" fmla="*/ 441 h 604"/>
              <a:gd name="T42" fmla="*/ 0 w 634"/>
              <a:gd name="T43" fmla="*/ 427 h 604"/>
              <a:gd name="T44" fmla="*/ 14 w 634"/>
              <a:gd name="T45" fmla="*/ 471 h 604"/>
              <a:gd name="T46" fmla="*/ 279 w 634"/>
              <a:gd name="T47" fmla="*/ 589 h 604"/>
              <a:gd name="T48" fmla="*/ 338 w 634"/>
              <a:gd name="T49" fmla="*/ 589 h 604"/>
              <a:gd name="T50" fmla="*/ 603 w 634"/>
              <a:gd name="T51" fmla="*/ 471 h 604"/>
              <a:gd name="T52" fmla="*/ 633 w 634"/>
              <a:gd name="T53" fmla="*/ 427 h 604"/>
              <a:gd name="T54" fmla="*/ 588 w 634"/>
              <a:gd name="T55" fmla="*/ 441 h 604"/>
              <a:gd name="T56" fmla="*/ 309 w 634"/>
              <a:gd name="T57" fmla="*/ 559 h 604"/>
              <a:gd name="T58" fmla="*/ 14 w 634"/>
              <a:gd name="T59" fmla="*/ 338 h 604"/>
              <a:gd name="T60" fmla="*/ 14 w 634"/>
              <a:gd name="T61" fmla="*/ 338 h 604"/>
              <a:gd name="T62" fmla="*/ 279 w 634"/>
              <a:gd name="T63" fmla="*/ 471 h 604"/>
              <a:gd name="T64" fmla="*/ 338 w 634"/>
              <a:gd name="T65" fmla="*/ 471 h 604"/>
              <a:gd name="T66" fmla="*/ 603 w 634"/>
              <a:gd name="T67" fmla="*/ 338 h 604"/>
              <a:gd name="T68" fmla="*/ 633 w 634"/>
              <a:gd name="T69" fmla="*/ 294 h 604"/>
              <a:gd name="T70" fmla="*/ 588 w 634"/>
              <a:gd name="T71" fmla="*/ 309 h 604"/>
              <a:gd name="T72" fmla="*/ 309 w 634"/>
              <a:gd name="T73" fmla="*/ 441 h 604"/>
              <a:gd name="T74" fmla="*/ 44 w 634"/>
              <a:gd name="T75" fmla="*/ 309 h 604"/>
              <a:gd name="T76" fmla="*/ 0 w 634"/>
              <a:gd name="T77" fmla="*/ 294 h 604"/>
              <a:gd name="T78" fmla="*/ 14 w 634"/>
              <a:gd name="T79" fmla="*/ 338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4" h="604">
                <a:moveTo>
                  <a:pt x="309" y="44"/>
                </a:moveTo>
                <a:lnTo>
                  <a:pt x="309" y="44"/>
                </a:lnTo>
                <a:close/>
                <a:moveTo>
                  <a:pt x="14" y="220"/>
                </a:moveTo>
                <a:lnTo>
                  <a:pt x="14" y="220"/>
                </a:lnTo>
                <a:cubicBezTo>
                  <a:pt x="279" y="338"/>
                  <a:pt x="279" y="338"/>
                  <a:pt x="279" y="338"/>
                </a:cubicBezTo>
                <a:cubicBezTo>
                  <a:pt x="309" y="353"/>
                  <a:pt x="324" y="353"/>
                  <a:pt x="338" y="338"/>
                </a:cubicBezTo>
                <a:cubicBezTo>
                  <a:pt x="603" y="220"/>
                  <a:pt x="603" y="220"/>
                  <a:pt x="603" y="220"/>
                </a:cubicBezTo>
                <a:cubicBezTo>
                  <a:pt x="633" y="206"/>
                  <a:pt x="633" y="176"/>
                  <a:pt x="603" y="161"/>
                </a:cubicBezTo>
                <a:cubicBezTo>
                  <a:pt x="338" y="14"/>
                  <a:pt x="338" y="14"/>
                  <a:pt x="338" y="14"/>
                </a:cubicBezTo>
                <a:cubicBezTo>
                  <a:pt x="324" y="0"/>
                  <a:pt x="309" y="14"/>
                  <a:pt x="279" y="14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0" y="176"/>
                  <a:pt x="0" y="206"/>
                  <a:pt x="14" y="220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588" y="191"/>
                  <a:pt x="588" y="191"/>
                  <a:pt x="588" y="191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44" y="191"/>
                  <a:pt x="44" y="191"/>
                  <a:pt x="44" y="191"/>
                </a:cubicBezTo>
                <a:lnTo>
                  <a:pt x="309" y="44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44" y="441"/>
                  <a:pt x="44" y="441"/>
                  <a:pt x="44" y="441"/>
                </a:cubicBezTo>
                <a:cubicBezTo>
                  <a:pt x="44" y="441"/>
                  <a:pt x="14" y="427"/>
                  <a:pt x="0" y="427"/>
                </a:cubicBezTo>
                <a:cubicBezTo>
                  <a:pt x="0" y="441"/>
                  <a:pt x="0" y="456"/>
                  <a:pt x="14" y="471"/>
                </a:cubicBezTo>
                <a:cubicBezTo>
                  <a:pt x="279" y="589"/>
                  <a:pt x="279" y="589"/>
                  <a:pt x="279" y="589"/>
                </a:cubicBezTo>
                <a:cubicBezTo>
                  <a:pt x="309" y="603"/>
                  <a:pt x="324" y="603"/>
                  <a:pt x="338" y="589"/>
                </a:cubicBezTo>
                <a:cubicBezTo>
                  <a:pt x="603" y="471"/>
                  <a:pt x="603" y="471"/>
                  <a:pt x="603" y="471"/>
                </a:cubicBezTo>
                <a:cubicBezTo>
                  <a:pt x="618" y="471"/>
                  <a:pt x="633" y="441"/>
                  <a:pt x="633" y="427"/>
                </a:cubicBezTo>
                <a:cubicBezTo>
                  <a:pt x="618" y="427"/>
                  <a:pt x="588" y="441"/>
                  <a:pt x="588" y="441"/>
                </a:cubicBezTo>
                <a:lnTo>
                  <a:pt x="309" y="559"/>
                </a:lnTo>
                <a:close/>
                <a:moveTo>
                  <a:pt x="14" y="338"/>
                </a:moveTo>
                <a:lnTo>
                  <a:pt x="14" y="338"/>
                </a:lnTo>
                <a:cubicBezTo>
                  <a:pt x="279" y="471"/>
                  <a:pt x="279" y="471"/>
                  <a:pt x="279" y="471"/>
                </a:cubicBezTo>
                <a:cubicBezTo>
                  <a:pt x="309" y="471"/>
                  <a:pt x="324" y="471"/>
                  <a:pt x="338" y="471"/>
                </a:cubicBezTo>
                <a:cubicBezTo>
                  <a:pt x="603" y="338"/>
                  <a:pt x="603" y="338"/>
                  <a:pt x="603" y="338"/>
                </a:cubicBezTo>
                <a:cubicBezTo>
                  <a:pt x="618" y="338"/>
                  <a:pt x="633" y="309"/>
                  <a:pt x="633" y="294"/>
                </a:cubicBezTo>
                <a:cubicBezTo>
                  <a:pt x="618" y="309"/>
                  <a:pt x="588" y="309"/>
                  <a:pt x="588" y="309"/>
                </a:cubicBezTo>
                <a:cubicBezTo>
                  <a:pt x="309" y="441"/>
                  <a:pt x="309" y="441"/>
                  <a:pt x="309" y="44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309"/>
                  <a:pt x="14" y="309"/>
                  <a:pt x="0" y="294"/>
                </a:cubicBezTo>
                <a:cubicBezTo>
                  <a:pt x="0" y="309"/>
                  <a:pt x="0" y="338"/>
                  <a:pt x="14" y="3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7" name="Shape 188"/>
          <p:cNvSpPr/>
          <p:nvPr/>
        </p:nvSpPr>
        <p:spPr>
          <a:xfrm>
            <a:off x="1233646" y="3507628"/>
            <a:ext cx="1137646" cy="4666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Отдых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88" name="Freeform 199"/>
          <p:cNvSpPr>
            <a:spLocks noChangeArrowheads="1"/>
          </p:cNvSpPr>
          <p:nvPr/>
        </p:nvSpPr>
        <p:spPr bwMode="auto">
          <a:xfrm>
            <a:off x="2858431" y="3625259"/>
            <a:ext cx="254233" cy="236238"/>
          </a:xfrm>
          <a:custGeom>
            <a:avLst/>
            <a:gdLst>
              <a:gd name="T0" fmla="*/ 560 w 634"/>
              <a:gd name="T1" fmla="*/ 74 h 590"/>
              <a:gd name="T2" fmla="*/ 560 w 634"/>
              <a:gd name="T3" fmla="*/ 74 h 590"/>
              <a:gd name="T4" fmla="*/ 442 w 634"/>
              <a:gd name="T5" fmla="*/ 74 h 590"/>
              <a:gd name="T6" fmla="*/ 442 w 634"/>
              <a:gd name="T7" fmla="*/ 30 h 590"/>
              <a:gd name="T8" fmla="*/ 398 w 634"/>
              <a:gd name="T9" fmla="*/ 0 h 590"/>
              <a:gd name="T10" fmla="*/ 236 w 634"/>
              <a:gd name="T11" fmla="*/ 0 h 590"/>
              <a:gd name="T12" fmla="*/ 207 w 634"/>
              <a:gd name="T13" fmla="*/ 30 h 590"/>
              <a:gd name="T14" fmla="*/ 207 w 634"/>
              <a:gd name="T15" fmla="*/ 74 h 590"/>
              <a:gd name="T16" fmla="*/ 89 w 634"/>
              <a:gd name="T17" fmla="*/ 74 h 590"/>
              <a:gd name="T18" fmla="*/ 0 w 634"/>
              <a:gd name="T19" fmla="*/ 147 h 590"/>
              <a:gd name="T20" fmla="*/ 0 w 634"/>
              <a:gd name="T21" fmla="*/ 501 h 590"/>
              <a:gd name="T22" fmla="*/ 89 w 634"/>
              <a:gd name="T23" fmla="*/ 589 h 590"/>
              <a:gd name="T24" fmla="*/ 560 w 634"/>
              <a:gd name="T25" fmla="*/ 589 h 590"/>
              <a:gd name="T26" fmla="*/ 633 w 634"/>
              <a:gd name="T27" fmla="*/ 501 h 590"/>
              <a:gd name="T28" fmla="*/ 633 w 634"/>
              <a:gd name="T29" fmla="*/ 147 h 590"/>
              <a:gd name="T30" fmla="*/ 560 w 634"/>
              <a:gd name="T31" fmla="*/ 74 h 590"/>
              <a:gd name="T32" fmla="*/ 236 w 634"/>
              <a:gd name="T33" fmla="*/ 59 h 590"/>
              <a:gd name="T34" fmla="*/ 236 w 634"/>
              <a:gd name="T35" fmla="*/ 59 h 590"/>
              <a:gd name="T36" fmla="*/ 265 w 634"/>
              <a:gd name="T37" fmla="*/ 30 h 590"/>
              <a:gd name="T38" fmla="*/ 383 w 634"/>
              <a:gd name="T39" fmla="*/ 30 h 590"/>
              <a:gd name="T40" fmla="*/ 398 w 634"/>
              <a:gd name="T41" fmla="*/ 59 h 590"/>
              <a:gd name="T42" fmla="*/ 398 w 634"/>
              <a:gd name="T43" fmla="*/ 74 h 590"/>
              <a:gd name="T44" fmla="*/ 236 w 634"/>
              <a:gd name="T45" fmla="*/ 74 h 590"/>
              <a:gd name="T46" fmla="*/ 236 w 634"/>
              <a:gd name="T47" fmla="*/ 59 h 590"/>
              <a:gd name="T48" fmla="*/ 589 w 634"/>
              <a:gd name="T49" fmla="*/ 501 h 590"/>
              <a:gd name="T50" fmla="*/ 589 w 634"/>
              <a:gd name="T51" fmla="*/ 501 h 590"/>
              <a:gd name="T52" fmla="*/ 560 w 634"/>
              <a:gd name="T53" fmla="*/ 545 h 590"/>
              <a:gd name="T54" fmla="*/ 89 w 634"/>
              <a:gd name="T55" fmla="*/ 545 h 590"/>
              <a:gd name="T56" fmla="*/ 44 w 634"/>
              <a:gd name="T57" fmla="*/ 501 h 590"/>
              <a:gd name="T58" fmla="*/ 44 w 634"/>
              <a:gd name="T59" fmla="*/ 295 h 590"/>
              <a:gd name="T60" fmla="*/ 251 w 634"/>
              <a:gd name="T61" fmla="*/ 295 h 590"/>
              <a:gd name="T62" fmla="*/ 236 w 634"/>
              <a:gd name="T63" fmla="*/ 309 h 590"/>
              <a:gd name="T64" fmla="*/ 324 w 634"/>
              <a:gd name="T65" fmla="*/ 383 h 590"/>
              <a:gd name="T66" fmla="*/ 398 w 634"/>
              <a:gd name="T67" fmla="*/ 309 h 590"/>
              <a:gd name="T68" fmla="*/ 398 w 634"/>
              <a:gd name="T69" fmla="*/ 295 h 590"/>
              <a:gd name="T70" fmla="*/ 589 w 634"/>
              <a:gd name="T71" fmla="*/ 295 h 590"/>
              <a:gd name="T72" fmla="*/ 589 w 634"/>
              <a:gd name="T73" fmla="*/ 501 h 590"/>
              <a:gd name="T74" fmla="*/ 280 w 634"/>
              <a:gd name="T75" fmla="*/ 309 h 590"/>
              <a:gd name="T76" fmla="*/ 280 w 634"/>
              <a:gd name="T77" fmla="*/ 309 h 590"/>
              <a:gd name="T78" fmla="*/ 280 w 634"/>
              <a:gd name="T79" fmla="*/ 295 h 590"/>
              <a:gd name="T80" fmla="*/ 354 w 634"/>
              <a:gd name="T81" fmla="*/ 295 h 590"/>
              <a:gd name="T82" fmla="*/ 354 w 634"/>
              <a:gd name="T83" fmla="*/ 309 h 590"/>
              <a:gd name="T84" fmla="*/ 324 w 634"/>
              <a:gd name="T85" fmla="*/ 354 h 590"/>
              <a:gd name="T86" fmla="*/ 280 w 634"/>
              <a:gd name="T87" fmla="*/ 309 h 590"/>
              <a:gd name="T88" fmla="*/ 589 w 634"/>
              <a:gd name="T89" fmla="*/ 250 h 590"/>
              <a:gd name="T90" fmla="*/ 589 w 634"/>
              <a:gd name="T91" fmla="*/ 250 h 590"/>
              <a:gd name="T92" fmla="*/ 44 w 634"/>
              <a:gd name="T93" fmla="*/ 250 h 590"/>
              <a:gd name="T94" fmla="*/ 44 w 634"/>
              <a:gd name="T95" fmla="*/ 147 h 590"/>
              <a:gd name="T96" fmla="*/ 89 w 634"/>
              <a:gd name="T97" fmla="*/ 118 h 590"/>
              <a:gd name="T98" fmla="*/ 560 w 634"/>
              <a:gd name="T99" fmla="*/ 118 h 590"/>
              <a:gd name="T100" fmla="*/ 589 w 634"/>
              <a:gd name="T101" fmla="*/ 147 h 590"/>
              <a:gd name="T102" fmla="*/ 589 w 634"/>
              <a:gd name="T103" fmla="*/ 25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4" h="590">
                <a:moveTo>
                  <a:pt x="560" y="74"/>
                </a:moveTo>
                <a:lnTo>
                  <a:pt x="560" y="74"/>
                </a:lnTo>
                <a:cubicBezTo>
                  <a:pt x="442" y="74"/>
                  <a:pt x="442" y="74"/>
                  <a:pt x="442" y="74"/>
                </a:cubicBezTo>
                <a:cubicBezTo>
                  <a:pt x="442" y="30"/>
                  <a:pt x="442" y="30"/>
                  <a:pt x="442" y="30"/>
                </a:cubicBezTo>
                <a:cubicBezTo>
                  <a:pt x="442" y="15"/>
                  <a:pt x="412" y="0"/>
                  <a:pt x="398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7" y="15"/>
                  <a:pt x="207" y="30"/>
                </a:cubicBezTo>
                <a:cubicBezTo>
                  <a:pt x="207" y="74"/>
                  <a:pt x="207" y="74"/>
                  <a:pt x="207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44" y="74"/>
                  <a:pt x="0" y="103"/>
                  <a:pt x="0" y="147"/>
                </a:cubicBezTo>
                <a:cubicBezTo>
                  <a:pt x="0" y="501"/>
                  <a:pt x="0" y="501"/>
                  <a:pt x="0" y="501"/>
                </a:cubicBezTo>
                <a:cubicBezTo>
                  <a:pt x="0" y="545"/>
                  <a:pt x="44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5"/>
                  <a:pt x="633" y="501"/>
                </a:cubicBezTo>
                <a:cubicBezTo>
                  <a:pt x="633" y="147"/>
                  <a:pt x="633" y="147"/>
                  <a:pt x="633" y="147"/>
                </a:cubicBezTo>
                <a:cubicBezTo>
                  <a:pt x="633" y="103"/>
                  <a:pt x="604" y="74"/>
                  <a:pt x="560" y="74"/>
                </a:cubicBezTo>
                <a:close/>
                <a:moveTo>
                  <a:pt x="236" y="59"/>
                </a:moveTo>
                <a:lnTo>
                  <a:pt x="236" y="59"/>
                </a:lnTo>
                <a:cubicBezTo>
                  <a:pt x="236" y="45"/>
                  <a:pt x="251" y="30"/>
                  <a:pt x="265" y="30"/>
                </a:cubicBezTo>
                <a:cubicBezTo>
                  <a:pt x="383" y="30"/>
                  <a:pt x="383" y="30"/>
                  <a:pt x="383" y="30"/>
                </a:cubicBezTo>
                <a:cubicBezTo>
                  <a:pt x="383" y="30"/>
                  <a:pt x="398" y="45"/>
                  <a:pt x="398" y="59"/>
                </a:cubicBezTo>
                <a:cubicBezTo>
                  <a:pt x="398" y="74"/>
                  <a:pt x="398" y="74"/>
                  <a:pt x="398" y="74"/>
                </a:cubicBezTo>
                <a:cubicBezTo>
                  <a:pt x="236" y="74"/>
                  <a:pt x="236" y="74"/>
                  <a:pt x="236" y="74"/>
                </a:cubicBezTo>
                <a:lnTo>
                  <a:pt x="236" y="59"/>
                </a:lnTo>
                <a:close/>
                <a:moveTo>
                  <a:pt x="589" y="501"/>
                </a:moveTo>
                <a:lnTo>
                  <a:pt x="589" y="501"/>
                </a:lnTo>
                <a:cubicBezTo>
                  <a:pt x="589" y="530"/>
                  <a:pt x="574" y="545"/>
                  <a:pt x="560" y="545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01"/>
                </a:cubicBezTo>
                <a:cubicBezTo>
                  <a:pt x="44" y="295"/>
                  <a:pt x="44" y="295"/>
                  <a:pt x="44" y="295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36" y="295"/>
                  <a:pt x="236" y="309"/>
                  <a:pt x="236" y="309"/>
                </a:cubicBezTo>
                <a:cubicBezTo>
                  <a:pt x="236" y="354"/>
                  <a:pt x="280" y="383"/>
                  <a:pt x="324" y="383"/>
                </a:cubicBezTo>
                <a:cubicBezTo>
                  <a:pt x="369" y="383"/>
                  <a:pt x="398" y="354"/>
                  <a:pt x="398" y="309"/>
                </a:cubicBezTo>
                <a:lnTo>
                  <a:pt x="398" y="295"/>
                </a:lnTo>
                <a:cubicBezTo>
                  <a:pt x="589" y="295"/>
                  <a:pt x="589" y="295"/>
                  <a:pt x="589" y="295"/>
                </a:cubicBezTo>
                <a:lnTo>
                  <a:pt x="589" y="501"/>
                </a:lnTo>
                <a:close/>
                <a:moveTo>
                  <a:pt x="280" y="309"/>
                </a:moveTo>
                <a:lnTo>
                  <a:pt x="280" y="309"/>
                </a:lnTo>
                <a:lnTo>
                  <a:pt x="280" y="295"/>
                </a:lnTo>
                <a:cubicBezTo>
                  <a:pt x="354" y="295"/>
                  <a:pt x="354" y="295"/>
                  <a:pt x="354" y="295"/>
                </a:cubicBezTo>
                <a:lnTo>
                  <a:pt x="354" y="309"/>
                </a:lnTo>
                <a:cubicBezTo>
                  <a:pt x="354" y="324"/>
                  <a:pt x="339" y="354"/>
                  <a:pt x="324" y="354"/>
                </a:cubicBezTo>
                <a:cubicBezTo>
                  <a:pt x="295" y="354"/>
                  <a:pt x="280" y="324"/>
                  <a:pt x="280" y="309"/>
                </a:cubicBezTo>
                <a:close/>
                <a:moveTo>
                  <a:pt x="589" y="250"/>
                </a:moveTo>
                <a:lnTo>
                  <a:pt x="589" y="250"/>
                </a:lnTo>
                <a:cubicBezTo>
                  <a:pt x="44" y="250"/>
                  <a:pt x="44" y="250"/>
                  <a:pt x="44" y="250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3"/>
                  <a:pt x="59" y="118"/>
                  <a:pt x="89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4" y="118"/>
                  <a:pt x="589" y="133"/>
                  <a:pt x="589" y="147"/>
                </a:cubicBezTo>
                <a:lnTo>
                  <a:pt x="589" y="2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9" name="Shape 188"/>
          <p:cNvSpPr/>
          <p:nvPr/>
        </p:nvSpPr>
        <p:spPr>
          <a:xfrm>
            <a:off x="3216226" y="3525988"/>
            <a:ext cx="1137646" cy="4666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Инновации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grpSp>
        <p:nvGrpSpPr>
          <p:cNvPr id="90" name="Group 127"/>
          <p:cNvGrpSpPr/>
          <p:nvPr/>
        </p:nvGrpSpPr>
        <p:grpSpPr>
          <a:xfrm>
            <a:off x="6780917" y="3607991"/>
            <a:ext cx="301247" cy="296729"/>
            <a:chOff x="6184901" y="3013075"/>
            <a:chExt cx="292100" cy="292100"/>
          </a:xfrm>
          <a:solidFill>
            <a:srgbClr val="FFFFFF"/>
          </a:solidFill>
        </p:grpSpPr>
        <p:sp>
          <p:nvSpPr>
            <p:cNvPr id="91" name="Freeform 119"/>
            <p:cNvSpPr>
              <a:spLocks/>
            </p:cNvSpPr>
            <p:nvPr/>
          </p:nvSpPr>
          <p:spPr bwMode="auto">
            <a:xfrm>
              <a:off x="6229351" y="3046413"/>
              <a:ext cx="33338" cy="31750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12" y="12"/>
                </a:cxn>
                <a:cxn ang="0">
                  <a:pos x="12" y="7"/>
                </a:cxn>
                <a:cxn ang="0">
                  <a:pos x="7" y="2"/>
                </a:cxn>
                <a:cxn ang="0">
                  <a:pos x="1" y="2"/>
                </a:cxn>
                <a:cxn ang="0">
                  <a:pos x="1" y="7"/>
                </a:cxn>
                <a:cxn ang="0">
                  <a:pos x="7" y="12"/>
                </a:cxn>
              </a:cxnLst>
              <a:rect l="0" t="0" r="r" b="b"/>
              <a:pathLst>
                <a:path w="13" h="13">
                  <a:moveTo>
                    <a:pt x="7" y="12"/>
                  </a:moveTo>
                  <a:cubicBezTo>
                    <a:pt x="8" y="13"/>
                    <a:pt x="10" y="13"/>
                    <a:pt x="12" y="12"/>
                  </a:cubicBezTo>
                  <a:cubicBezTo>
                    <a:pt x="13" y="11"/>
                    <a:pt x="13" y="8"/>
                    <a:pt x="12" y="7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0"/>
                    <a:pt x="3" y="0"/>
                    <a:pt x="1" y="2"/>
                  </a:cubicBezTo>
                  <a:cubicBezTo>
                    <a:pt x="0" y="3"/>
                    <a:pt x="0" y="5"/>
                    <a:pt x="1" y="7"/>
                  </a:cubicBezTo>
                  <a:lnTo>
                    <a:pt x="7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2" name="Freeform 120"/>
            <p:cNvSpPr>
              <a:spLocks/>
            </p:cNvSpPr>
            <p:nvPr/>
          </p:nvSpPr>
          <p:spPr bwMode="auto">
            <a:xfrm>
              <a:off x="6184901" y="3141663"/>
              <a:ext cx="34925" cy="17463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1" y="0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3" y="7"/>
                </a:cxn>
                <a:cxn ang="0">
                  <a:pos x="11" y="7"/>
                </a:cxn>
                <a:cxn ang="0">
                  <a:pos x="14" y="4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4" y="2"/>
                    <a:pt x="13" y="0"/>
                    <a:pt x="1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7"/>
                    <a:pt x="14" y="6"/>
                    <a:pt x="14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3" name="Freeform 121"/>
            <p:cNvSpPr>
              <a:spLocks/>
            </p:cNvSpPr>
            <p:nvPr/>
          </p:nvSpPr>
          <p:spPr bwMode="auto">
            <a:xfrm>
              <a:off x="6216651" y="3227388"/>
              <a:ext cx="33338" cy="33338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1" y="7"/>
                </a:cxn>
                <a:cxn ang="0">
                  <a:pos x="1" y="12"/>
                </a:cxn>
                <a:cxn ang="0">
                  <a:pos x="6" y="12"/>
                </a:cxn>
                <a:cxn ang="0">
                  <a:pos x="12" y="7"/>
                </a:cxn>
                <a:cxn ang="0">
                  <a:pos x="12" y="2"/>
                </a:cxn>
                <a:cxn ang="0">
                  <a:pos x="6" y="2"/>
                </a:cxn>
              </a:cxnLst>
              <a:rect l="0" t="0" r="r" b="b"/>
              <a:pathLst>
                <a:path w="13" h="13">
                  <a:moveTo>
                    <a:pt x="6" y="2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0"/>
                    <a:pt x="1" y="12"/>
                  </a:cubicBezTo>
                  <a:cubicBezTo>
                    <a:pt x="3" y="13"/>
                    <a:pt x="5" y="13"/>
                    <a:pt x="6" y="1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5"/>
                    <a:pt x="13" y="3"/>
                    <a:pt x="12" y="2"/>
                  </a:cubicBezTo>
                  <a:cubicBezTo>
                    <a:pt x="10" y="0"/>
                    <a:pt x="8" y="0"/>
                    <a:pt x="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4" name="Freeform 122"/>
            <p:cNvSpPr>
              <a:spLocks/>
            </p:cNvSpPr>
            <p:nvPr/>
          </p:nvSpPr>
          <p:spPr bwMode="auto">
            <a:xfrm>
              <a:off x="6313488" y="3270250"/>
              <a:ext cx="17463" cy="3492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4"/>
                </a:cxn>
                <a:cxn ang="0">
                  <a:pos x="0" y="11"/>
                </a:cxn>
                <a:cxn ang="0">
                  <a:pos x="3" y="14"/>
                </a:cxn>
                <a:cxn ang="0">
                  <a:pos x="7" y="11"/>
                </a:cxn>
                <a:cxn ang="0">
                  <a:pos x="7" y="4"/>
                </a:cxn>
                <a:cxn ang="0">
                  <a:pos x="3" y="0"/>
                </a:cxn>
              </a:cxnLst>
              <a:rect l="0" t="0" r="r" b="b"/>
              <a:pathLst>
                <a:path w="7" h="14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3" y="14"/>
                  </a:cubicBezTo>
                  <a:cubicBezTo>
                    <a:pt x="5" y="14"/>
                    <a:pt x="7" y="13"/>
                    <a:pt x="7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5" name="Freeform 123"/>
            <p:cNvSpPr>
              <a:spLocks/>
            </p:cNvSpPr>
            <p:nvPr/>
          </p:nvSpPr>
          <p:spPr bwMode="auto">
            <a:xfrm>
              <a:off x="6330951" y="3013075"/>
              <a:ext cx="17463" cy="38100"/>
            </a:xfrm>
            <a:custGeom>
              <a:avLst/>
              <a:gdLst/>
              <a:ahLst/>
              <a:cxnLst>
                <a:cxn ang="0">
                  <a:pos x="4" y="15"/>
                </a:cxn>
                <a:cxn ang="0">
                  <a:pos x="7" y="11"/>
                </a:cxn>
                <a:cxn ang="0">
                  <a:pos x="7" y="4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11"/>
                </a:cxn>
                <a:cxn ang="0">
                  <a:pos x="4" y="15"/>
                </a:cxn>
              </a:cxnLst>
              <a:rect l="0" t="0" r="r" b="b"/>
              <a:pathLst>
                <a:path w="7" h="15">
                  <a:moveTo>
                    <a:pt x="4" y="15"/>
                  </a:moveTo>
                  <a:cubicBezTo>
                    <a:pt x="6" y="15"/>
                    <a:pt x="7" y="13"/>
                    <a:pt x="7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2" y="15"/>
                    <a:pt x="4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6" name="Freeform 124"/>
            <p:cNvSpPr>
              <a:spLocks/>
            </p:cNvSpPr>
            <p:nvPr/>
          </p:nvSpPr>
          <p:spPr bwMode="auto">
            <a:xfrm>
              <a:off x="6399213" y="3240088"/>
              <a:ext cx="31750" cy="33338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1" y="2"/>
                </a:cxn>
                <a:cxn ang="0">
                  <a:pos x="1" y="7"/>
                </a:cxn>
                <a:cxn ang="0">
                  <a:pos x="6" y="12"/>
                </a:cxn>
                <a:cxn ang="0">
                  <a:pos x="11" y="12"/>
                </a:cxn>
                <a:cxn ang="0">
                  <a:pos x="11" y="7"/>
                </a:cxn>
                <a:cxn ang="0">
                  <a:pos x="6" y="2"/>
                </a:cxn>
              </a:cxnLst>
              <a:rect l="0" t="0" r="r" b="b"/>
              <a:pathLst>
                <a:path w="13" h="13">
                  <a:moveTo>
                    <a:pt x="6" y="2"/>
                  </a:moveTo>
                  <a:cubicBezTo>
                    <a:pt x="5" y="0"/>
                    <a:pt x="3" y="0"/>
                    <a:pt x="1" y="2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13"/>
                    <a:pt x="10" y="13"/>
                    <a:pt x="11" y="12"/>
                  </a:cubicBezTo>
                  <a:cubicBezTo>
                    <a:pt x="13" y="11"/>
                    <a:pt x="13" y="8"/>
                    <a:pt x="11" y="7"/>
                  </a:cubicBezTo>
                  <a:lnTo>
                    <a:pt x="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7" name="Freeform 125"/>
            <p:cNvSpPr>
              <a:spLocks/>
            </p:cNvSpPr>
            <p:nvPr/>
          </p:nvSpPr>
          <p:spPr bwMode="auto">
            <a:xfrm>
              <a:off x="6438901" y="3159125"/>
              <a:ext cx="38100" cy="2063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11" y="8"/>
                </a:cxn>
                <a:cxn ang="0">
                  <a:pos x="15" y="4"/>
                </a:cxn>
                <a:cxn ang="0">
                  <a:pos x="11" y="0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3" y="8"/>
                    <a:pt x="15" y="6"/>
                    <a:pt x="15" y="4"/>
                  </a:cubicBezTo>
                  <a:cubicBezTo>
                    <a:pt x="15" y="2"/>
                    <a:pt x="13" y="0"/>
                    <a:pt x="1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8" name="Freeform 126"/>
            <p:cNvSpPr>
              <a:spLocks/>
            </p:cNvSpPr>
            <p:nvPr/>
          </p:nvSpPr>
          <p:spPr bwMode="auto">
            <a:xfrm>
              <a:off x="6410326" y="3059113"/>
              <a:ext cx="33338" cy="3492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12" y="7"/>
                </a:cxn>
                <a:cxn ang="0">
                  <a:pos x="12" y="2"/>
                </a:cxn>
                <a:cxn ang="0">
                  <a:pos x="6" y="2"/>
                </a:cxn>
                <a:cxn ang="0">
                  <a:pos x="1" y="7"/>
                </a:cxn>
                <a:cxn ang="0">
                  <a:pos x="1" y="12"/>
                </a:cxn>
                <a:cxn ang="0">
                  <a:pos x="6" y="12"/>
                </a:cxn>
              </a:cxnLst>
              <a:rect l="0" t="0" r="r" b="b"/>
              <a:pathLst>
                <a:path w="13" h="14">
                  <a:moveTo>
                    <a:pt x="6" y="12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3" y="6"/>
                    <a:pt x="13" y="3"/>
                    <a:pt x="12" y="2"/>
                  </a:cubicBezTo>
                  <a:cubicBezTo>
                    <a:pt x="10" y="0"/>
                    <a:pt x="8" y="0"/>
                    <a:pt x="6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1" y="12"/>
                  </a:cubicBezTo>
                  <a:cubicBezTo>
                    <a:pt x="3" y="14"/>
                    <a:pt x="5" y="14"/>
                    <a:pt x="6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  <p:sp>
          <p:nvSpPr>
            <p:cNvPr id="99" name="Oval 127"/>
            <p:cNvSpPr>
              <a:spLocks noChangeArrowheads="1"/>
            </p:cNvSpPr>
            <p:nvPr/>
          </p:nvSpPr>
          <p:spPr bwMode="auto">
            <a:xfrm>
              <a:off x="6238876" y="3068638"/>
              <a:ext cx="182563" cy="18415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1200">
                <a:latin typeface="Lato Light"/>
                <a:ea typeface="+mn-ea"/>
                <a:cs typeface="Lato Light"/>
              </a:endParaRPr>
            </a:p>
          </p:txBody>
        </p:sp>
      </p:grpSp>
      <p:sp>
        <p:nvSpPr>
          <p:cNvPr id="100" name="AutoShape 115"/>
          <p:cNvSpPr>
            <a:spLocks/>
          </p:cNvSpPr>
          <p:nvPr/>
        </p:nvSpPr>
        <p:spPr bwMode="auto">
          <a:xfrm>
            <a:off x="4785891" y="3625260"/>
            <a:ext cx="241574" cy="2483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pPr defTabSz="342900">
              <a:defRPr/>
            </a:pPr>
            <a:endParaRPr lang="es-ES" sz="2200" kern="12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 Light"/>
              <a:cs typeface="Lato Light"/>
              <a:sym typeface="Gill Sans" charset="0"/>
            </a:endParaRPr>
          </a:p>
        </p:txBody>
      </p:sp>
      <p:sp>
        <p:nvSpPr>
          <p:cNvPr id="101" name="Shape 188"/>
          <p:cNvSpPr/>
          <p:nvPr/>
        </p:nvSpPr>
        <p:spPr>
          <a:xfrm>
            <a:off x="5096567" y="3540785"/>
            <a:ext cx="1226213" cy="39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Спорт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  <p:sp>
        <p:nvSpPr>
          <p:cNvPr id="102" name="Shape 188"/>
          <p:cNvSpPr/>
          <p:nvPr/>
        </p:nvSpPr>
        <p:spPr>
          <a:xfrm>
            <a:off x="7181161" y="3541018"/>
            <a:ext cx="1137646" cy="387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Абилитация</a:t>
            </a:r>
            <a:r>
              <a:rPr lang="ru-RU" sz="1200" dirty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/>
            </a:r>
            <a:br>
              <a:rPr lang="ru-RU" sz="1200" dirty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</a:br>
            <a:r>
              <a:rPr lang="ru-RU" sz="1200" dirty="0" smtClean="0">
                <a:solidFill>
                  <a:schemeClr val="bg1"/>
                </a:solidFill>
                <a:latin typeface="Lato Light"/>
                <a:ea typeface="Lato Light"/>
                <a:cs typeface="Lato Light"/>
              </a:rPr>
              <a:t>Реабилитация</a:t>
            </a:r>
            <a:endParaRPr lang="en-US" sz="1200" dirty="0">
              <a:solidFill>
                <a:schemeClr val="bg1"/>
              </a:solidFill>
              <a:latin typeface="Lato Light"/>
              <a:ea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21576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2568490" y="1640035"/>
            <a:ext cx="3743442" cy="1511345"/>
            <a:chOff x="-542124" y="313260"/>
            <a:chExt cx="3743442" cy="1511345"/>
          </a:xfrm>
        </p:grpSpPr>
        <p:sp>
          <p:nvSpPr>
            <p:cNvPr id="6" name="Rounded Rectangle 5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solidFill>
              <a:srgbClr val="62C676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Lato Light"/>
                <a:cs typeface="Lato Light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 rot="8100000">
              <a:off x="1879512" y="1413125"/>
              <a:ext cx="1321806" cy="411480"/>
            </a:xfrm>
            <a:prstGeom prst="roundRect">
              <a:avLst>
                <a:gd name="adj" fmla="val 50000"/>
              </a:avLst>
            </a:prstGeom>
            <a:solidFill>
              <a:srgbClr val="62C676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Lato Light"/>
                <a:cs typeface="Lato Light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-542124" y="1091722"/>
              <a:ext cx="3609476" cy="411480"/>
            </a:xfrm>
            <a:prstGeom prst="roundRect">
              <a:avLst>
                <a:gd name="adj" fmla="val 50000"/>
              </a:avLst>
            </a:prstGeom>
            <a:solidFill>
              <a:srgbClr val="62C676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r"/>
              <a:r>
                <a:rPr lang="ru-RU" sz="1400" dirty="0" smtClean="0">
                  <a:latin typeface="Lato Light"/>
                  <a:cs typeface="Lato Light"/>
                </a:rPr>
                <a:t>Организационно-правовая</a:t>
              </a:r>
              <a:endParaRPr lang="en-US" sz="1400" dirty="0">
                <a:latin typeface="Lato Light"/>
                <a:cs typeface="Lato Light"/>
              </a:endParaRPr>
            </a:p>
          </p:txBody>
        </p:sp>
        <p:sp useBgFill="1">
          <p:nvSpPr>
            <p:cNvPr id="12" name="Oval 11"/>
            <p:cNvSpPr/>
            <p:nvPr/>
          </p:nvSpPr>
          <p:spPr>
            <a:xfrm>
              <a:off x="2670368" y="1108698"/>
              <a:ext cx="374532" cy="377529"/>
            </a:xfrm>
            <a:prstGeom prst="ellipse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Lato Light"/>
                  <a:cs typeface="Lato Light"/>
                </a:rPr>
                <a:t>02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22709" y="2312113"/>
            <a:ext cx="3643947" cy="1511345"/>
            <a:chOff x="3425587" y="1602310"/>
            <a:chExt cx="3643947" cy="1511345"/>
          </a:xfrm>
        </p:grpSpPr>
        <p:sp>
          <p:nvSpPr>
            <p:cNvPr id="75" name="Rounded Rectangle 74"/>
            <p:cNvSpPr/>
            <p:nvPr/>
          </p:nvSpPr>
          <p:spPr>
            <a:xfrm>
              <a:off x="3425587" y="2380772"/>
              <a:ext cx="3509980" cy="41148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pPr algn="ctr"/>
              <a:r>
                <a:rPr lang="ru-RU" sz="1400" dirty="0" smtClean="0">
                  <a:latin typeface="Lato Light"/>
                  <a:cs typeface="Lato Light"/>
                </a:rPr>
                <a:t>Технологическая</a:t>
              </a:r>
              <a:endParaRPr lang="en-US" sz="1400" dirty="0">
                <a:latin typeface="Lato Light"/>
                <a:cs typeface="Lato Light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 rot="2700000">
              <a:off x="5743060" y="2059510"/>
              <a:ext cx="1325880" cy="41148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latin typeface="Lato Light"/>
                <a:cs typeface="Lato Light"/>
              </a:endParaRPr>
            </a:p>
          </p:txBody>
        </p:sp>
        <p:sp>
          <p:nvSpPr>
            <p:cNvPr id="74" name="Rounded Rectangle 73"/>
            <p:cNvSpPr/>
            <p:nvPr/>
          </p:nvSpPr>
          <p:spPr>
            <a:xfrm rot="8100000">
              <a:off x="5747728" y="2702175"/>
              <a:ext cx="1321806" cy="41148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latin typeface="Lato Light"/>
                <a:cs typeface="Lato Light"/>
              </a:endParaRPr>
            </a:p>
          </p:txBody>
        </p:sp>
        <p:sp useBgFill="1">
          <p:nvSpPr>
            <p:cNvPr id="76" name="Oval 75"/>
            <p:cNvSpPr/>
            <p:nvPr/>
          </p:nvSpPr>
          <p:spPr>
            <a:xfrm>
              <a:off x="6538584" y="2397748"/>
              <a:ext cx="374532" cy="377529"/>
            </a:xfrm>
            <a:prstGeom prst="ellipse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Lato Light"/>
                  <a:cs typeface="Lato Light"/>
                </a:rPr>
                <a:t>0</a:t>
              </a:r>
              <a:r>
                <a:rPr lang="ru-RU" sz="1400" dirty="0" smtClean="0">
                  <a:solidFill>
                    <a:schemeClr val="tx1"/>
                  </a:solidFill>
                  <a:latin typeface="Lato Light"/>
                  <a:cs typeface="Lato Light"/>
                </a:rPr>
                <a:t>3</a:t>
              </a:r>
              <a:endParaRPr lang="en-US" sz="1400" dirty="0">
                <a:solidFill>
                  <a:schemeClr val="tx1"/>
                </a:solidFill>
                <a:latin typeface="Lato Light"/>
                <a:cs typeface="Lato Light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338828" y="358727"/>
            <a:ext cx="4466375" cy="387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300" b="1" dirty="0" smtClean="0">
                <a:solidFill>
                  <a:srgbClr val="0097A7"/>
                </a:solidFill>
                <a:latin typeface="Lato Black"/>
                <a:cs typeface="Lato Black"/>
              </a:rPr>
              <a:t>Инфраструктура платформы</a:t>
            </a:r>
            <a:endParaRPr lang="en-US" sz="2300" b="1" dirty="0">
              <a:solidFill>
                <a:srgbClr val="0097A7"/>
              </a:solidFill>
              <a:latin typeface="Lato Black"/>
              <a:cs typeface="Lato Black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880434" y="2916203"/>
            <a:ext cx="1984116" cy="1450910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ru-RU" sz="1100" dirty="0">
                <a:latin typeface="Lato Light"/>
                <a:cs typeface="Lato Light"/>
              </a:rPr>
              <a:t>1. Компания-провайдер технологической платформы </a:t>
            </a:r>
            <a:r>
              <a:rPr lang="ru-RU" sz="1100" i="1" dirty="0">
                <a:latin typeface="Lato Light"/>
                <a:cs typeface="Lato Light"/>
              </a:rPr>
              <a:t>(обслуживание, развитие</a:t>
            </a:r>
            <a:r>
              <a:rPr lang="ru-RU" sz="1100" i="1" dirty="0" smtClean="0">
                <a:latin typeface="Lato Light"/>
                <a:cs typeface="Lato Light"/>
              </a:rPr>
              <a:t>)</a:t>
            </a:r>
            <a:endParaRPr lang="ru-RU" sz="1100" dirty="0">
              <a:latin typeface="Lato Light"/>
              <a:cs typeface="Lato Light"/>
            </a:endParaRPr>
          </a:p>
          <a:p>
            <a:pPr algn="r">
              <a:lnSpc>
                <a:spcPct val="120000"/>
              </a:lnSpc>
            </a:pPr>
            <a:r>
              <a:rPr lang="ru-RU" sz="1100" dirty="0">
                <a:latin typeface="Lato Light"/>
                <a:cs typeface="Lato Light"/>
              </a:rPr>
              <a:t>2. Локальные кооперативы и предприятия, работающие на платформе </a:t>
            </a:r>
            <a:r>
              <a:rPr lang="ru-RU" sz="1100" i="1" dirty="0">
                <a:latin typeface="Lato Light"/>
                <a:cs typeface="Lato Light"/>
              </a:rPr>
              <a:t>(резиденты-пользователи платформы</a:t>
            </a:r>
            <a:r>
              <a:rPr lang="ru-RU" sz="1100" i="1" dirty="0" smtClean="0">
                <a:latin typeface="Lato Light"/>
                <a:cs typeface="Lato Light"/>
              </a:rPr>
              <a:t>)</a:t>
            </a:r>
            <a:endParaRPr lang="ru-RU" sz="1100" i="1" dirty="0">
              <a:latin typeface="Lato Light"/>
              <a:cs typeface="Lato Ligh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46576" y="3554583"/>
            <a:ext cx="2146367" cy="1044645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marL="228600" indent="-228600" algn="r">
              <a:lnSpc>
                <a:spcPct val="120000"/>
              </a:lnSpc>
              <a:buAutoNum type="arabicPeriod"/>
            </a:pPr>
            <a:r>
              <a:rPr lang="ru-RU" sz="1100" dirty="0" smtClean="0">
                <a:latin typeface="Lato Light"/>
                <a:cs typeface="Lato Light"/>
              </a:rPr>
              <a:t>Блокчейн </a:t>
            </a:r>
            <a:r>
              <a:rPr lang="ru-RU" sz="1100" dirty="0">
                <a:latin typeface="Lato Light"/>
                <a:cs typeface="Lato Light"/>
              </a:rPr>
              <a:t>для фиксирования транзакций между участниками;</a:t>
            </a:r>
          </a:p>
          <a:p>
            <a:pPr marL="228600" indent="-228600" algn="r">
              <a:lnSpc>
                <a:spcPct val="120000"/>
              </a:lnSpc>
              <a:buAutoNum type="arabicPeriod"/>
            </a:pPr>
            <a:r>
              <a:rPr lang="ru-RU" sz="1100" dirty="0" smtClean="0">
                <a:latin typeface="Lato Light"/>
                <a:cs typeface="Lato Light"/>
              </a:rPr>
              <a:t>Сеть </a:t>
            </a:r>
            <a:r>
              <a:rPr lang="ru-RU" sz="1100" dirty="0">
                <a:latin typeface="Lato Light"/>
                <a:cs typeface="Lato Light"/>
              </a:rPr>
              <a:t>хранения и обмена данными.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435216" y="981891"/>
            <a:ext cx="3425313" cy="1511345"/>
            <a:chOff x="75871" y="313260"/>
            <a:chExt cx="3125447" cy="1511345"/>
          </a:xfrm>
        </p:grpSpPr>
        <p:sp>
          <p:nvSpPr>
            <p:cNvPr id="81" name="Rounded Rectangle 80"/>
            <p:cNvSpPr/>
            <p:nvPr/>
          </p:nvSpPr>
          <p:spPr>
            <a:xfrm rot="8100000">
              <a:off x="1879512" y="1413125"/>
              <a:ext cx="1321806" cy="411480"/>
            </a:xfrm>
            <a:prstGeom prst="roundRect">
              <a:avLst>
                <a:gd name="adj" fmla="val 50000"/>
              </a:avLst>
            </a:prstGeom>
            <a:solidFill>
              <a:srgbClr val="6162FF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Lato Light"/>
                <a:cs typeface="Lato Light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solidFill>
              <a:srgbClr val="6162FF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Lato Light"/>
                <a:cs typeface="Lato Light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75871" y="1091722"/>
              <a:ext cx="2991480" cy="411480"/>
            </a:xfrm>
            <a:prstGeom prst="roundRect">
              <a:avLst>
                <a:gd name="adj" fmla="val 50000"/>
              </a:avLst>
            </a:prstGeom>
            <a:solidFill>
              <a:srgbClr val="6162FF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r>
                <a:rPr lang="ru-RU" sz="1400" dirty="0" smtClean="0">
                  <a:latin typeface="Lato Light"/>
                  <a:cs typeface="Lato Light"/>
                </a:rPr>
                <a:t>Пользовательская</a:t>
              </a:r>
              <a:endParaRPr lang="en-US" sz="1400" dirty="0">
                <a:latin typeface="Lato Light"/>
                <a:cs typeface="Lato Light"/>
              </a:endParaRPr>
            </a:p>
          </p:txBody>
        </p:sp>
        <p:sp useBgFill="1">
          <p:nvSpPr>
            <p:cNvPr id="83" name="Oval 82"/>
            <p:cNvSpPr/>
            <p:nvPr/>
          </p:nvSpPr>
          <p:spPr>
            <a:xfrm>
              <a:off x="2670368" y="1108698"/>
              <a:ext cx="374532" cy="377529"/>
            </a:xfrm>
            <a:prstGeom prst="ellipse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Lato Light"/>
                  <a:cs typeface="Lato Light"/>
                </a:rPr>
                <a:t>01</a:t>
              </a: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49713" y="2230956"/>
            <a:ext cx="2255411" cy="1654042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ru-RU" sz="1100" dirty="0">
                <a:latin typeface="Lato Light"/>
                <a:cs typeface="Lato Light"/>
              </a:rPr>
              <a:t>Технологическая платформа как комплекс функциональных модулей, которые позволяют участникам платформы полностью осуществлять свою деятельность и взаимодействовать с другими участниками платформы.</a:t>
            </a:r>
            <a:endParaRPr lang="en-US" sz="1100" dirty="0"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04144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23245" y="358727"/>
            <a:ext cx="5697600" cy="387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300" b="1" dirty="0" smtClean="0">
                <a:solidFill>
                  <a:srgbClr val="0097A7"/>
                </a:solidFill>
                <a:latin typeface="Lato Black"/>
                <a:cs typeface="Lato Black"/>
              </a:rPr>
              <a:t>Как будет использоваться </a:t>
            </a:r>
            <a:r>
              <a:rPr lang="ru-RU" sz="2300" b="1" dirty="0" err="1" smtClean="0">
                <a:solidFill>
                  <a:srgbClr val="0097A7"/>
                </a:solidFill>
                <a:latin typeface="Lato Black"/>
                <a:cs typeface="Lato Black"/>
              </a:rPr>
              <a:t>блокчейн</a:t>
            </a:r>
            <a:r>
              <a:rPr lang="ru-RU" sz="2300" b="1" dirty="0" smtClean="0">
                <a:solidFill>
                  <a:srgbClr val="0097A7"/>
                </a:solidFill>
                <a:latin typeface="Lato Black"/>
                <a:cs typeface="Lato Black"/>
              </a:rPr>
              <a:t>?</a:t>
            </a:r>
            <a:endParaRPr lang="en-US" sz="2300" b="1" dirty="0">
              <a:solidFill>
                <a:srgbClr val="0097A7"/>
              </a:solidFill>
              <a:latin typeface="Lato Black"/>
              <a:cs typeface="Lato Black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1876" y="776580"/>
            <a:ext cx="8060249" cy="1128485"/>
          </a:xfrm>
          <a:prstGeom prst="rect">
            <a:avLst/>
          </a:prstGeom>
          <a:noFill/>
        </p:spPr>
        <p:txBody>
          <a:bodyPr wrap="square" lIns="91445" tIns="45722" rIns="91445" bIns="45722" rtlCol="0">
            <a:noAutofit/>
          </a:bodyPr>
          <a:lstStyle/>
          <a:p>
            <a:pPr>
              <a:lnSpc>
                <a:spcPct val="120000"/>
              </a:lnSpc>
            </a:pPr>
            <a:r>
              <a:rPr lang="ru-RU" sz="1200" dirty="0">
                <a:latin typeface="Lato Black"/>
                <a:cs typeface="Lato Black"/>
              </a:rPr>
              <a:t>Экосистема, которая будет создаваться на платформе, включает в себя множество </a:t>
            </a:r>
            <a:r>
              <a:rPr lang="ru-RU" sz="1200" dirty="0" smtClean="0">
                <a:latin typeface="Lato Black"/>
                <a:cs typeface="Lato Black"/>
              </a:rPr>
              <a:t>деловых взаимосвязей. </a:t>
            </a:r>
            <a:r>
              <a:rPr lang="ru-RU" sz="1200" dirty="0">
                <a:latin typeface="Lato Black"/>
                <a:cs typeface="Lato Black"/>
              </a:rPr>
              <a:t>Практически все они требуют доказательности и верификации, защиты их участников в той или </a:t>
            </a:r>
            <a:r>
              <a:rPr lang="ru-RU" sz="1200" dirty="0" smtClean="0">
                <a:latin typeface="Lato Black"/>
                <a:cs typeface="Lato Black"/>
              </a:rPr>
              <a:t>иной </a:t>
            </a:r>
            <a:r>
              <a:rPr lang="ru-RU" sz="1200" dirty="0">
                <a:latin typeface="Lato Black"/>
                <a:cs typeface="Lato Black"/>
              </a:rPr>
              <a:t>степени</a:t>
            </a:r>
            <a:r>
              <a:rPr lang="ru-RU" sz="1200" dirty="0" smtClean="0">
                <a:latin typeface="Lato Black"/>
                <a:cs typeface="Lato Black"/>
              </a:rPr>
              <a:t>. Эту задачу </a:t>
            </a:r>
            <a:r>
              <a:rPr lang="ru-RU" sz="1200" dirty="0">
                <a:latin typeface="Lato Black"/>
                <a:cs typeface="Lato Black"/>
              </a:rPr>
              <a:t>решает </a:t>
            </a:r>
            <a:r>
              <a:rPr lang="ru-RU" sz="1200" dirty="0" err="1">
                <a:latin typeface="Lato Black"/>
                <a:cs typeface="Lato Black"/>
              </a:rPr>
              <a:t>блокчейн</a:t>
            </a:r>
            <a:r>
              <a:rPr lang="ru-RU" sz="1200" dirty="0">
                <a:latin typeface="Lato Black"/>
                <a:cs typeface="Lato Black"/>
              </a:rPr>
              <a:t>. </a:t>
            </a:r>
            <a:r>
              <a:rPr lang="ru-RU" sz="1200" b="1" dirty="0">
                <a:solidFill>
                  <a:srgbClr val="494AB6"/>
                </a:solidFill>
                <a:latin typeface="Lato Black"/>
                <a:cs typeface="Lato Black"/>
              </a:rPr>
              <a:t>Для </a:t>
            </a:r>
            <a:r>
              <a:rPr lang="ru-RU" sz="1200" b="1" dirty="0" smtClean="0">
                <a:solidFill>
                  <a:srgbClr val="494AB6"/>
                </a:solidFill>
                <a:latin typeface="Lato Black"/>
                <a:cs typeface="Lato Black"/>
              </a:rPr>
              <a:t>каждого договора или </a:t>
            </a:r>
            <a:r>
              <a:rPr lang="ru-RU" sz="1200" b="1" dirty="0">
                <a:solidFill>
                  <a:srgbClr val="494AB6"/>
                </a:solidFill>
                <a:latin typeface="Lato Black"/>
                <a:cs typeface="Lato Black"/>
              </a:rPr>
              <a:t>транзакции планируется подготовить </a:t>
            </a:r>
            <a:r>
              <a:rPr lang="ru-RU" sz="1200" b="1" dirty="0" smtClean="0">
                <a:solidFill>
                  <a:srgbClr val="494AB6"/>
                </a:solidFill>
                <a:latin typeface="Lato Black"/>
                <a:cs typeface="Lato Black"/>
              </a:rPr>
              <a:t>типовой смарт</a:t>
            </a:r>
            <a:r>
              <a:rPr lang="ru-RU" sz="1200" b="1" dirty="0">
                <a:solidFill>
                  <a:srgbClr val="494AB6"/>
                </a:solidFill>
                <a:latin typeface="Lato Black"/>
                <a:cs typeface="Lato Black"/>
              </a:rPr>
              <a:t>-</a:t>
            </a:r>
            <a:r>
              <a:rPr lang="ru-RU" sz="1200" b="1" dirty="0" smtClean="0">
                <a:solidFill>
                  <a:srgbClr val="494AB6"/>
                </a:solidFill>
                <a:latin typeface="Lato Black"/>
                <a:cs typeface="Lato Black"/>
              </a:rPr>
              <a:t>контракт</a:t>
            </a:r>
            <a:r>
              <a:rPr lang="ru-RU" sz="1200" dirty="0" smtClean="0">
                <a:latin typeface="Lato Black"/>
                <a:cs typeface="Lato Black"/>
              </a:rPr>
              <a:t>, который станет основой </a:t>
            </a:r>
            <a:r>
              <a:rPr lang="ru-RU" sz="1200" dirty="0">
                <a:latin typeface="Lato Black"/>
                <a:cs typeface="Lato Black"/>
              </a:rPr>
              <a:t>этих </a:t>
            </a:r>
            <a:r>
              <a:rPr lang="ru-RU" sz="1200" dirty="0" smtClean="0">
                <a:latin typeface="Lato Black"/>
                <a:cs typeface="Lato Black"/>
              </a:rPr>
              <a:t>взаимосвязей. </a:t>
            </a:r>
            <a:r>
              <a:rPr lang="ru-RU" sz="1200" dirty="0">
                <a:latin typeface="Lato Black"/>
                <a:cs typeface="Lato Black"/>
              </a:rPr>
              <a:t>Это оптимизирует и ускорит экономическую деятельность внутри </a:t>
            </a:r>
            <a:r>
              <a:rPr lang="ru-RU" sz="1200" dirty="0" smtClean="0">
                <a:latin typeface="Lato Black"/>
                <a:cs typeface="Lato Black"/>
              </a:rPr>
              <a:t>платформы. Итак, что будет реализовано на </a:t>
            </a:r>
            <a:r>
              <a:rPr lang="ru-RU" sz="1200" dirty="0" err="1" smtClean="0">
                <a:latin typeface="Lato Black"/>
                <a:cs typeface="Lato Black"/>
              </a:rPr>
              <a:t>блокчейн</a:t>
            </a:r>
            <a:r>
              <a:rPr lang="ru-RU" sz="1200" dirty="0" smtClean="0">
                <a:latin typeface="Lato Black"/>
                <a:cs typeface="Lato Black"/>
              </a:rPr>
              <a:t>:</a:t>
            </a:r>
            <a:endParaRPr lang="en-US" sz="1200" dirty="0">
              <a:cs typeface="Lato Light"/>
            </a:endParaRPr>
          </a:p>
        </p:txBody>
      </p:sp>
      <p:sp>
        <p:nvSpPr>
          <p:cNvPr id="27" name="Freeform 131"/>
          <p:cNvSpPr>
            <a:spLocks noEditPoints="1"/>
          </p:cNvSpPr>
          <p:nvPr/>
        </p:nvSpPr>
        <p:spPr bwMode="auto">
          <a:xfrm>
            <a:off x="524347" y="2136161"/>
            <a:ext cx="261311" cy="261345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Lato Light"/>
              <a:cs typeface="Lato Light"/>
            </a:endParaRPr>
          </a:p>
        </p:txBody>
      </p:sp>
      <p:sp>
        <p:nvSpPr>
          <p:cNvPr id="28" name="Freeform 27"/>
          <p:cNvSpPr>
            <a:spLocks noEditPoints="1"/>
          </p:cNvSpPr>
          <p:nvPr/>
        </p:nvSpPr>
        <p:spPr bwMode="auto">
          <a:xfrm>
            <a:off x="515980" y="3024587"/>
            <a:ext cx="274613" cy="239149"/>
          </a:xfrm>
          <a:custGeom>
            <a:avLst/>
            <a:gdLst/>
            <a:ahLst/>
            <a:cxnLst>
              <a:cxn ang="0">
                <a:pos x="68" y="18"/>
              </a:cxn>
              <a:cxn ang="0">
                <a:pos x="68" y="50"/>
              </a:cxn>
              <a:cxn ang="0">
                <a:pos x="59" y="59"/>
              </a:cxn>
              <a:cxn ang="0">
                <a:pos x="9" y="59"/>
              </a:cxn>
              <a:cxn ang="0">
                <a:pos x="0" y="50"/>
              </a:cxn>
              <a:cxn ang="0">
                <a:pos x="0" y="18"/>
              </a:cxn>
              <a:cxn ang="0">
                <a:pos x="9" y="9"/>
              </a:cxn>
              <a:cxn ang="0">
                <a:pos x="17" y="9"/>
              </a:cxn>
              <a:cxn ang="0">
                <a:pos x="19" y="4"/>
              </a:cxn>
              <a:cxn ang="0">
                <a:pos x="25" y="0"/>
              </a:cxn>
              <a:cxn ang="0">
                <a:pos x="43" y="0"/>
              </a:cxn>
              <a:cxn ang="0">
                <a:pos x="49" y="4"/>
              </a:cxn>
              <a:cxn ang="0">
                <a:pos x="51" y="9"/>
              </a:cxn>
              <a:cxn ang="0">
                <a:pos x="59" y="9"/>
              </a:cxn>
              <a:cxn ang="0">
                <a:pos x="68" y="18"/>
              </a:cxn>
              <a:cxn ang="0">
                <a:pos x="50" y="34"/>
              </a:cxn>
              <a:cxn ang="0">
                <a:pos x="34" y="18"/>
              </a:cxn>
              <a:cxn ang="0">
                <a:pos x="18" y="34"/>
              </a:cxn>
              <a:cxn ang="0">
                <a:pos x="34" y="50"/>
              </a:cxn>
              <a:cxn ang="0">
                <a:pos x="50" y="34"/>
              </a:cxn>
              <a:cxn ang="0">
                <a:pos x="44" y="34"/>
              </a:cxn>
              <a:cxn ang="0">
                <a:pos x="34" y="44"/>
              </a:cxn>
              <a:cxn ang="0">
                <a:pos x="24" y="34"/>
              </a:cxn>
              <a:cxn ang="0">
                <a:pos x="34" y="24"/>
              </a:cxn>
              <a:cxn ang="0">
                <a:pos x="44" y="34"/>
              </a:cxn>
            </a:cxnLst>
            <a:rect l="0" t="0" r="r" b="b"/>
            <a:pathLst>
              <a:path w="68" h="59">
                <a:moveTo>
                  <a:pt x="68" y="18"/>
                </a:moveTo>
                <a:cubicBezTo>
                  <a:pt x="68" y="50"/>
                  <a:pt x="68" y="50"/>
                  <a:pt x="68" y="50"/>
                </a:cubicBezTo>
                <a:cubicBezTo>
                  <a:pt x="68" y="55"/>
                  <a:pt x="64" y="59"/>
                  <a:pt x="59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4" y="59"/>
                  <a:pt x="0" y="55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7" y="9"/>
                  <a:pt x="17" y="9"/>
                  <a:pt x="17" y="9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2"/>
                  <a:pt x="22" y="0"/>
                  <a:pt x="25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6" y="0"/>
                  <a:pt x="48" y="2"/>
                  <a:pt x="49" y="4"/>
                </a:cubicBezTo>
                <a:cubicBezTo>
                  <a:pt x="51" y="9"/>
                  <a:pt x="51" y="9"/>
                  <a:pt x="51" y="9"/>
                </a:cubicBezTo>
                <a:cubicBezTo>
                  <a:pt x="59" y="9"/>
                  <a:pt x="59" y="9"/>
                  <a:pt x="59" y="9"/>
                </a:cubicBezTo>
                <a:cubicBezTo>
                  <a:pt x="64" y="9"/>
                  <a:pt x="68" y="13"/>
                  <a:pt x="68" y="18"/>
                </a:cubicBezTo>
                <a:close/>
                <a:moveTo>
                  <a:pt x="50" y="34"/>
                </a:moveTo>
                <a:cubicBezTo>
                  <a:pt x="50" y="25"/>
                  <a:pt x="43" y="18"/>
                  <a:pt x="34" y="18"/>
                </a:cubicBezTo>
                <a:cubicBezTo>
                  <a:pt x="25" y="18"/>
                  <a:pt x="18" y="25"/>
                  <a:pt x="18" y="34"/>
                </a:cubicBezTo>
                <a:cubicBezTo>
                  <a:pt x="18" y="43"/>
                  <a:pt x="25" y="50"/>
                  <a:pt x="34" y="50"/>
                </a:cubicBezTo>
                <a:cubicBezTo>
                  <a:pt x="43" y="50"/>
                  <a:pt x="50" y="43"/>
                  <a:pt x="50" y="34"/>
                </a:cubicBezTo>
                <a:close/>
                <a:moveTo>
                  <a:pt x="44" y="34"/>
                </a:moveTo>
                <a:cubicBezTo>
                  <a:pt x="44" y="40"/>
                  <a:pt x="40" y="44"/>
                  <a:pt x="34" y="44"/>
                </a:cubicBezTo>
                <a:cubicBezTo>
                  <a:pt x="28" y="44"/>
                  <a:pt x="24" y="40"/>
                  <a:pt x="24" y="34"/>
                </a:cubicBezTo>
                <a:cubicBezTo>
                  <a:pt x="24" y="28"/>
                  <a:pt x="28" y="24"/>
                  <a:pt x="34" y="24"/>
                </a:cubicBezTo>
                <a:cubicBezTo>
                  <a:pt x="40" y="24"/>
                  <a:pt x="44" y="28"/>
                  <a:pt x="44" y="34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Lato Light"/>
              <a:cs typeface="Lato Light"/>
            </a:endParaRPr>
          </a:p>
        </p:txBody>
      </p:sp>
      <p:sp>
        <p:nvSpPr>
          <p:cNvPr id="30" name="Freeform 15"/>
          <p:cNvSpPr>
            <a:spLocks noEditPoints="1"/>
          </p:cNvSpPr>
          <p:nvPr/>
        </p:nvSpPr>
        <p:spPr bwMode="auto">
          <a:xfrm>
            <a:off x="513249" y="3865126"/>
            <a:ext cx="285311" cy="214011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Lato Light"/>
              <a:cs typeface="Lato Ligh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20717" y="2101479"/>
            <a:ext cx="2157800" cy="253920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 smtClean="0">
                <a:cs typeface="Lato Light"/>
              </a:rPr>
              <a:t>Заключение договоров</a:t>
            </a:r>
            <a:endParaRPr lang="en-US" sz="1200" dirty="0">
              <a:cs typeface="Lato Ligh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20716" y="2728833"/>
            <a:ext cx="2157801" cy="992583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>
                <a:cs typeface="Lato Light"/>
              </a:rPr>
              <a:t>Т</a:t>
            </a:r>
            <a:r>
              <a:rPr lang="ru-RU" sz="1200" dirty="0" smtClean="0">
                <a:cs typeface="Lato Light"/>
              </a:rPr>
              <a:t>ранзакции</a:t>
            </a:r>
            <a:r>
              <a:rPr lang="ru-RU" sz="1200" dirty="0">
                <a:cs typeface="Lato Light"/>
              </a:rPr>
              <a:t>, которые обеспечивают снабжение проектов ресурсами </a:t>
            </a:r>
            <a:r>
              <a:rPr lang="ru-RU" sz="1200" i="1" dirty="0">
                <a:cs typeface="Lato Light"/>
              </a:rPr>
              <a:t>(сырье, материалы, оборудование и т.д.)</a:t>
            </a:r>
            <a:endParaRPr lang="en-US" sz="1200" i="1" dirty="0">
              <a:cs typeface="Lato Ligh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0717" y="3811188"/>
            <a:ext cx="2157800" cy="438586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>
                <a:cs typeface="Lato Light"/>
              </a:rPr>
              <a:t>К</a:t>
            </a:r>
            <a:r>
              <a:rPr lang="ru-RU" sz="1200" dirty="0" smtClean="0">
                <a:cs typeface="Lato Light"/>
              </a:rPr>
              <a:t>онтроль </a:t>
            </a:r>
            <a:r>
              <a:rPr lang="ru-RU" sz="1200" dirty="0">
                <a:cs typeface="Lato Light"/>
              </a:rPr>
              <a:t>качества </a:t>
            </a:r>
            <a:r>
              <a:rPr lang="ru-RU" sz="1200" dirty="0" smtClean="0">
                <a:cs typeface="Lato Light"/>
              </a:rPr>
              <a:t>готовой </a:t>
            </a:r>
            <a:r>
              <a:rPr lang="ru-RU" sz="1200" dirty="0">
                <a:cs typeface="Lato Light"/>
              </a:rPr>
              <a:t>продукции</a:t>
            </a:r>
            <a:endParaRPr lang="en-US" sz="1200" dirty="0">
              <a:cs typeface="Lato Ligh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618886" y="2106478"/>
            <a:ext cx="2142048" cy="253920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 smtClean="0">
                <a:cs typeface="Lato Light"/>
              </a:rPr>
              <a:t>Заверение у нотариуса</a:t>
            </a:r>
            <a:endParaRPr lang="en-US" sz="1200" dirty="0">
              <a:cs typeface="Lato Ligh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618886" y="2852055"/>
            <a:ext cx="2142048" cy="623252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>
                <a:cs typeface="Lato Light"/>
              </a:rPr>
              <a:t>П</a:t>
            </a:r>
            <a:r>
              <a:rPr lang="ru-RU" sz="1200" dirty="0" smtClean="0">
                <a:cs typeface="Lato Light"/>
              </a:rPr>
              <a:t>родажа </a:t>
            </a:r>
            <a:r>
              <a:rPr lang="ru-RU" sz="1200" dirty="0">
                <a:cs typeface="Lato Light"/>
              </a:rPr>
              <a:t>паев и финансирование тематических индексов</a:t>
            </a:r>
            <a:endParaRPr lang="en-US" sz="1200" dirty="0">
              <a:cs typeface="Lato Ligh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618885" y="3816188"/>
            <a:ext cx="2142048" cy="438586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>
                <a:cs typeface="Lato Light"/>
              </a:rPr>
              <a:t>Т</a:t>
            </a:r>
            <a:r>
              <a:rPr lang="ru-RU" sz="1200" dirty="0" smtClean="0">
                <a:cs typeface="Lato Light"/>
              </a:rPr>
              <a:t>ранзакции</a:t>
            </a:r>
            <a:r>
              <a:rPr lang="ru-RU" sz="1200" dirty="0">
                <a:cs typeface="Lato Light"/>
              </a:rPr>
              <a:t>, связанные с краудфандингом</a:t>
            </a:r>
            <a:endParaRPr lang="en-US" sz="1200" dirty="0">
              <a:cs typeface="Lato Light"/>
            </a:endParaRPr>
          </a:p>
        </p:txBody>
      </p:sp>
      <p:sp>
        <p:nvSpPr>
          <p:cNvPr id="37" name="Freeform 55"/>
          <p:cNvSpPr>
            <a:spLocks noEditPoints="1"/>
          </p:cNvSpPr>
          <p:nvPr/>
        </p:nvSpPr>
        <p:spPr bwMode="auto">
          <a:xfrm>
            <a:off x="3232538" y="2158391"/>
            <a:ext cx="304905" cy="227634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rgbClr val="786AF4"/>
          </a:solidFill>
          <a:ln w="9525">
            <a:noFill/>
            <a:round/>
            <a:headEnd/>
            <a:tailEnd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Lato Light"/>
              <a:cs typeface="Lato Light"/>
            </a:endParaRPr>
          </a:p>
        </p:txBody>
      </p:sp>
      <p:sp>
        <p:nvSpPr>
          <p:cNvPr id="38" name="Freeform 54"/>
          <p:cNvSpPr>
            <a:spLocks noEditPoints="1"/>
          </p:cNvSpPr>
          <p:nvPr/>
        </p:nvSpPr>
        <p:spPr bwMode="auto">
          <a:xfrm>
            <a:off x="3240357" y="3857787"/>
            <a:ext cx="289266" cy="214518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  <a:cxn ang="0">
                <a:pos x="45" y="25"/>
              </a:cxn>
              <a:cxn ang="0">
                <a:pos x="33" y="13"/>
              </a:cxn>
              <a:cxn ang="0">
                <a:pos x="32" y="12"/>
              </a:cxn>
              <a:cxn ang="0">
                <a:pos x="31" y="13"/>
              </a:cxn>
              <a:cxn ang="0">
                <a:pos x="18" y="25"/>
              </a:cxn>
              <a:cxn ang="0">
                <a:pos x="18" y="26"/>
              </a:cxn>
              <a:cxn ang="0">
                <a:pos x="19" y="27"/>
              </a:cxn>
              <a:cxn ang="0">
                <a:pos x="27" y="27"/>
              </a:cxn>
              <a:cxn ang="0">
                <a:pos x="27" y="40"/>
              </a:cxn>
              <a:cxn ang="0">
                <a:pos x="28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27"/>
              </a:cxn>
              <a:cxn ang="0">
                <a:pos x="44" y="27"/>
              </a:cxn>
              <a:cxn ang="0">
                <a:pos x="45" y="26"/>
              </a:cxn>
              <a:cxn ang="0">
                <a:pos x="45" y="25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3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4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  <a:moveTo>
                  <a:pt x="45" y="25"/>
                </a:moveTo>
                <a:cubicBezTo>
                  <a:pt x="33" y="13"/>
                  <a:pt x="33" y="13"/>
                  <a:pt x="33" y="13"/>
                </a:cubicBezTo>
                <a:cubicBezTo>
                  <a:pt x="32" y="13"/>
                  <a:pt x="32" y="12"/>
                  <a:pt x="32" y="12"/>
                </a:cubicBezTo>
                <a:cubicBezTo>
                  <a:pt x="31" y="12"/>
                  <a:pt x="31" y="13"/>
                  <a:pt x="31" y="13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7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8" y="41"/>
                  <a:pt x="28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1"/>
                  <a:pt x="36" y="40"/>
                </a:cubicBezTo>
                <a:cubicBezTo>
                  <a:pt x="36" y="27"/>
                  <a:pt x="36" y="27"/>
                  <a:pt x="36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5" y="27"/>
                  <a:pt x="45" y="27"/>
                  <a:pt x="45" y="26"/>
                </a:cubicBezTo>
                <a:cubicBezTo>
                  <a:pt x="45" y="26"/>
                  <a:pt x="45" y="26"/>
                  <a:pt x="45" y="25"/>
                </a:cubicBezTo>
                <a:close/>
              </a:path>
            </a:pathLst>
          </a:custGeom>
          <a:solidFill>
            <a:srgbClr val="62C676"/>
          </a:solidFill>
          <a:ln w="9525">
            <a:noFill/>
            <a:round/>
            <a:headEnd/>
            <a:tailEnd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Lato Light"/>
              <a:cs typeface="Lato Light"/>
            </a:endParaRPr>
          </a:p>
        </p:txBody>
      </p:sp>
      <p:sp>
        <p:nvSpPr>
          <p:cNvPr id="39" name="Freeform 171"/>
          <p:cNvSpPr>
            <a:spLocks/>
          </p:cNvSpPr>
          <p:nvPr/>
        </p:nvSpPr>
        <p:spPr bwMode="auto">
          <a:xfrm>
            <a:off x="3255201" y="3048029"/>
            <a:ext cx="259578" cy="188124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rgbClr val="660066"/>
          </a:solidFill>
          <a:ln w="9525">
            <a:noFill/>
            <a:round/>
            <a:headEnd/>
            <a:tailEnd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Lato Light"/>
              <a:cs typeface="Lato Ligh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478493" y="2073250"/>
            <a:ext cx="2142048" cy="253920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 smtClean="0">
                <a:cs typeface="Lato Light"/>
              </a:rPr>
              <a:t>Электронная подпись</a:t>
            </a:r>
            <a:endParaRPr lang="en-US" sz="1200" dirty="0">
              <a:cs typeface="Lato Ligh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478493" y="2944811"/>
            <a:ext cx="2290044" cy="438586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>
                <a:cs typeface="Lato Light"/>
              </a:rPr>
              <a:t>В</a:t>
            </a:r>
            <a:r>
              <a:rPr lang="ru-RU" sz="1200" dirty="0" smtClean="0">
                <a:cs typeface="Lato Light"/>
              </a:rPr>
              <a:t>ерификация </a:t>
            </a:r>
            <a:r>
              <a:rPr lang="ru-RU" sz="1200" dirty="0">
                <a:cs typeface="Lato Light"/>
              </a:rPr>
              <a:t>проектов и допуск их к финансированию</a:t>
            </a:r>
            <a:endParaRPr lang="en-US" sz="1200" dirty="0">
              <a:cs typeface="Lato Ligh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478493" y="3729518"/>
            <a:ext cx="2142048" cy="623252"/>
          </a:xfrm>
          <a:prstGeom prst="rect">
            <a:avLst/>
          </a:prstGeom>
        </p:spPr>
        <p:txBody>
          <a:bodyPr wrap="square" lIns="68583" tIns="34292" rIns="68583" bIns="34292">
            <a:spAutoFit/>
          </a:bodyPr>
          <a:lstStyle/>
          <a:p>
            <a:r>
              <a:rPr lang="ru-RU" sz="1200" dirty="0">
                <a:cs typeface="Lato Light"/>
              </a:rPr>
              <a:t>С</a:t>
            </a:r>
            <a:r>
              <a:rPr lang="ru-RU" sz="1200" dirty="0" smtClean="0">
                <a:cs typeface="Lato Light"/>
              </a:rPr>
              <a:t>быт готовой </a:t>
            </a:r>
            <a:r>
              <a:rPr lang="ru-RU" sz="1200" dirty="0">
                <a:cs typeface="Lato Light"/>
              </a:rPr>
              <a:t>продукции внутри экосистемы и во внешнюю среду</a:t>
            </a:r>
            <a:endParaRPr lang="en-US" sz="1200" dirty="0">
              <a:cs typeface="Lato Light"/>
            </a:endParaRPr>
          </a:p>
        </p:txBody>
      </p:sp>
      <p:sp>
        <p:nvSpPr>
          <p:cNvPr id="63" name="Freeform 12"/>
          <p:cNvSpPr>
            <a:spLocks noChangeArrowheads="1"/>
          </p:cNvSpPr>
          <p:nvPr/>
        </p:nvSpPr>
        <p:spPr bwMode="auto">
          <a:xfrm>
            <a:off x="6113672" y="3024587"/>
            <a:ext cx="251267" cy="276430"/>
          </a:xfrm>
          <a:custGeom>
            <a:avLst/>
            <a:gdLst>
              <a:gd name="T0" fmla="*/ 230 w 462"/>
              <a:gd name="T1" fmla="*/ 9 h 461"/>
              <a:gd name="T2" fmla="*/ 230 w 462"/>
              <a:gd name="T3" fmla="*/ 9 h 461"/>
              <a:gd name="T4" fmla="*/ 0 w 462"/>
              <a:gd name="T5" fmla="*/ 239 h 461"/>
              <a:gd name="T6" fmla="*/ 230 w 462"/>
              <a:gd name="T7" fmla="*/ 460 h 461"/>
              <a:gd name="T8" fmla="*/ 461 w 462"/>
              <a:gd name="T9" fmla="*/ 230 h 461"/>
              <a:gd name="T10" fmla="*/ 230 w 462"/>
              <a:gd name="T11" fmla="*/ 9 h 461"/>
              <a:gd name="T12" fmla="*/ 248 w 462"/>
              <a:gd name="T13" fmla="*/ 79 h 461"/>
              <a:gd name="T14" fmla="*/ 248 w 462"/>
              <a:gd name="T15" fmla="*/ 79 h 461"/>
              <a:gd name="T16" fmla="*/ 283 w 462"/>
              <a:gd name="T17" fmla="*/ 106 h 461"/>
              <a:gd name="T18" fmla="*/ 239 w 462"/>
              <a:gd name="T19" fmla="*/ 150 h 461"/>
              <a:gd name="T20" fmla="*/ 213 w 462"/>
              <a:gd name="T21" fmla="*/ 115 h 461"/>
              <a:gd name="T22" fmla="*/ 248 w 462"/>
              <a:gd name="T23" fmla="*/ 79 h 461"/>
              <a:gd name="T24" fmla="*/ 195 w 462"/>
              <a:gd name="T25" fmla="*/ 372 h 461"/>
              <a:gd name="T26" fmla="*/ 195 w 462"/>
              <a:gd name="T27" fmla="*/ 372 h 461"/>
              <a:gd name="T28" fmla="*/ 177 w 462"/>
              <a:gd name="T29" fmla="*/ 327 h 461"/>
              <a:gd name="T30" fmla="*/ 195 w 462"/>
              <a:gd name="T31" fmla="*/ 248 h 461"/>
              <a:gd name="T32" fmla="*/ 195 w 462"/>
              <a:gd name="T33" fmla="*/ 230 h 461"/>
              <a:gd name="T34" fmla="*/ 160 w 462"/>
              <a:gd name="T35" fmla="*/ 248 h 461"/>
              <a:gd name="T36" fmla="*/ 151 w 462"/>
              <a:gd name="T37" fmla="*/ 239 h 461"/>
              <a:gd name="T38" fmla="*/ 248 w 462"/>
              <a:gd name="T39" fmla="*/ 185 h 461"/>
              <a:gd name="T40" fmla="*/ 266 w 462"/>
              <a:gd name="T41" fmla="*/ 230 h 461"/>
              <a:gd name="T42" fmla="*/ 239 w 462"/>
              <a:gd name="T43" fmla="*/ 310 h 461"/>
              <a:gd name="T44" fmla="*/ 239 w 462"/>
              <a:gd name="T45" fmla="*/ 327 h 461"/>
              <a:gd name="T46" fmla="*/ 275 w 462"/>
              <a:gd name="T47" fmla="*/ 310 h 461"/>
              <a:gd name="T48" fmla="*/ 283 w 462"/>
              <a:gd name="T49" fmla="*/ 327 h 461"/>
              <a:gd name="T50" fmla="*/ 195 w 462"/>
              <a:gd name="T51" fmla="*/ 37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62" h="461">
                <a:moveTo>
                  <a:pt x="230" y="9"/>
                </a:moveTo>
                <a:lnTo>
                  <a:pt x="230" y="9"/>
                </a:lnTo>
                <a:cubicBezTo>
                  <a:pt x="98" y="9"/>
                  <a:pt x="0" y="106"/>
                  <a:pt x="0" y="239"/>
                </a:cubicBezTo>
                <a:cubicBezTo>
                  <a:pt x="0" y="363"/>
                  <a:pt x="107" y="460"/>
                  <a:pt x="230" y="460"/>
                </a:cubicBezTo>
                <a:cubicBezTo>
                  <a:pt x="363" y="460"/>
                  <a:pt x="461" y="354"/>
                  <a:pt x="461" y="230"/>
                </a:cubicBezTo>
                <a:cubicBezTo>
                  <a:pt x="461" y="106"/>
                  <a:pt x="355" y="0"/>
                  <a:pt x="230" y="9"/>
                </a:cubicBezTo>
                <a:close/>
                <a:moveTo>
                  <a:pt x="248" y="79"/>
                </a:moveTo>
                <a:lnTo>
                  <a:pt x="248" y="79"/>
                </a:lnTo>
                <a:cubicBezTo>
                  <a:pt x="275" y="79"/>
                  <a:pt x="283" y="97"/>
                  <a:pt x="283" y="106"/>
                </a:cubicBezTo>
                <a:cubicBezTo>
                  <a:pt x="283" y="132"/>
                  <a:pt x="266" y="150"/>
                  <a:pt x="239" y="150"/>
                </a:cubicBezTo>
                <a:cubicBezTo>
                  <a:pt x="222" y="150"/>
                  <a:pt x="213" y="132"/>
                  <a:pt x="213" y="115"/>
                </a:cubicBezTo>
                <a:cubicBezTo>
                  <a:pt x="213" y="106"/>
                  <a:pt x="222" y="79"/>
                  <a:pt x="248" y="79"/>
                </a:cubicBezTo>
                <a:close/>
                <a:moveTo>
                  <a:pt x="195" y="372"/>
                </a:moveTo>
                <a:lnTo>
                  <a:pt x="195" y="372"/>
                </a:lnTo>
                <a:cubicBezTo>
                  <a:pt x="177" y="372"/>
                  <a:pt x="169" y="363"/>
                  <a:pt x="177" y="327"/>
                </a:cubicBezTo>
                <a:cubicBezTo>
                  <a:pt x="195" y="248"/>
                  <a:pt x="195" y="248"/>
                  <a:pt x="195" y="248"/>
                </a:cubicBezTo>
                <a:cubicBezTo>
                  <a:pt x="195" y="239"/>
                  <a:pt x="195" y="230"/>
                  <a:pt x="195" y="230"/>
                </a:cubicBezTo>
                <a:cubicBezTo>
                  <a:pt x="186" y="230"/>
                  <a:pt x="169" y="239"/>
                  <a:pt x="160" y="248"/>
                </a:cubicBezTo>
                <a:cubicBezTo>
                  <a:pt x="151" y="239"/>
                  <a:pt x="151" y="239"/>
                  <a:pt x="151" y="239"/>
                </a:cubicBezTo>
                <a:cubicBezTo>
                  <a:pt x="186" y="204"/>
                  <a:pt x="230" y="185"/>
                  <a:pt x="248" y="185"/>
                </a:cubicBezTo>
                <a:cubicBezTo>
                  <a:pt x="266" y="185"/>
                  <a:pt x="266" y="204"/>
                  <a:pt x="266" y="230"/>
                </a:cubicBezTo>
                <a:cubicBezTo>
                  <a:pt x="239" y="310"/>
                  <a:pt x="239" y="310"/>
                  <a:pt x="239" y="310"/>
                </a:cubicBezTo>
                <a:cubicBezTo>
                  <a:pt x="239" y="327"/>
                  <a:pt x="239" y="327"/>
                  <a:pt x="239" y="327"/>
                </a:cubicBezTo>
                <a:cubicBezTo>
                  <a:pt x="248" y="327"/>
                  <a:pt x="266" y="327"/>
                  <a:pt x="275" y="310"/>
                </a:cubicBezTo>
                <a:cubicBezTo>
                  <a:pt x="283" y="327"/>
                  <a:pt x="283" y="327"/>
                  <a:pt x="283" y="327"/>
                </a:cubicBezTo>
                <a:cubicBezTo>
                  <a:pt x="248" y="363"/>
                  <a:pt x="213" y="372"/>
                  <a:pt x="195" y="372"/>
                </a:cubicBezTo>
                <a:close/>
              </a:path>
            </a:pathLst>
          </a:custGeom>
          <a:solidFill>
            <a:srgbClr val="494AB6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64" name="Freeform 65"/>
          <p:cNvSpPr>
            <a:spLocks noChangeArrowheads="1"/>
          </p:cNvSpPr>
          <p:nvPr/>
        </p:nvSpPr>
        <p:spPr bwMode="auto">
          <a:xfrm>
            <a:off x="6114868" y="2136161"/>
            <a:ext cx="250071" cy="275114"/>
          </a:xfrm>
          <a:custGeom>
            <a:avLst/>
            <a:gdLst>
              <a:gd name="T0" fmla="*/ 381 w 417"/>
              <a:gd name="T1" fmla="*/ 203 h 417"/>
              <a:gd name="T2" fmla="*/ 381 w 417"/>
              <a:gd name="T3" fmla="*/ 203 h 417"/>
              <a:gd name="T4" fmla="*/ 416 w 417"/>
              <a:gd name="T5" fmla="*/ 141 h 417"/>
              <a:gd name="T6" fmla="*/ 408 w 417"/>
              <a:gd name="T7" fmla="*/ 106 h 417"/>
              <a:gd name="T8" fmla="*/ 337 w 417"/>
              <a:gd name="T9" fmla="*/ 79 h 417"/>
              <a:gd name="T10" fmla="*/ 319 w 417"/>
              <a:gd name="T11" fmla="*/ 17 h 417"/>
              <a:gd name="T12" fmla="*/ 275 w 417"/>
              <a:gd name="T13" fmla="*/ 0 h 417"/>
              <a:gd name="T14" fmla="*/ 213 w 417"/>
              <a:gd name="T15" fmla="*/ 35 h 417"/>
              <a:gd name="T16" fmla="*/ 151 w 417"/>
              <a:gd name="T17" fmla="*/ 0 h 417"/>
              <a:gd name="T18" fmla="*/ 107 w 417"/>
              <a:gd name="T19" fmla="*/ 17 h 417"/>
              <a:gd name="T20" fmla="*/ 89 w 417"/>
              <a:gd name="T21" fmla="*/ 79 h 417"/>
              <a:gd name="T22" fmla="*/ 18 w 417"/>
              <a:gd name="T23" fmla="*/ 106 h 417"/>
              <a:gd name="T24" fmla="*/ 0 w 417"/>
              <a:gd name="T25" fmla="*/ 141 h 417"/>
              <a:gd name="T26" fmla="*/ 44 w 417"/>
              <a:gd name="T27" fmla="*/ 203 h 417"/>
              <a:gd name="T28" fmla="*/ 0 w 417"/>
              <a:gd name="T29" fmla="*/ 275 h 417"/>
              <a:gd name="T30" fmla="*/ 18 w 417"/>
              <a:gd name="T31" fmla="*/ 310 h 417"/>
              <a:gd name="T32" fmla="*/ 89 w 417"/>
              <a:gd name="T33" fmla="*/ 328 h 417"/>
              <a:gd name="T34" fmla="*/ 107 w 417"/>
              <a:gd name="T35" fmla="*/ 398 h 417"/>
              <a:gd name="T36" fmla="*/ 151 w 417"/>
              <a:gd name="T37" fmla="*/ 416 h 417"/>
              <a:gd name="T38" fmla="*/ 213 w 417"/>
              <a:gd name="T39" fmla="*/ 372 h 417"/>
              <a:gd name="T40" fmla="*/ 275 w 417"/>
              <a:gd name="T41" fmla="*/ 416 h 417"/>
              <a:gd name="T42" fmla="*/ 319 w 417"/>
              <a:gd name="T43" fmla="*/ 398 h 417"/>
              <a:gd name="T44" fmla="*/ 337 w 417"/>
              <a:gd name="T45" fmla="*/ 328 h 417"/>
              <a:gd name="T46" fmla="*/ 408 w 417"/>
              <a:gd name="T47" fmla="*/ 310 h 417"/>
              <a:gd name="T48" fmla="*/ 416 w 417"/>
              <a:gd name="T49" fmla="*/ 265 h 417"/>
              <a:gd name="T50" fmla="*/ 381 w 417"/>
              <a:gd name="T51" fmla="*/ 203 h 417"/>
              <a:gd name="T52" fmla="*/ 213 w 417"/>
              <a:gd name="T53" fmla="*/ 292 h 417"/>
              <a:gd name="T54" fmla="*/ 213 w 417"/>
              <a:gd name="T55" fmla="*/ 292 h 417"/>
              <a:gd name="T56" fmla="*/ 125 w 417"/>
              <a:gd name="T57" fmla="*/ 203 h 417"/>
              <a:gd name="T58" fmla="*/ 213 w 417"/>
              <a:gd name="T59" fmla="*/ 115 h 417"/>
              <a:gd name="T60" fmla="*/ 301 w 417"/>
              <a:gd name="T61" fmla="*/ 203 h 417"/>
              <a:gd name="T62" fmla="*/ 213 w 417"/>
              <a:gd name="T63" fmla="*/ 292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65" name="Freeform 67"/>
          <p:cNvSpPr>
            <a:spLocks noChangeArrowheads="1"/>
          </p:cNvSpPr>
          <p:nvPr/>
        </p:nvSpPr>
        <p:spPr bwMode="auto">
          <a:xfrm>
            <a:off x="6134292" y="3729518"/>
            <a:ext cx="271132" cy="350409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1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5194760" y="1420174"/>
            <a:ext cx="3516538" cy="45012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900" dirty="0">
                <a:latin typeface="Lato Light"/>
                <a:cs typeface="Lato Light"/>
              </a:rPr>
              <a:t>Основной доход Платформа будет получать от привлечения финансирования в проекты. Для этой цели в </a:t>
            </a:r>
            <a:r>
              <a:rPr lang="ru-RU" sz="900" dirty="0" smtClean="0">
                <a:latin typeface="Lato Light"/>
                <a:cs typeface="Lato Light"/>
              </a:rPr>
              <a:t>Платформу </a:t>
            </a:r>
            <a:r>
              <a:rPr lang="ru-RU" sz="900" dirty="0">
                <a:latin typeface="Lato Light"/>
                <a:cs typeface="Lato Light"/>
              </a:rPr>
              <a:t>будут интегрированы все возможные источники </a:t>
            </a:r>
            <a:r>
              <a:rPr lang="ru-RU" sz="900" dirty="0" smtClean="0">
                <a:latin typeface="Lato Light"/>
                <a:cs typeface="Lato Light"/>
              </a:rPr>
              <a:t>финансирования.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94760" y="1002459"/>
            <a:ext cx="2316528" cy="434734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r>
              <a:rPr lang="ru-RU" sz="1300" b="1" dirty="0">
                <a:solidFill>
                  <a:srgbClr val="5B63B6"/>
                </a:solidFill>
                <a:latin typeface="Lato Light"/>
                <a:cs typeface="Lato Light"/>
              </a:rPr>
              <a:t>Процент от привлеченного </a:t>
            </a:r>
            <a:endParaRPr lang="ru-RU" sz="1300" b="1" dirty="0" smtClean="0">
              <a:solidFill>
                <a:srgbClr val="5B63B6"/>
              </a:solidFill>
              <a:latin typeface="Lato Light"/>
              <a:cs typeface="Lato Light"/>
            </a:endParaRPr>
          </a:p>
          <a:p>
            <a:r>
              <a:rPr lang="ru-RU" sz="1300" b="1" dirty="0" smtClean="0">
                <a:solidFill>
                  <a:srgbClr val="5B63B6"/>
                </a:solidFill>
                <a:latin typeface="Lato Light"/>
                <a:cs typeface="Lato Light"/>
              </a:rPr>
              <a:t>финансирования</a:t>
            </a:r>
            <a:endParaRPr lang="en-US" sz="1300" b="1" dirty="0">
              <a:solidFill>
                <a:srgbClr val="5B63B6"/>
              </a:solidFill>
              <a:latin typeface="Lato Light"/>
              <a:cs typeface="Lato Ligh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94760" y="2334187"/>
            <a:ext cx="3666367" cy="865622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900" dirty="0">
                <a:latin typeface="Lato Light"/>
                <a:cs typeface="Lato Light"/>
              </a:rPr>
              <a:t>У проектов также будет возможность оплачивать услуги Платформы предоставлением ему доли в проекте (при этом Платформа будет осуществлять инновационное сопровождение этих проектов). Соответственно, Платформа сможет зарабатывать на получении доходов от данных проектов, либо продажи своей доли в них.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201975" y="2051664"/>
            <a:ext cx="2441694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r>
              <a:rPr lang="ru-RU" sz="1300" b="1" dirty="0">
                <a:solidFill>
                  <a:srgbClr val="BB3347"/>
                </a:solidFill>
                <a:latin typeface="Lato Light"/>
                <a:cs typeface="Lato Light"/>
              </a:rPr>
              <a:t>Долевое участие в проектах</a:t>
            </a:r>
            <a:endParaRPr lang="en-US" sz="1300" b="1" dirty="0">
              <a:solidFill>
                <a:srgbClr val="BB3347"/>
              </a:solidFill>
              <a:latin typeface="Lato Light"/>
              <a:cs typeface="Lato Ligh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201975" y="3545024"/>
            <a:ext cx="3360779" cy="727122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900" dirty="0" smtClean="0">
                <a:latin typeface="Lato Light"/>
                <a:cs typeface="Lato Light"/>
              </a:rPr>
              <a:t>Одним из наиболее существенных источников дохода платформы станет размещение на ней товаров и услуг людей с инвалидностью. Платформа будет сама их продвигать, популяризировать и встраивать в проектные инициативы. На партнерских условиях. </a:t>
            </a:r>
            <a:endParaRPr lang="ru-RU" sz="900" dirty="0">
              <a:latin typeface="Lato Light"/>
              <a:cs typeface="Lato Ligh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201975" y="3308052"/>
            <a:ext cx="1154996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r>
              <a:rPr lang="ru-RU" sz="1300" b="1" dirty="0" smtClean="0">
                <a:solidFill>
                  <a:srgbClr val="008000"/>
                </a:solidFill>
                <a:latin typeface="Lato Light"/>
                <a:cs typeface="Lato Light"/>
              </a:rPr>
              <a:t>Маркетплейс</a:t>
            </a:r>
            <a:endParaRPr lang="en-US" sz="1300" b="1" dirty="0">
              <a:solidFill>
                <a:srgbClr val="008000"/>
              </a:solidFill>
              <a:latin typeface="Lato Light"/>
              <a:cs typeface="Lato Ligh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2271" y="1420722"/>
            <a:ext cx="3436113" cy="865622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/>
            <a:r>
              <a:rPr lang="ru-RU" sz="900" dirty="0">
                <a:latin typeface="Lato Light"/>
                <a:cs typeface="Lato Light"/>
              </a:rPr>
              <a:t>Платформа </a:t>
            </a:r>
            <a:r>
              <a:rPr lang="ru-RU" sz="900" dirty="0" smtClean="0">
                <a:latin typeface="Lato Light"/>
                <a:cs typeface="Lato Light"/>
              </a:rPr>
              <a:t>ориентирована на </a:t>
            </a:r>
            <a:r>
              <a:rPr lang="ru-RU" sz="900" dirty="0">
                <a:latin typeface="Lato Light"/>
                <a:cs typeface="Lato Light"/>
              </a:rPr>
              <a:t>сотрудничество с широким кругом </a:t>
            </a:r>
            <a:r>
              <a:rPr lang="ru-RU" sz="900" dirty="0" smtClean="0">
                <a:latin typeface="Lato Light"/>
                <a:cs typeface="Lato Light"/>
              </a:rPr>
              <a:t>генераторов идей и экспертов. Они будут </a:t>
            </a:r>
            <a:r>
              <a:rPr lang="ru-RU" sz="900" dirty="0">
                <a:latin typeface="Lato Light"/>
                <a:cs typeface="Lato Light"/>
              </a:rPr>
              <a:t>обрабатывать входящие запросы на </a:t>
            </a:r>
            <a:r>
              <a:rPr lang="ru-RU" sz="900" dirty="0" smtClean="0">
                <a:latin typeface="Lato Light"/>
                <a:cs typeface="Lato Light"/>
              </a:rPr>
              <a:t>идеи</a:t>
            </a:r>
            <a:r>
              <a:rPr lang="ru-RU" sz="900" dirty="0">
                <a:latin typeface="Lato Light"/>
                <a:cs typeface="Lato Light"/>
              </a:rPr>
              <a:t>/решения, с заложенным на это бюджетом со стороны инициаторов </a:t>
            </a:r>
            <a:r>
              <a:rPr lang="ru-RU" sz="900" dirty="0" smtClean="0">
                <a:latin typeface="Lato Light"/>
                <a:cs typeface="Lato Light"/>
              </a:rPr>
              <a:t>запросов (государственных и бизнес-структур). </a:t>
            </a:r>
            <a:r>
              <a:rPr lang="ru-RU" sz="900" dirty="0">
                <a:latin typeface="Lato Light"/>
                <a:cs typeface="Lato Light"/>
              </a:rPr>
              <a:t>Соответственно, часть этого бюджета будет доходом Платформы. 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015163" y="1002459"/>
            <a:ext cx="2923221" cy="434734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algn="r"/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Формирование проектных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команд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/>
            </a:r>
            <a:b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</a:b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по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входящим запросам</a:t>
            </a:r>
            <a:endParaRPr lang="en-US" sz="1300" b="1" dirty="0">
              <a:solidFill>
                <a:schemeClr val="accent5">
                  <a:lumMod val="75000"/>
                </a:schemeClr>
              </a:solidFill>
              <a:latin typeface="Lato Light"/>
              <a:cs typeface="Lato Ligh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7605" y="2667718"/>
            <a:ext cx="3360779" cy="588623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/>
            <a:r>
              <a:rPr lang="ru-RU" sz="900" dirty="0">
                <a:latin typeface="Lato Light"/>
                <a:cs typeface="Lato Light"/>
              </a:rPr>
              <a:t>В стадии работы с </a:t>
            </a:r>
            <a:r>
              <a:rPr lang="ru-RU" sz="900" dirty="0" smtClean="0">
                <a:latin typeface="Lato Light"/>
                <a:cs typeface="Lato Light"/>
              </a:rPr>
              <a:t>проектными инициативами будет </a:t>
            </a:r>
            <a:r>
              <a:rPr lang="ru-RU" sz="900" dirty="0">
                <a:latin typeface="Lato Light"/>
                <a:cs typeface="Lato Light"/>
              </a:rPr>
              <a:t>встроен целый комплекс услуг Платформы (упаковка проекта, разработка финансовой модели, подготовка юридической документации, IR и т.д.)</a:t>
            </a:r>
            <a:endParaRPr lang="en-US" sz="9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704316" y="2433038"/>
            <a:ext cx="2234068" cy="234680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algn="r"/>
            <a:r>
              <a:rPr lang="ru-RU" sz="1300" b="1" dirty="0">
                <a:solidFill>
                  <a:srgbClr val="660066"/>
                </a:solidFill>
                <a:latin typeface="Lato Light"/>
                <a:cs typeface="Lato Light"/>
              </a:rPr>
              <a:t>Оплата услуг Платформы</a:t>
            </a:r>
            <a:endParaRPr lang="en-US" sz="1300" b="1" dirty="0">
              <a:solidFill>
                <a:srgbClr val="660066"/>
              </a:solidFill>
              <a:latin typeface="Lato Light"/>
              <a:cs typeface="Lato Ligh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7604" y="3660486"/>
            <a:ext cx="3360779" cy="727122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r"/>
            <a:r>
              <a:rPr lang="ru-RU" sz="900" dirty="0">
                <a:latin typeface="Lato Light"/>
                <a:cs typeface="Lato Light"/>
              </a:rPr>
              <a:t>Для содействия </a:t>
            </a:r>
            <a:r>
              <a:rPr lang="ru-RU" sz="900" dirty="0" smtClean="0">
                <a:latin typeface="Lato Light"/>
                <a:cs typeface="Lato Light"/>
              </a:rPr>
              <a:t>проектам </a:t>
            </a:r>
            <a:r>
              <a:rPr lang="ru-RU" sz="900" dirty="0">
                <a:latin typeface="Lato Light"/>
                <a:cs typeface="Lato Light"/>
              </a:rPr>
              <a:t>в переходе на более высокую стадию развития в платформу </a:t>
            </a:r>
            <a:r>
              <a:rPr lang="ru-RU" sz="900" dirty="0" smtClean="0">
                <a:latin typeface="Lato Light"/>
                <a:cs typeface="Lato Light"/>
              </a:rPr>
              <a:t>будут </a:t>
            </a:r>
            <a:r>
              <a:rPr lang="ru-RU" sz="900" dirty="0">
                <a:latin typeface="Lato Light"/>
                <a:cs typeface="Lato Light"/>
              </a:rPr>
              <a:t>встроены услуги многочисленных партнеров. Каждый раз, когда будет заключаться та или иная сделка между проектом и партнером – Платформа будет получать свою комиссию.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63870" y="3401865"/>
            <a:ext cx="3574514" cy="234680"/>
          </a:xfrm>
          <a:prstGeom prst="rect">
            <a:avLst/>
          </a:prstGeom>
        </p:spPr>
        <p:txBody>
          <a:bodyPr wrap="square" lIns="34290" tIns="17145" rIns="34290" bIns="17145">
            <a:spAutoFit/>
          </a:bodyPr>
          <a:lstStyle/>
          <a:p>
            <a:pPr algn="r"/>
            <a:r>
              <a:rPr lang="ru-RU" sz="1300" b="1" dirty="0">
                <a:solidFill>
                  <a:schemeClr val="accent4"/>
                </a:solidFill>
                <a:latin typeface="Lato Light"/>
                <a:cs typeface="Lato Light"/>
              </a:rPr>
              <a:t>Комиссия от сделок на Платформе</a:t>
            </a:r>
            <a:endParaRPr lang="en-US" sz="1300" b="1" dirty="0">
              <a:solidFill>
                <a:schemeClr val="accent4"/>
              </a:solidFill>
              <a:latin typeface="Lato Light"/>
              <a:cs typeface="Lato Ligh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4696097" y="1180782"/>
            <a:ext cx="461602" cy="463371"/>
            <a:chOff x="534988" y="366713"/>
            <a:chExt cx="387350" cy="388937"/>
          </a:xfrm>
          <a:solidFill>
            <a:srgbClr val="786AF4"/>
          </a:solidFill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06425" y="438150"/>
              <a:ext cx="246063" cy="2460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695325" y="366713"/>
              <a:ext cx="69850" cy="555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35"/>
                </a:cxn>
                <a:cxn ang="0">
                  <a:pos x="44" y="35"/>
                </a:cxn>
                <a:cxn ang="0">
                  <a:pos x="21" y="0"/>
                </a:cxn>
              </a:cxnLst>
              <a:rect l="0" t="0" r="r" b="b"/>
              <a:pathLst>
                <a:path w="44" h="35">
                  <a:moveTo>
                    <a:pt x="21" y="0"/>
                  </a:moveTo>
                  <a:lnTo>
                    <a:pt x="0" y="35"/>
                  </a:lnTo>
                  <a:lnTo>
                    <a:pt x="44" y="3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5" name="Freeform 12"/>
            <p:cNvSpPr>
              <a:spLocks/>
            </p:cNvSpPr>
            <p:nvPr/>
          </p:nvSpPr>
          <p:spPr bwMode="auto">
            <a:xfrm>
              <a:off x="868363" y="527050"/>
              <a:ext cx="53975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4"/>
                </a:cxn>
                <a:cxn ang="0">
                  <a:pos x="34" y="21"/>
                </a:cxn>
                <a:cxn ang="0">
                  <a:pos x="0" y="0"/>
                </a:cxn>
              </a:cxnLst>
              <a:rect l="0" t="0" r="r" b="b"/>
              <a:pathLst>
                <a:path w="34" h="44">
                  <a:moveTo>
                    <a:pt x="0" y="0"/>
                  </a:moveTo>
                  <a:lnTo>
                    <a:pt x="0" y="44"/>
                  </a:lnTo>
                  <a:lnTo>
                    <a:pt x="34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695325" y="701675"/>
              <a:ext cx="69850" cy="53975"/>
            </a:xfrm>
            <a:custGeom>
              <a:avLst/>
              <a:gdLst/>
              <a:ahLst/>
              <a:cxnLst>
                <a:cxn ang="0">
                  <a:pos x="21" y="34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21" y="34"/>
                </a:cxn>
              </a:cxnLst>
              <a:rect l="0" t="0" r="r" b="b"/>
              <a:pathLst>
                <a:path w="44" h="34">
                  <a:moveTo>
                    <a:pt x="21" y="34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21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7" name="Freeform 14"/>
            <p:cNvSpPr>
              <a:spLocks/>
            </p:cNvSpPr>
            <p:nvPr/>
          </p:nvSpPr>
          <p:spPr bwMode="auto">
            <a:xfrm>
              <a:off x="534988" y="527050"/>
              <a:ext cx="53975" cy="6985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0" y="21"/>
                </a:cxn>
                <a:cxn ang="0">
                  <a:pos x="34" y="44"/>
                </a:cxn>
                <a:cxn ang="0">
                  <a:pos x="34" y="0"/>
                </a:cxn>
              </a:cxnLst>
              <a:rect l="0" t="0" r="r" b="b"/>
              <a:pathLst>
                <a:path w="34" h="44">
                  <a:moveTo>
                    <a:pt x="34" y="0"/>
                  </a:moveTo>
                  <a:lnTo>
                    <a:pt x="0" y="21"/>
                  </a:lnTo>
                  <a:lnTo>
                    <a:pt x="34" y="44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>
              <a:off x="803275" y="423863"/>
              <a:ext cx="61913" cy="6350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0" y="9"/>
                </a:cxn>
                <a:cxn ang="0">
                  <a:pos x="31" y="40"/>
                </a:cxn>
                <a:cxn ang="0">
                  <a:pos x="39" y="0"/>
                </a:cxn>
              </a:cxnLst>
              <a:rect l="0" t="0" r="r" b="b"/>
              <a:pathLst>
                <a:path w="39" h="40">
                  <a:moveTo>
                    <a:pt x="39" y="0"/>
                  </a:moveTo>
                  <a:lnTo>
                    <a:pt x="0" y="9"/>
                  </a:lnTo>
                  <a:lnTo>
                    <a:pt x="31" y="4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59" name="Freeform 16"/>
            <p:cNvSpPr>
              <a:spLocks/>
            </p:cNvSpPr>
            <p:nvPr/>
          </p:nvSpPr>
          <p:spPr bwMode="auto">
            <a:xfrm>
              <a:off x="803275" y="635000"/>
              <a:ext cx="61913" cy="63500"/>
            </a:xfrm>
            <a:custGeom>
              <a:avLst/>
              <a:gdLst/>
              <a:ahLst/>
              <a:cxnLst>
                <a:cxn ang="0">
                  <a:pos x="39" y="40"/>
                </a:cxn>
                <a:cxn ang="0">
                  <a:pos x="31" y="0"/>
                </a:cxn>
                <a:cxn ang="0">
                  <a:pos x="0" y="31"/>
                </a:cxn>
                <a:cxn ang="0">
                  <a:pos x="39" y="40"/>
                </a:cxn>
              </a:cxnLst>
              <a:rect l="0" t="0" r="r" b="b"/>
              <a:pathLst>
                <a:path w="39" h="40">
                  <a:moveTo>
                    <a:pt x="39" y="40"/>
                  </a:moveTo>
                  <a:lnTo>
                    <a:pt x="31" y="0"/>
                  </a:lnTo>
                  <a:lnTo>
                    <a:pt x="0" y="31"/>
                  </a:lnTo>
                  <a:lnTo>
                    <a:pt x="39" y="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60" name="Freeform 17"/>
            <p:cNvSpPr>
              <a:spLocks/>
            </p:cNvSpPr>
            <p:nvPr/>
          </p:nvSpPr>
          <p:spPr bwMode="auto">
            <a:xfrm>
              <a:off x="592138" y="635000"/>
              <a:ext cx="63500" cy="6350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40"/>
                </a:cxn>
                <a:cxn ang="0">
                  <a:pos x="40" y="31"/>
                </a:cxn>
                <a:cxn ang="0">
                  <a:pos x="9" y="0"/>
                </a:cxn>
              </a:cxnLst>
              <a:rect l="0" t="0" r="r" b="b"/>
              <a:pathLst>
                <a:path w="40" h="40">
                  <a:moveTo>
                    <a:pt x="9" y="0"/>
                  </a:moveTo>
                  <a:lnTo>
                    <a:pt x="0" y="40"/>
                  </a:lnTo>
                  <a:lnTo>
                    <a:pt x="40" y="3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  <p:sp>
          <p:nvSpPr>
            <p:cNvPr id="61" name="Freeform 18"/>
            <p:cNvSpPr>
              <a:spLocks/>
            </p:cNvSpPr>
            <p:nvPr/>
          </p:nvSpPr>
          <p:spPr bwMode="auto">
            <a:xfrm>
              <a:off x="592138" y="423863"/>
              <a:ext cx="63500" cy="63500"/>
            </a:xfrm>
            <a:custGeom>
              <a:avLst/>
              <a:gdLst/>
              <a:ahLst/>
              <a:cxnLst>
                <a:cxn ang="0">
                  <a:pos x="40" y="9"/>
                </a:cxn>
                <a:cxn ang="0">
                  <a:pos x="0" y="0"/>
                </a:cxn>
                <a:cxn ang="0">
                  <a:pos x="9" y="40"/>
                </a:cxn>
                <a:cxn ang="0">
                  <a:pos x="40" y="9"/>
                </a:cxn>
              </a:cxnLst>
              <a:rect l="0" t="0" r="r" b="b"/>
              <a:pathLst>
                <a:path w="40" h="40">
                  <a:moveTo>
                    <a:pt x="40" y="9"/>
                  </a:moveTo>
                  <a:lnTo>
                    <a:pt x="0" y="0"/>
                  </a:lnTo>
                  <a:lnTo>
                    <a:pt x="9" y="40"/>
                  </a:lnTo>
                  <a:lnTo>
                    <a:pt x="4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/>
                <a:cs typeface="Lato Light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208116" y="266879"/>
            <a:ext cx="2725457" cy="415498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700" b="1" dirty="0" smtClean="0">
                <a:solidFill>
                  <a:srgbClr val="31859C"/>
                </a:solidFill>
                <a:latin typeface="Lato Light"/>
                <a:cs typeface="Lato Light"/>
              </a:rPr>
              <a:t>Бизнес-модель</a:t>
            </a:r>
            <a:endParaRPr lang="en-US" sz="2700" b="1" dirty="0">
              <a:solidFill>
                <a:srgbClr val="31859C"/>
              </a:solidFill>
              <a:latin typeface="Lato Light"/>
              <a:cs typeface="Lato Light"/>
            </a:endParaRPr>
          </a:p>
        </p:txBody>
      </p:sp>
      <p:sp>
        <p:nvSpPr>
          <p:cNvPr id="72" name="Freeform 4"/>
          <p:cNvSpPr>
            <a:spLocks noChangeArrowheads="1"/>
          </p:cNvSpPr>
          <p:nvPr/>
        </p:nvSpPr>
        <p:spPr bwMode="auto">
          <a:xfrm>
            <a:off x="4008527" y="3581890"/>
            <a:ext cx="490327" cy="444000"/>
          </a:xfrm>
          <a:custGeom>
            <a:avLst/>
            <a:gdLst>
              <a:gd name="T0" fmla="*/ 2236 w 2326"/>
              <a:gd name="T1" fmla="*/ 621 h 2476"/>
              <a:gd name="T2" fmla="*/ 1615 w 2326"/>
              <a:gd name="T3" fmla="*/ 453 h 2476"/>
              <a:gd name="T4" fmla="*/ 710 w 2326"/>
              <a:gd name="T5" fmla="*/ 453 h 2476"/>
              <a:gd name="T6" fmla="*/ 89 w 2326"/>
              <a:gd name="T7" fmla="*/ 621 h 2476"/>
              <a:gd name="T8" fmla="*/ 89 w 2326"/>
              <a:gd name="T9" fmla="*/ 1854 h 2476"/>
              <a:gd name="T10" fmla="*/ 710 w 2326"/>
              <a:gd name="T11" fmla="*/ 2022 h 2476"/>
              <a:gd name="T12" fmla="*/ 1615 w 2326"/>
              <a:gd name="T13" fmla="*/ 2022 h 2476"/>
              <a:gd name="T14" fmla="*/ 2236 w 2326"/>
              <a:gd name="T15" fmla="*/ 1854 h 2476"/>
              <a:gd name="T16" fmla="*/ 2236 w 2326"/>
              <a:gd name="T17" fmla="*/ 621 h 2476"/>
              <a:gd name="T18" fmla="*/ 1810 w 2326"/>
              <a:gd name="T19" fmla="*/ 532 h 2476"/>
              <a:gd name="T20" fmla="*/ 2006 w 2326"/>
              <a:gd name="T21" fmla="*/ 1161 h 2476"/>
              <a:gd name="T22" fmla="*/ 1651 w 2326"/>
              <a:gd name="T23" fmla="*/ 540 h 2476"/>
              <a:gd name="T24" fmla="*/ 1402 w 2326"/>
              <a:gd name="T25" fmla="*/ 1659 h 2476"/>
              <a:gd name="T26" fmla="*/ 1163 w 2326"/>
              <a:gd name="T27" fmla="*/ 1782 h 2476"/>
              <a:gd name="T28" fmla="*/ 692 w 2326"/>
              <a:gd name="T29" fmla="*/ 1508 h 2476"/>
              <a:gd name="T30" fmla="*/ 692 w 2326"/>
              <a:gd name="T31" fmla="*/ 966 h 2476"/>
              <a:gd name="T32" fmla="*/ 1163 w 2326"/>
              <a:gd name="T33" fmla="*/ 692 h 2476"/>
              <a:gd name="T34" fmla="*/ 1632 w 2326"/>
              <a:gd name="T35" fmla="*/ 966 h 2476"/>
              <a:gd name="T36" fmla="*/ 1632 w 2326"/>
              <a:gd name="T37" fmla="*/ 1508 h 2476"/>
              <a:gd name="T38" fmla="*/ 1615 w 2326"/>
              <a:gd name="T39" fmla="*/ 1641 h 2476"/>
              <a:gd name="T40" fmla="*/ 1553 w 2326"/>
              <a:gd name="T41" fmla="*/ 1906 h 2476"/>
              <a:gd name="T42" fmla="*/ 1455 w 2326"/>
              <a:gd name="T43" fmla="*/ 1738 h 2476"/>
              <a:gd name="T44" fmla="*/ 1038 w 2326"/>
              <a:gd name="T45" fmla="*/ 1827 h 2476"/>
              <a:gd name="T46" fmla="*/ 772 w 2326"/>
              <a:gd name="T47" fmla="*/ 1906 h 2476"/>
              <a:gd name="T48" fmla="*/ 870 w 2326"/>
              <a:gd name="T49" fmla="*/ 1738 h 2476"/>
              <a:gd name="T50" fmla="*/ 586 w 2326"/>
              <a:gd name="T51" fmla="*/ 1428 h 2476"/>
              <a:gd name="T52" fmla="*/ 382 w 2326"/>
              <a:gd name="T53" fmla="*/ 1233 h 2476"/>
              <a:gd name="T54" fmla="*/ 577 w 2326"/>
              <a:gd name="T55" fmla="*/ 1233 h 2476"/>
              <a:gd name="T56" fmla="*/ 710 w 2326"/>
              <a:gd name="T57" fmla="*/ 833 h 2476"/>
              <a:gd name="T58" fmla="*/ 772 w 2326"/>
              <a:gd name="T59" fmla="*/ 559 h 2476"/>
              <a:gd name="T60" fmla="*/ 870 w 2326"/>
              <a:gd name="T61" fmla="*/ 727 h 2476"/>
              <a:gd name="T62" fmla="*/ 1287 w 2326"/>
              <a:gd name="T63" fmla="*/ 638 h 2476"/>
              <a:gd name="T64" fmla="*/ 1553 w 2326"/>
              <a:gd name="T65" fmla="*/ 559 h 2476"/>
              <a:gd name="T66" fmla="*/ 1455 w 2326"/>
              <a:gd name="T67" fmla="*/ 727 h 2476"/>
              <a:gd name="T68" fmla="*/ 1740 w 2326"/>
              <a:gd name="T69" fmla="*/ 1047 h 2476"/>
              <a:gd name="T70" fmla="*/ 1943 w 2326"/>
              <a:gd name="T71" fmla="*/ 1233 h 2476"/>
              <a:gd name="T72" fmla="*/ 1748 w 2326"/>
              <a:gd name="T73" fmla="*/ 1233 h 2476"/>
              <a:gd name="T74" fmla="*/ 1163 w 2326"/>
              <a:gd name="T75" fmla="*/ 98 h 2476"/>
              <a:gd name="T76" fmla="*/ 1518 w 2326"/>
              <a:gd name="T77" fmla="*/ 470 h 2476"/>
              <a:gd name="T78" fmla="*/ 808 w 2326"/>
              <a:gd name="T79" fmla="*/ 470 h 2476"/>
              <a:gd name="T80" fmla="*/ 179 w 2326"/>
              <a:gd name="T81" fmla="*/ 665 h 2476"/>
              <a:gd name="T82" fmla="*/ 515 w 2326"/>
              <a:gd name="T83" fmla="*/ 532 h 2476"/>
              <a:gd name="T84" fmla="*/ 604 w 2326"/>
              <a:gd name="T85" fmla="*/ 914 h 2476"/>
              <a:gd name="T86" fmla="*/ 179 w 2326"/>
              <a:gd name="T87" fmla="*/ 665 h 2476"/>
              <a:gd name="T88" fmla="*/ 515 w 2326"/>
              <a:gd name="T89" fmla="*/ 1942 h 2476"/>
              <a:gd name="T90" fmla="*/ 320 w 2326"/>
              <a:gd name="T91" fmla="*/ 1312 h 2476"/>
              <a:gd name="T92" fmla="*/ 675 w 2326"/>
              <a:gd name="T93" fmla="*/ 1925 h 2476"/>
              <a:gd name="T94" fmla="*/ 1163 w 2326"/>
              <a:gd name="T95" fmla="*/ 2377 h 2476"/>
              <a:gd name="T96" fmla="*/ 808 w 2326"/>
              <a:gd name="T97" fmla="*/ 2004 h 2476"/>
              <a:gd name="T98" fmla="*/ 1518 w 2326"/>
              <a:gd name="T99" fmla="*/ 2004 h 2476"/>
              <a:gd name="T100" fmla="*/ 2147 w 2326"/>
              <a:gd name="T101" fmla="*/ 1809 h 2476"/>
              <a:gd name="T102" fmla="*/ 1810 w 2326"/>
              <a:gd name="T103" fmla="*/ 1942 h 2476"/>
              <a:gd name="T104" fmla="*/ 1721 w 2326"/>
              <a:gd name="T105" fmla="*/ 1561 h 2476"/>
              <a:gd name="T106" fmla="*/ 2147 w 2326"/>
              <a:gd name="T107" fmla="*/ 1809 h 2476"/>
              <a:gd name="T108" fmla="*/ 1393 w 2326"/>
              <a:gd name="T109" fmla="*/ 1233 h 2476"/>
              <a:gd name="T110" fmla="*/ 932 w 2326"/>
              <a:gd name="T111" fmla="*/ 1233 h 2476"/>
              <a:gd name="T112" fmla="*/ 1393 w 2326"/>
              <a:gd name="T113" fmla="*/ 1233 h 2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26" h="2476">
                <a:moveTo>
                  <a:pt x="2236" y="621"/>
                </a:moveTo>
                <a:lnTo>
                  <a:pt x="2236" y="621"/>
                </a:lnTo>
                <a:cubicBezTo>
                  <a:pt x="2165" y="497"/>
                  <a:pt x="2023" y="434"/>
                  <a:pt x="1810" y="434"/>
                </a:cubicBezTo>
                <a:cubicBezTo>
                  <a:pt x="1748" y="434"/>
                  <a:pt x="1686" y="443"/>
                  <a:pt x="1615" y="453"/>
                </a:cubicBezTo>
                <a:cubicBezTo>
                  <a:pt x="1508" y="177"/>
                  <a:pt x="1349" y="0"/>
                  <a:pt x="1163" y="0"/>
                </a:cubicBezTo>
                <a:cubicBezTo>
                  <a:pt x="976" y="0"/>
                  <a:pt x="816" y="168"/>
                  <a:pt x="710" y="453"/>
                </a:cubicBezTo>
                <a:cubicBezTo>
                  <a:pt x="640" y="443"/>
                  <a:pt x="577" y="434"/>
                  <a:pt x="515" y="434"/>
                </a:cubicBezTo>
                <a:cubicBezTo>
                  <a:pt x="302" y="434"/>
                  <a:pt x="160" y="497"/>
                  <a:pt x="89" y="621"/>
                </a:cubicBezTo>
                <a:cubicBezTo>
                  <a:pt x="0" y="781"/>
                  <a:pt x="71" y="1001"/>
                  <a:pt x="258" y="1233"/>
                </a:cubicBezTo>
                <a:cubicBezTo>
                  <a:pt x="71" y="1464"/>
                  <a:pt x="0" y="1694"/>
                  <a:pt x="89" y="1854"/>
                </a:cubicBezTo>
                <a:cubicBezTo>
                  <a:pt x="160" y="1977"/>
                  <a:pt x="302" y="2039"/>
                  <a:pt x="515" y="2039"/>
                </a:cubicBezTo>
                <a:cubicBezTo>
                  <a:pt x="577" y="2039"/>
                  <a:pt x="640" y="2031"/>
                  <a:pt x="710" y="2022"/>
                </a:cubicBezTo>
                <a:cubicBezTo>
                  <a:pt x="816" y="2297"/>
                  <a:pt x="976" y="2475"/>
                  <a:pt x="1163" y="2475"/>
                </a:cubicBezTo>
                <a:cubicBezTo>
                  <a:pt x="1349" y="2475"/>
                  <a:pt x="1508" y="2297"/>
                  <a:pt x="1615" y="2022"/>
                </a:cubicBezTo>
                <a:cubicBezTo>
                  <a:pt x="1686" y="2031"/>
                  <a:pt x="1748" y="2039"/>
                  <a:pt x="1810" y="2039"/>
                </a:cubicBezTo>
                <a:cubicBezTo>
                  <a:pt x="2023" y="2039"/>
                  <a:pt x="2165" y="1977"/>
                  <a:pt x="2236" y="1854"/>
                </a:cubicBezTo>
                <a:cubicBezTo>
                  <a:pt x="2325" y="1694"/>
                  <a:pt x="2253" y="1464"/>
                  <a:pt x="2068" y="1233"/>
                </a:cubicBezTo>
                <a:cubicBezTo>
                  <a:pt x="2253" y="1001"/>
                  <a:pt x="2325" y="781"/>
                  <a:pt x="2236" y="621"/>
                </a:cubicBezTo>
                <a:close/>
                <a:moveTo>
                  <a:pt x="1810" y="532"/>
                </a:moveTo>
                <a:lnTo>
                  <a:pt x="1810" y="532"/>
                </a:lnTo>
                <a:cubicBezTo>
                  <a:pt x="1979" y="532"/>
                  <a:pt x="2103" y="576"/>
                  <a:pt x="2147" y="665"/>
                </a:cubicBezTo>
                <a:cubicBezTo>
                  <a:pt x="2218" y="789"/>
                  <a:pt x="2155" y="966"/>
                  <a:pt x="2006" y="1161"/>
                </a:cubicBezTo>
                <a:cubicBezTo>
                  <a:pt x="1925" y="1074"/>
                  <a:pt x="1837" y="993"/>
                  <a:pt x="1721" y="914"/>
                </a:cubicBezTo>
                <a:cubicBezTo>
                  <a:pt x="1713" y="781"/>
                  <a:pt x="1686" y="656"/>
                  <a:pt x="1651" y="540"/>
                </a:cubicBezTo>
                <a:cubicBezTo>
                  <a:pt x="1704" y="532"/>
                  <a:pt x="1767" y="532"/>
                  <a:pt x="1810" y="532"/>
                </a:cubicBezTo>
                <a:close/>
                <a:moveTo>
                  <a:pt x="1402" y="1659"/>
                </a:moveTo>
                <a:lnTo>
                  <a:pt x="1402" y="1659"/>
                </a:lnTo>
                <a:cubicBezTo>
                  <a:pt x="1323" y="1703"/>
                  <a:pt x="1242" y="1747"/>
                  <a:pt x="1163" y="1782"/>
                </a:cubicBezTo>
                <a:cubicBezTo>
                  <a:pt x="1082" y="1747"/>
                  <a:pt x="1003" y="1703"/>
                  <a:pt x="924" y="1659"/>
                </a:cubicBezTo>
                <a:cubicBezTo>
                  <a:pt x="843" y="1605"/>
                  <a:pt x="764" y="1561"/>
                  <a:pt x="692" y="1508"/>
                </a:cubicBezTo>
                <a:cubicBezTo>
                  <a:pt x="683" y="1419"/>
                  <a:pt x="675" y="1329"/>
                  <a:pt x="675" y="1233"/>
                </a:cubicBezTo>
                <a:cubicBezTo>
                  <a:pt x="675" y="1144"/>
                  <a:pt x="683" y="1055"/>
                  <a:pt x="692" y="966"/>
                </a:cubicBezTo>
                <a:cubicBezTo>
                  <a:pt x="764" y="914"/>
                  <a:pt x="843" y="860"/>
                  <a:pt x="924" y="816"/>
                </a:cubicBezTo>
                <a:cubicBezTo>
                  <a:pt x="1003" y="771"/>
                  <a:pt x="1082" y="727"/>
                  <a:pt x="1163" y="692"/>
                </a:cubicBezTo>
                <a:cubicBezTo>
                  <a:pt x="1242" y="727"/>
                  <a:pt x="1323" y="771"/>
                  <a:pt x="1402" y="816"/>
                </a:cubicBezTo>
                <a:cubicBezTo>
                  <a:pt x="1491" y="860"/>
                  <a:pt x="1562" y="914"/>
                  <a:pt x="1632" y="966"/>
                </a:cubicBezTo>
                <a:cubicBezTo>
                  <a:pt x="1642" y="1055"/>
                  <a:pt x="1651" y="1144"/>
                  <a:pt x="1651" y="1233"/>
                </a:cubicBezTo>
                <a:cubicBezTo>
                  <a:pt x="1651" y="1329"/>
                  <a:pt x="1642" y="1419"/>
                  <a:pt x="1632" y="1508"/>
                </a:cubicBezTo>
                <a:cubicBezTo>
                  <a:pt x="1562" y="1561"/>
                  <a:pt x="1491" y="1605"/>
                  <a:pt x="1402" y="1659"/>
                </a:cubicBezTo>
                <a:close/>
                <a:moveTo>
                  <a:pt x="1615" y="1641"/>
                </a:moveTo>
                <a:lnTo>
                  <a:pt x="1615" y="1641"/>
                </a:lnTo>
                <a:cubicBezTo>
                  <a:pt x="1597" y="1738"/>
                  <a:pt x="1580" y="1827"/>
                  <a:pt x="1553" y="1906"/>
                </a:cubicBezTo>
                <a:cubicBezTo>
                  <a:pt x="1464" y="1889"/>
                  <a:pt x="1376" y="1863"/>
                  <a:pt x="1287" y="1827"/>
                </a:cubicBezTo>
                <a:cubicBezTo>
                  <a:pt x="1340" y="1800"/>
                  <a:pt x="1402" y="1773"/>
                  <a:pt x="1455" y="1738"/>
                </a:cubicBezTo>
                <a:cubicBezTo>
                  <a:pt x="1508" y="1711"/>
                  <a:pt x="1562" y="1676"/>
                  <a:pt x="1615" y="1641"/>
                </a:cubicBezTo>
                <a:close/>
                <a:moveTo>
                  <a:pt x="1038" y="1827"/>
                </a:moveTo>
                <a:lnTo>
                  <a:pt x="1038" y="1827"/>
                </a:lnTo>
                <a:cubicBezTo>
                  <a:pt x="949" y="1863"/>
                  <a:pt x="862" y="1889"/>
                  <a:pt x="772" y="1906"/>
                </a:cubicBezTo>
                <a:cubicBezTo>
                  <a:pt x="746" y="1827"/>
                  <a:pt x="727" y="1738"/>
                  <a:pt x="710" y="1641"/>
                </a:cubicBezTo>
                <a:cubicBezTo>
                  <a:pt x="764" y="1676"/>
                  <a:pt x="816" y="1711"/>
                  <a:pt x="870" y="1738"/>
                </a:cubicBezTo>
                <a:cubicBezTo>
                  <a:pt x="932" y="1773"/>
                  <a:pt x="986" y="1800"/>
                  <a:pt x="1038" y="1827"/>
                </a:cubicBezTo>
                <a:close/>
                <a:moveTo>
                  <a:pt x="586" y="1428"/>
                </a:moveTo>
                <a:lnTo>
                  <a:pt x="586" y="1428"/>
                </a:lnTo>
                <a:cubicBezTo>
                  <a:pt x="515" y="1366"/>
                  <a:pt x="444" y="1304"/>
                  <a:pt x="382" y="1233"/>
                </a:cubicBezTo>
                <a:cubicBezTo>
                  <a:pt x="444" y="1171"/>
                  <a:pt x="515" y="1109"/>
                  <a:pt x="586" y="1047"/>
                </a:cubicBezTo>
                <a:cubicBezTo>
                  <a:pt x="586" y="1109"/>
                  <a:pt x="577" y="1171"/>
                  <a:pt x="577" y="1233"/>
                </a:cubicBezTo>
                <a:cubicBezTo>
                  <a:pt x="577" y="1304"/>
                  <a:pt x="586" y="1366"/>
                  <a:pt x="586" y="1428"/>
                </a:cubicBezTo>
                <a:close/>
                <a:moveTo>
                  <a:pt x="710" y="833"/>
                </a:moveTo>
                <a:lnTo>
                  <a:pt x="710" y="833"/>
                </a:lnTo>
                <a:cubicBezTo>
                  <a:pt x="727" y="736"/>
                  <a:pt x="746" y="648"/>
                  <a:pt x="772" y="559"/>
                </a:cubicBezTo>
                <a:cubicBezTo>
                  <a:pt x="862" y="586"/>
                  <a:pt x="949" y="603"/>
                  <a:pt x="1038" y="638"/>
                </a:cubicBezTo>
                <a:cubicBezTo>
                  <a:pt x="986" y="665"/>
                  <a:pt x="932" y="700"/>
                  <a:pt x="870" y="727"/>
                </a:cubicBezTo>
                <a:cubicBezTo>
                  <a:pt x="816" y="762"/>
                  <a:pt x="764" y="798"/>
                  <a:pt x="710" y="833"/>
                </a:cubicBezTo>
                <a:close/>
                <a:moveTo>
                  <a:pt x="1287" y="638"/>
                </a:moveTo>
                <a:lnTo>
                  <a:pt x="1287" y="638"/>
                </a:lnTo>
                <a:cubicBezTo>
                  <a:pt x="1376" y="603"/>
                  <a:pt x="1464" y="586"/>
                  <a:pt x="1553" y="559"/>
                </a:cubicBezTo>
                <a:cubicBezTo>
                  <a:pt x="1580" y="648"/>
                  <a:pt x="1597" y="736"/>
                  <a:pt x="1615" y="833"/>
                </a:cubicBezTo>
                <a:cubicBezTo>
                  <a:pt x="1562" y="798"/>
                  <a:pt x="1508" y="762"/>
                  <a:pt x="1455" y="727"/>
                </a:cubicBezTo>
                <a:cubicBezTo>
                  <a:pt x="1402" y="700"/>
                  <a:pt x="1340" y="665"/>
                  <a:pt x="1287" y="638"/>
                </a:cubicBezTo>
                <a:close/>
                <a:moveTo>
                  <a:pt x="1740" y="1047"/>
                </a:moveTo>
                <a:lnTo>
                  <a:pt x="1740" y="1047"/>
                </a:lnTo>
                <a:cubicBezTo>
                  <a:pt x="1810" y="1109"/>
                  <a:pt x="1881" y="1171"/>
                  <a:pt x="1943" y="1233"/>
                </a:cubicBezTo>
                <a:cubicBezTo>
                  <a:pt x="1881" y="1304"/>
                  <a:pt x="1810" y="1366"/>
                  <a:pt x="1740" y="1428"/>
                </a:cubicBezTo>
                <a:cubicBezTo>
                  <a:pt x="1740" y="1366"/>
                  <a:pt x="1748" y="1304"/>
                  <a:pt x="1748" y="1233"/>
                </a:cubicBezTo>
                <a:cubicBezTo>
                  <a:pt x="1748" y="1171"/>
                  <a:pt x="1740" y="1109"/>
                  <a:pt x="1740" y="1047"/>
                </a:cubicBezTo>
                <a:close/>
                <a:moveTo>
                  <a:pt x="1163" y="98"/>
                </a:moveTo>
                <a:lnTo>
                  <a:pt x="1163" y="98"/>
                </a:lnTo>
                <a:cubicBezTo>
                  <a:pt x="1304" y="98"/>
                  <a:pt x="1429" y="239"/>
                  <a:pt x="1518" y="470"/>
                </a:cubicBezTo>
                <a:cubicBezTo>
                  <a:pt x="1402" y="497"/>
                  <a:pt x="1287" y="532"/>
                  <a:pt x="1163" y="586"/>
                </a:cubicBezTo>
                <a:cubicBezTo>
                  <a:pt x="1038" y="532"/>
                  <a:pt x="924" y="497"/>
                  <a:pt x="808" y="470"/>
                </a:cubicBezTo>
                <a:cubicBezTo>
                  <a:pt x="897" y="239"/>
                  <a:pt x="1021" y="98"/>
                  <a:pt x="1163" y="98"/>
                </a:cubicBezTo>
                <a:close/>
                <a:moveTo>
                  <a:pt x="179" y="665"/>
                </a:moveTo>
                <a:lnTo>
                  <a:pt x="179" y="665"/>
                </a:lnTo>
                <a:cubicBezTo>
                  <a:pt x="222" y="576"/>
                  <a:pt x="347" y="532"/>
                  <a:pt x="515" y="532"/>
                </a:cubicBezTo>
                <a:cubicBezTo>
                  <a:pt x="569" y="532"/>
                  <a:pt x="621" y="532"/>
                  <a:pt x="675" y="540"/>
                </a:cubicBezTo>
                <a:cubicBezTo>
                  <a:pt x="640" y="656"/>
                  <a:pt x="613" y="781"/>
                  <a:pt x="604" y="914"/>
                </a:cubicBezTo>
                <a:cubicBezTo>
                  <a:pt x="497" y="993"/>
                  <a:pt x="399" y="1074"/>
                  <a:pt x="320" y="1161"/>
                </a:cubicBezTo>
                <a:cubicBezTo>
                  <a:pt x="169" y="966"/>
                  <a:pt x="106" y="789"/>
                  <a:pt x="179" y="665"/>
                </a:cubicBezTo>
                <a:close/>
                <a:moveTo>
                  <a:pt x="515" y="1942"/>
                </a:moveTo>
                <a:lnTo>
                  <a:pt x="515" y="1942"/>
                </a:lnTo>
                <a:cubicBezTo>
                  <a:pt x="347" y="1942"/>
                  <a:pt x="222" y="1889"/>
                  <a:pt x="179" y="1809"/>
                </a:cubicBezTo>
                <a:cubicBezTo>
                  <a:pt x="106" y="1684"/>
                  <a:pt x="169" y="1499"/>
                  <a:pt x="320" y="1312"/>
                </a:cubicBezTo>
                <a:cubicBezTo>
                  <a:pt x="399" y="1392"/>
                  <a:pt x="497" y="1481"/>
                  <a:pt x="604" y="1561"/>
                </a:cubicBezTo>
                <a:cubicBezTo>
                  <a:pt x="621" y="1694"/>
                  <a:pt x="640" y="1819"/>
                  <a:pt x="675" y="1925"/>
                </a:cubicBezTo>
                <a:cubicBezTo>
                  <a:pt x="621" y="1933"/>
                  <a:pt x="569" y="1942"/>
                  <a:pt x="515" y="1942"/>
                </a:cubicBezTo>
                <a:close/>
                <a:moveTo>
                  <a:pt x="1163" y="2377"/>
                </a:moveTo>
                <a:lnTo>
                  <a:pt x="1163" y="2377"/>
                </a:lnTo>
                <a:cubicBezTo>
                  <a:pt x="1021" y="2377"/>
                  <a:pt x="897" y="2226"/>
                  <a:pt x="808" y="2004"/>
                </a:cubicBezTo>
                <a:cubicBezTo>
                  <a:pt x="924" y="1977"/>
                  <a:pt x="1038" y="1933"/>
                  <a:pt x="1163" y="1889"/>
                </a:cubicBezTo>
                <a:cubicBezTo>
                  <a:pt x="1287" y="1933"/>
                  <a:pt x="1402" y="1977"/>
                  <a:pt x="1518" y="2004"/>
                </a:cubicBezTo>
                <a:cubicBezTo>
                  <a:pt x="1429" y="2226"/>
                  <a:pt x="1304" y="2377"/>
                  <a:pt x="1163" y="2377"/>
                </a:cubicBezTo>
                <a:close/>
                <a:moveTo>
                  <a:pt x="2147" y="1809"/>
                </a:moveTo>
                <a:lnTo>
                  <a:pt x="2147" y="1809"/>
                </a:lnTo>
                <a:cubicBezTo>
                  <a:pt x="2103" y="1889"/>
                  <a:pt x="1979" y="1942"/>
                  <a:pt x="1810" y="1942"/>
                </a:cubicBezTo>
                <a:cubicBezTo>
                  <a:pt x="1767" y="1942"/>
                  <a:pt x="1704" y="1933"/>
                  <a:pt x="1651" y="1925"/>
                </a:cubicBezTo>
                <a:cubicBezTo>
                  <a:pt x="1686" y="1819"/>
                  <a:pt x="1713" y="1694"/>
                  <a:pt x="1721" y="1561"/>
                </a:cubicBezTo>
                <a:cubicBezTo>
                  <a:pt x="1837" y="1481"/>
                  <a:pt x="1925" y="1392"/>
                  <a:pt x="2006" y="1312"/>
                </a:cubicBezTo>
                <a:cubicBezTo>
                  <a:pt x="2155" y="1499"/>
                  <a:pt x="2218" y="1684"/>
                  <a:pt x="2147" y="1809"/>
                </a:cubicBezTo>
                <a:close/>
                <a:moveTo>
                  <a:pt x="1393" y="1233"/>
                </a:moveTo>
                <a:lnTo>
                  <a:pt x="1393" y="1233"/>
                </a:lnTo>
                <a:cubicBezTo>
                  <a:pt x="1393" y="1366"/>
                  <a:pt x="1287" y="1464"/>
                  <a:pt x="1163" y="1464"/>
                </a:cubicBezTo>
                <a:cubicBezTo>
                  <a:pt x="1038" y="1464"/>
                  <a:pt x="932" y="1366"/>
                  <a:pt x="932" y="1233"/>
                </a:cubicBezTo>
                <a:cubicBezTo>
                  <a:pt x="932" y="1109"/>
                  <a:pt x="1038" y="1001"/>
                  <a:pt x="1163" y="1001"/>
                </a:cubicBezTo>
                <a:cubicBezTo>
                  <a:pt x="1287" y="1001"/>
                  <a:pt x="1393" y="1109"/>
                  <a:pt x="1393" y="1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>
              <a:latin typeface="Calibri Light"/>
            </a:endParaRPr>
          </a:p>
        </p:txBody>
      </p:sp>
      <p:sp>
        <p:nvSpPr>
          <p:cNvPr id="84" name="Freeform 9"/>
          <p:cNvSpPr>
            <a:spLocks noChangeArrowheads="1"/>
          </p:cNvSpPr>
          <p:nvPr/>
        </p:nvSpPr>
        <p:spPr bwMode="auto">
          <a:xfrm>
            <a:off x="4727674" y="2467679"/>
            <a:ext cx="430025" cy="442013"/>
          </a:xfrm>
          <a:custGeom>
            <a:avLst/>
            <a:gdLst>
              <a:gd name="T0" fmla="*/ 1582 w 3167"/>
              <a:gd name="T1" fmla="*/ 3165 h 3166"/>
              <a:gd name="T2" fmla="*/ 1582 w 3167"/>
              <a:gd name="T3" fmla="*/ 3165 h 3166"/>
              <a:gd name="T4" fmla="*/ 1830 w 3167"/>
              <a:gd name="T5" fmla="*/ 3165 h 3166"/>
              <a:gd name="T6" fmla="*/ 1830 w 3167"/>
              <a:gd name="T7" fmla="*/ 2928 h 3166"/>
              <a:gd name="T8" fmla="*/ 2354 w 3167"/>
              <a:gd name="T9" fmla="*/ 2710 h 3166"/>
              <a:gd name="T10" fmla="*/ 2523 w 3167"/>
              <a:gd name="T11" fmla="*/ 2879 h 3166"/>
              <a:gd name="T12" fmla="*/ 2878 w 3167"/>
              <a:gd name="T13" fmla="*/ 2531 h 3166"/>
              <a:gd name="T14" fmla="*/ 2711 w 3167"/>
              <a:gd name="T15" fmla="*/ 2364 h 3166"/>
              <a:gd name="T16" fmla="*/ 2928 w 3167"/>
              <a:gd name="T17" fmla="*/ 1840 h 3166"/>
              <a:gd name="T18" fmla="*/ 3166 w 3167"/>
              <a:gd name="T19" fmla="*/ 1840 h 3166"/>
              <a:gd name="T20" fmla="*/ 3166 w 3167"/>
              <a:gd name="T21" fmla="*/ 1335 h 3166"/>
              <a:gd name="T22" fmla="*/ 2928 w 3167"/>
              <a:gd name="T23" fmla="*/ 1335 h 3166"/>
              <a:gd name="T24" fmla="*/ 2711 w 3167"/>
              <a:gd name="T25" fmla="*/ 811 h 3166"/>
              <a:gd name="T26" fmla="*/ 2878 w 3167"/>
              <a:gd name="T27" fmla="*/ 643 h 3166"/>
              <a:gd name="T28" fmla="*/ 2523 w 3167"/>
              <a:gd name="T29" fmla="*/ 287 h 3166"/>
              <a:gd name="T30" fmla="*/ 2354 w 3167"/>
              <a:gd name="T31" fmla="*/ 455 h 3166"/>
              <a:gd name="T32" fmla="*/ 1830 w 3167"/>
              <a:gd name="T33" fmla="*/ 237 h 3166"/>
              <a:gd name="T34" fmla="*/ 1830 w 3167"/>
              <a:gd name="T35" fmla="*/ 0 h 3166"/>
              <a:gd name="T36" fmla="*/ 1582 w 3167"/>
              <a:gd name="T37" fmla="*/ 0 h 3166"/>
              <a:gd name="T38" fmla="*/ 1582 w 3167"/>
              <a:gd name="T39" fmla="*/ 573 h 3166"/>
              <a:gd name="T40" fmla="*/ 2592 w 3167"/>
              <a:gd name="T41" fmla="*/ 1583 h 3166"/>
              <a:gd name="T42" fmla="*/ 1582 w 3167"/>
              <a:gd name="T43" fmla="*/ 2591 h 3166"/>
              <a:gd name="T44" fmla="*/ 1582 w 3167"/>
              <a:gd name="T45" fmla="*/ 3165 h 3166"/>
              <a:gd name="T46" fmla="*/ 455 w 3167"/>
              <a:gd name="T47" fmla="*/ 2364 h 3166"/>
              <a:gd name="T48" fmla="*/ 455 w 3167"/>
              <a:gd name="T49" fmla="*/ 2364 h 3166"/>
              <a:gd name="T50" fmla="*/ 286 w 3167"/>
              <a:gd name="T51" fmla="*/ 2531 h 3166"/>
              <a:gd name="T52" fmla="*/ 643 w 3167"/>
              <a:gd name="T53" fmla="*/ 2879 h 3166"/>
              <a:gd name="T54" fmla="*/ 811 w 3167"/>
              <a:gd name="T55" fmla="*/ 2710 h 3166"/>
              <a:gd name="T56" fmla="*/ 1335 w 3167"/>
              <a:gd name="T57" fmla="*/ 2928 h 3166"/>
              <a:gd name="T58" fmla="*/ 1335 w 3167"/>
              <a:gd name="T59" fmla="*/ 3165 h 3166"/>
              <a:gd name="T60" fmla="*/ 1582 w 3167"/>
              <a:gd name="T61" fmla="*/ 3165 h 3166"/>
              <a:gd name="T62" fmla="*/ 1582 w 3167"/>
              <a:gd name="T63" fmla="*/ 2591 h 3166"/>
              <a:gd name="T64" fmla="*/ 1582 w 3167"/>
              <a:gd name="T65" fmla="*/ 2591 h 3166"/>
              <a:gd name="T66" fmla="*/ 574 w 3167"/>
              <a:gd name="T67" fmla="*/ 1583 h 3166"/>
              <a:gd name="T68" fmla="*/ 1582 w 3167"/>
              <a:gd name="T69" fmla="*/ 573 h 3166"/>
              <a:gd name="T70" fmla="*/ 1582 w 3167"/>
              <a:gd name="T71" fmla="*/ 573 h 3166"/>
              <a:gd name="T72" fmla="*/ 1582 w 3167"/>
              <a:gd name="T73" fmla="*/ 573 h 3166"/>
              <a:gd name="T74" fmla="*/ 1582 w 3167"/>
              <a:gd name="T75" fmla="*/ 0 h 3166"/>
              <a:gd name="T76" fmla="*/ 1335 w 3167"/>
              <a:gd name="T77" fmla="*/ 0 h 3166"/>
              <a:gd name="T78" fmla="*/ 1335 w 3167"/>
              <a:gd name="T79" fmla="*/ 237 h 3166"/>
              <a:gd name="T80" fmla="*/ 811 w 3167"/>
              <a:gd name="T81" fmla="*/ 455 h 3166"/>
              <a:gd name="T82" fmla="*/ 643 w 3167"/>
              <a:gd name="T83" fmla="*/ 287 h 3166"/>
              <a:gd name="T84" fmla="*/ 286 w 3167"/>
              <a:gd name="T85" fmla="*/ 643 h 3166"/>
              <a:gd name="T86" fmla="*/ 455 w 3167"/>
              <a:gd name="T87" fmla="*/ 811 h 3166"/>
              <a:gd name="T88" fmla="*/ 238 w 3167"/>
              <a:gd name="T89" fmla="*/ 1335 h 3166"/>
              <a:gd name="T90" fmla="*/ 0 w 3167"/>
              <a:gd name="T91" fmla="*/ 1335 h 3166"/>
              <a:gd name="T92" fmla="*/ 0 w 3167"/>
              <a:gd name="T93" fmla="*/ 1840 h 3166"/>
              <a:gd name="T94" fmla="*/ 238 w 3167"/>
              <a:gd name="T95" fmla="*/ 1840 h 3166"/>
              <a:gd name="T96" fmla="*/ 455 w 3167"/>
              <a:gd name="T97" fmla="*/ 2364 h 3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67" h="3166">
                <a:moveTo>
                  <a:pt x="1582" y="3165"/>
                </a:moveTo>
                <a:lnTo>
                  <a:pt x="1582" y="3165"/>
                </a:lnTo>
                <a:cubicBezTo>
                  <a:pt x="1830" y="3165"/>
                  <a:pt x="1830" y="3165"/>
                  <a:pt x="1830" y="3165"/>
                </a:cubicBezTo>
                <a:cubicBezTo>
                  <a:pt x="1830" y="2928"/>
                  <a:pt x="1830" y="2928"/>
                  <a:pt x="1830" y="2928"/>
                </a:cubicBezTo>
                <a:cubicBezTo>
                  <a:pt x="2028" y="2898"/>
                  <a:pt x="2206" y="2819"/>
                  <a:pt x="2354" y="2710"/>
                </a:cubicBezTo>
                <a:cubicBezTo>
                  <a:pt x="2523" y="2879"/>
                  <a:pt x="2523" y="2879"/>
                  <a:pt x="2523" y="2879"/>
                </a:cubicBezTo>
                <a:cubicBezTo>
                  <a:pt x="2878" y="2531"/>
                  <a:pt x="2878" y="2531"/>
                  <a:pt x="2878" y="2531"/>
                </a:cubicBezTo>
                <a:cubicBezTo>
                  <a:pt x="2711" y="2364"/>
                  <a:pt x="2711" y="2364"/>
                  <a:pt x="2711" y="2364"/>
                </a:cubicBezTo>
                <a:cubicBezTo>
                  <a:pt x="2819" y="2205"/>
                  <a:pt x="2888" y="2028"/>
                  <a:pt x="2928" y="1840"/>
                </a:cubicBezTo>
                <a:cubicBezTo>
                  <a:pt x="3166" y="1840"/>
                  <a:pt x="3166" y="1840"/>
                  <a:pt x="3166" y="1840"/>
                </a:cubicBezTo>
                <a:cubicBezTo>
                  <a:pt x="3166" y="1335"/>
                  <a:pt x="3166" y="1335"/>
                  <a:pt x="3166" y="1335"/>
                </a:cubicBezTo>
                <a:cubicBezTo>
                  <a:pt x="2928" y="1335"/>
                  <a:pt x="2928" y="1335"/>
                  <a:pt x="2928" y="1335"/>
                </a:cubicBezTo>
                <a:cubicBezTo>
                  <a:pt x="2888" y="1147"/>
                  <a:pt x="2819" y="970"/>
                  <a:pt x="2711" y="811"/>
                </a:cubicBezTo>
                <a:cubicBezTo>
                  <a:pt x="2878" y="643"/>
                  <a:pt x="2878" y="643"/>
                  <a:pt x="2878" y="643"/>
                </a:cubicBezTo>
                <a:cubicBezTo>
                  <a:pt x="2523" y="287"/>
                  <a:pt x="2523" y="287"/>
                  <a:pt x="2523" y="287"/>
                </a:cubicBezTo>
                <a:cubicBezTo>
                  <a:pt x="2354" y="455"/>
                  <a:pt x="2354" y="455"/>
                  <a:pt x="2354" y="455"/>
                </a:cubicBezTo>
                <a:cubicBezTo>
                  <a:pt x="2206" y="356"/>
                  <a:pt x="2028" y="277"/>
                  <a:pt x="1830" y="237"/>
                </a:cubicBezTo>
                <a:cubicBezTo>
                  <a:pt x="1830" y="0"/>
                  <a:pt x="1830" y="0"/>
                  <a:pt x="1830" y="0"/>
                </a:cubicBezTo>
                <a:cubicBezTo>
                  <a:pt x="1582" y="0"/>
                  <a:pt x="1582" y="0"/>
                  <a:pt x="1582" y="0"/>
                </a:cubicBezTo>
                <a:cubicBezTo>
                  <a:pt x="1582" y="573"/>
                  <a:pt x="1582" y="573"/>
                  <a:pt x="1582" y="573"/>
                </a:cubicBezTo>
                <a:cubicBezTo>
                  <a:pt x="2137" y="573"/>
                  <a:pt x="2592" y="1028"/>
                  <a:pt x="2592" y="1583"/>
                </a:cubicBezTo>
                <a:cubicBezTo>
                  <a:pt x="2592" y="2147"/>
                  <a:pt x="2137" y="2591"/>
                  <a:pt x="1582" y="2591"/>
                </a:cubicBezTo>
                <a:lnTo>
                  <a:pt x="1582" y="3165"/>
                </a:lnTo>
                <a:close/>
                <a:moveTo>
                  <a:pt x="455" y="2364"/>
                </a:moveTo>
                <a:lnTo>
                  <a:pt x="455" y="2364"/>
                </a:lnTo>
                <a:cubicBezTo>
                  <a:pt x="286" y="2531"/>
                  <a:pt x="286" y="2531"/>
                  <a:pt x="286" y="2531"/>
                </a:cubicBezTo>
                <a:cubicBezTo>
                  <a:pt x="643" y="2879"/>
                  <a:pt x="643" y="2879"/>
                  <a:pt x="643" y="2879"/>
                </a:cubicBezTo>
                <a:cubicBezTo>
                  <a:pt x="811" y="2710"/>
                  <a:pt x="811" y="2710"/>
                  <a:pt x="811" y="2710"/>
                </a:cubicBezTo>
                <a:cubicBezTo>
                  <a:pt x="960" y="2819"/>
                  <a:pt x="1137" y="2898"/>
                  <a:pt x="1335" y="2928"/>
                </a:cubicBezTo>
                <a:cubicBezTo>
                  <a:pt x="1335" y="3165"/>
                  <a:pt x="1335" y="3165"/>
                  <a:pt x="1335" y="3165"/>
                </a:cubicBezTo>
                <a:cubicBezTo>
                  <a:pt x="1582" y="3165"/>
                  <a:pt x="1582" y="3165"/>
                  <a:pt x="1582" y="3165"/>
                </a:cubicBezTo>
                <a:cubicBezTo>
                  <a:pt x="1582" y="2591"/>
                  <a:pt x="1582" y="2591"/>
                  <a:pt x="1582" y="2591"/>
                </a:cubicBezTo>
                <a:lnTo>
                  <a:pt x="1582" y="2591"/>
                </a:lnTo>
                <a:cubicBezTo>
                  <a:pt x="1029" y="2591"/>
                  <a:pt x="574" y="2147"/>
                  <a:pt x="574" y="1583"/>
                </a:cubicBezTo>
                <a:cubicBezTo>
                  <a:pt x="574" y="1028"/>
                  <a:pt x="1029" y="573"/>
                  <a:pt x="1582" y="573"/>
                </a:cubicBezTo>
                <a:lnTo>
                  <a:pt x="1582" y="573"/>
                </a:lnTo>
                <a:lnTo>
                  <a:pt x="1582" y="573"/>
                </a:lnTo>
                <a:cubicBezTo>
                  <a:pt x="1582" y="0"/>
                  <a:pt x="1582" y="0"/>
                  <a:pt x="1582" y="0"/>
                </a:cubicBezTo>
                <a:cubicBezTo>
                  <a:pt x="1335" y="0"/>
                  <a:pt x="1335" y="0"/>
                  <a:pt x="1335" y="0"/>
                </a:cubicBezTo>
                <a:cubicBezTo>
                  <a:pt x="1335" y="237"/>
                  <a:pt x="1335" y="237"/>
                  <a:pt x="1335" y="237"/>
                </a:cubicBezTo>
                <a:cubicBezTo>
                  <a:pt x="1137" y="277"/>
                  <a:pt x="960" y="356"/>
                  <a:pt x="811" y="455"/>
                </a:cubicBezTo>
                <a:cubicBezTo>
                  <a:pt x="643" y="287"/>
                  <a:pt x="643" y="287"/>
                  <a:pt x="643" y="287"/>
                </a:cubicBezTo>
                <a:cubicBezTo>
                  <a:pt x="286" y="643"/>
                  <a:pt x="286" y="643"/>
                  <a:pt x="286" y="643"/>
                </a:cubicBezTo>
                <a:cubicBezTo>
                  <a:pt x="455" y="811"/>
                  <a:pt x="455" y="811"/>
                  <a:pt x="455" y="811"/>
                </a:cubicBezTo>
                <a:cubicBezTo>
                  <a:pt x="346" y="970"/>
                  <a:pt x="277" y="1147"/>
                  <a:pt x="238" y="1335"/>
                </a:cubicBezTo>
                <a:cubicBezTo>
                  <a:pt x="0" y="1335"/>
                  <a:pt x="0" y="1335"/>
                  <a:pt x="0" y="1335"/>
                </a:cubicBezTo>
                <a:cubicBezTo>
                  <a:pt x="0" y="1840"/>
                  <a:pt x="0" y="1840"/>
                  <a:pt x="0" y="1840"/>
                </a:cubicBezTo>
                <a:cubicBezTo>
                  <a:pt x="238" y="1840"/>
                  <a:pt x="238" y="1840"/>
                  <a:pt x="238" y="1840"/>
                </a:cubicBezTo>
                <a:cubicBezTo>
                  <a:pt x="277" y="2028"/>
                  <a:pt x="346" y="2205"/>
                  <a:pt x="455" y="2364"/>
                </a:cubicBezTo>
                <a:close/>
              </a:path>
            </a:pathLst>
          </a:custGeom>
          <a:solidFill>
            <a:srgbClr val="AD485C"/>
          </a:solidFill>
          <a:ln>
            <a:noFill/>
          </a:ln>
          <a:effectLst/>
        </p:spPr>
        <p:txBody>
          <a:bodyPr wrap="none" anchor="ctr"/>
          <a:lstStyle/>
          <a:p>
            <a:endParaRPr lang="en-US" kern="1200">
              <a:latin typeface="Calibri Light"/>
            </a:endParaRPr>
          </a:p>
        </p:txBody>
      </p:sp>
      <p:grpSp>
        <p:nvGrpSpPr>
          <p:cNvPr id="86" name="Group 4"/>
          <p:cNvGrpSpPr/>
          <p:nvPr/>
        </p:nvGrpSpPr>
        <p:grpSpPr>
          <a:xfrm>
            <a:off x="4108888" y="2557525"/>
            <a:ext cx="287529" cy="524212"/>
            <a:chOff x="15928537" y="7024575"/>
            <a:chExt cx="834305" cy="1784995"/>
          </a:xfrm>
        </p:grpSpPr>
        <p:grpSp>
          <p:nvGrpSpPr>
            <p:cNvPr id="87" name="Group 3"/>
            <p:cNvGrpSpPr/>
            <p:nvPr/>
          </p:nvGrpSpPr>
          <p:grpSpPr>
            <a:xfrm>
              <a:off x="15928537" y="7024575"/>
              <a:ext cx="834305" cy="1784995"/>
              <a:chOff x="15928537" y="7024575"/>
              <a:chExt cx="834305" cy="1784995"/>
            </a:xfrm>
            <a:solidFill>
              <a:schemeClr val="accent2"/>
            </a:solidFill>
          </p:grpSpPr>
          <p:sp>
            <p:nvSpPr>
              <p:cNvPr id="89" name="Freeform 27"/>
              <p:cNvSpPr>
                <a:spLocks noChangeArrowheads="1"/>
              </p:cNvSpPr>
              <p:nvPr/>
            </p:nvSpPr>
            <p:spPr bwMode="auto">
              <a:xfrm>
                <a:off x="15928537" y="7024575"/>
                <a:ext cx="834305" cy="834359"/>
              </a:xfrm>
              <a:custGeom>
                <a:avLst/>
                <a:gdLst>
                  <a:gd name="T0" fmla="*/ 1177 w 2345"/>
                  <a:gd name="T1" fmla="*/ 0 h 2345"/>
                  <a:gd name="T2" fmla="*/ 1177 w 2345"/>
                  <a:gd name="T3" fmla="*/ 0 h 2345"/>
                  <a:gd name="T4" fmla="*/ 2344 w 2345"/>
                  <a:gd name="T5" fmla="*/ 1167 h 2345"/>
                  <a:gd name="T6" fmla="*/ 1177 w 2345"/>
                  <a:gd name="T7" fmla="*/ 2344 h 2345"/>
                  <a:gd name="T8" fmla="*/ 0 w 2345"/>
                  <a:gd name="T9" fmla="*/ 1167 h 2345"/>
                  <a:gd name="T10" fmla="*/ 1177 w 2345"/>
                  <a:gd name="T11" fmla="*/ 0 h 2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5" h="2345">
                    <a:moveTo>
                      <a:pt x="1177" y="0"/>
                    </a:moveTo>
                    <a:lnTo>
                      <a:pt x="1177" y="0"/>
                    </a:lnTo>
                    <a:cubicBezTo>
                      <a:pt x="1820" y="0"/>
                      <a:pt x="2344" y="524"/>
                      <a:pt x="2344" y="1167"/>
                    </a:cubicBezTo>
                    <a:cubicBezTo>
                      <a:pt x="2344" y="1820"/>
                      <a:pt x="1820" y="2344"/>
                      <a:pt x="1177" y="2344"/>
                    </a:cubicBezTo>
                    <a:cubicBezTo>
                      <a:pt x="524" y="2344"/>
                      <a:pt x="0" y="1820"/>
                      <a:pt x="0" y="1167"/>
                    </a:cubicBezTo>
                    <a:cubicBezTo>
                      <a:pt x="0" y="524"/>
                      <a:pt x="524" y="0"/>
                      <a:pt x="1177" y="0"/>
                    </a:cubicBez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  <p:sp>
            <p:nvSpPr>
              <p:cNvPr id="90" name="Freeform 28"/>
              <p:cNvSpPr>
                <a:spLocks noChangeArrowheads="1"/>
              </p:cNvSpPr>
              <p:nvPr/>
            </p:nvSpPr>
            <p:spPr bwMode="auto">
              <a:xfrm>
                <a:off x="16216066" y="7775656"/>
                <a:ext cx="256105" cy="1033914"/>
              </a:xfrm>
              <a:custGeom>
                <a:avLst/>
                <a:gdLst>
                  <a:gd name="T0" fmla="*/ 722 w 723"/>
                  <a:gd name="T1" fmla="*/ 0 h 2908"/>
                  <a:gd name="T2" fmla="*/ 722 w 723"/>
                  <a:gd name="T3" fmla="*/ 0 h 2908"/>
                  <a:gd name="T4" fmla="*/ 722 w 723"/>
                  <a:gd name="T5" fmla="*/ 2552 h 2908"/>
                  <a:gd name="T6" fmla="*/ 367 w 723"/>
                  <a:gd name="T7" fmla="*/ 2907 h 2908"/>
                  <a:gd name="T8" fmla="*/ 367 w 723"/>
                  <a:gd name="T9" fmla="*/ 2907 h 2908"/>
                  <a:gd name="T10" fmla="*/ 0 w 723"/>
                  <a:gd name="T11" fmla="*/ 2552 h 2908"/>
                  <a:gd name="T12" fmla="*/ 0 w 723"/>
                  <a:gd name="T13" fmla="*/ 0 h 2908"/>
                  <a:gd name="T14" fmla="*/ 722 w 723"/>
                  <a:gd name="T15" fmla="*/ 0 h 2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3" h="2908">
                    <a:moveTo>
                      <a:pt x="722" y="0"/>
                    </a:moveTo>
                    <a:lnTo>
                      <a:pt x="722" y="0"/>
                    </a:lnTo>
                    <a:cubicBezTo>
                      <a:pt x="722" y="2552"/>
                      <a:pt x="722" y="2552"/>
                      <a:pt x="722" y="2552"/>
                    </a:cubicBezTo>
                    <a:cubicBezTo>
                      <a:pt x="722" y="2749"/>
                      <a:pt x="564" y="2907"/>
                      <a:pt x="367" y="2907"/>
                    </a:cubicBezTo>
                    <a:lnTo>
                      <a:pt x="367" y="2907"/>
                    </a:lnTo>
                    <a:cubicBezTo>
                      <a:pt x="169" y="2907"/>
                      <a:pt x="0" y="2749"/>
                      <a:pt x="0" y="255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22" y="0"/>
                    </a:ln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  <p:sp>
            <p:nvSpPr>
              <p:cNvPr id="91" name="Freeform 30"/>
              <p:cNvSpPr>
                <a:spLocks noChangeArrowheads="1"/>
              </p:cNvSpPr>
              <p:nvPr/>
            </p:nvSpPr>
            <p:spPr bwMode="auto">
              <a:xfrm>
                <a:off x="16326050" y="8377463"/>
                <a:ext cx="355090" cy="256122"/>
              </a:xfrm>
              <a:custGeom>
                <a:avLst/>
                <a:gdLst>
                  <a:gd name="T0" fmla="*/ 217 w 1000"/>
                  <a:gd name="T1" fmla="*/ 0 h 723"/>
                  <a:gd name="T2" fmla="*/ 217 w 1000"/>
                  <a:gd name="T3" fmla="*/ 0 h 723"/>
                  <a:gd name="T4" fmla="*/ 782 w 1000"/>
                  <a:gd name="T5" fmla="*/ 0 h 723"/>
                  <a:gd name="T6" fmla="*/ 999 w 1000"/>
                  <a:gd name="T7" fmla="*/ 217 h 723"/>
                  <a:gd name="T8" fmla="*/ 999 w 1000"/>
                  <a:gd name="T9" fmla="*/ 504 h 723"/>
                  <a:gd name="T10" fmla="*/ 782 w 1000"/>
                  <a:gd name="T11" fmla="*/ 722 h 723"/>
                  <a:gd name="T12" fmla="*/ 217 w 1000"/>
                  <a:gd name="T13" fmla="*/ 722 h 723"/>
                  <a:gd name="T14" fmla="*/ 0 w 1000"/>
                  <a:gd name="T15" fmla="*/ 504 h 723"/>
                  <a:gd name="T16" fmla="*/ 0 w 1000"/>
                  <a:gd name="T17" fmla="*/ 217 h 723"/>
                  <a:gd name="T18" fmla="*/ 217 w 1000"/>
                  <a:gd name="T19" fmla="*/ 0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0" h="723">
                    <a:moveTo>
                      <a:pt x="217" y="0"/>
                    </a:moveTo>
                    <a:lnTo>
                      <a:pt x="217" y="0"/>
                    </a:lnTo>
                    <a:cubicBezTo>
                      <a:pt x="782" y="0"/>
                      <a:pt x="782" y="0"/>
                      <a:pt x="782" y="0"/>
                    </a:cubicBezTo>
                    <a:cubicBezTo>
                      <a:pt x="901" y="0"/>
                      <a:pt x="999" y="98"/>
                      <a:pt x="999" y="217"/>
                    </a:cubicBezTo>
                    <a:cubicBezTo>
                      <a:pt x="999" y="504"/>
                      <a:pt x="999" y="504"/>
                      <a:pt x="999" y="504"/>
                    </a:cubicBezTo>
                    <a:cubicBezTo>
                      <a:pt x="999" y="623"/>
                      <a:pt x="901" y="722"/>
                      <a:pt x="782" y="722"/>
                    </a:cubicBezTo>
                    <a:cubicBezTo>
                      <a:pt x="217" y="722"/>
                      <a:pt x="217" y="722"/>
                      <a:pt x="217" y="722"/>
                    </a:cubicBezTo>
                    <a:cubicBezTo>
                      <a:pt x="98" y="722"/>
                      <a:pt x="0" y="623"/>
                      <a:pt x="0" y="504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98"/>
                      <a:pt x="98" y="0"/>
                      <a:pt x="217" y="0"/>
                    </a:cubicBez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  <p:sp>
            <p:nvSpPr>
              <p:cNvPr id="92" name="Freeform 31"/>
              <p:cNvSpPr>
                <a:spLocks noChangeArrowheads="1"/>
              </p:cNvSpPr>
              <p:nvPr/>
            </p:nvSpPr>
            <p:spPr bwMode="auto">
              <a:xfrm>
                <a:off x="16326050" y="8075774"/>
                <a:ext cx="355090" cy="256122"/>
              </a:xfrm>
              <a:custGeom>
                <a:avLst/>
                <a:gdLst>
                  <a:gd name="T0" fmla="*/ 217 w 1000"/>
                  <a:gd name="T1" fmla="*/ 0 h 723"/>
                  <a:gd name="T2" fmla="*/ 217 w 1000"/>
                  <a:gd name="T3" fmla="*/ 0 h 723"/>
                  <a:gd name="T4" fmla="*/ 782 w 1000"/>
                  <a:gd name="T5" fmla="*/ 0 h 723"/>
                  <a:gd name="T6" fmla="*/ 999 w 1000"/>
                  <a:gd name="T7" fmla="*/ 217 h 723"/>
                  <a:gd name="T8" fmla="*/ 999 w 1000"/>
                  <a:gd name="T9" fmla="*/ 503 h 723"/>
                  <a:gd name="T10" fmla="*/ 782 w 1000"/>
                  <a:gd name="T11" fmla="*/ 722 h 723"/>
                  <a:gd name="T12" fmla="*/ 217 w 1000"/>
                  <a:gd name="T13" fmla="*/ 722 h 723"/>
                  <a:gd name="T14" fmla="*/ 0 w 1000"/>
                  <a:gd name="T15" fmla="*/ 503 h 723"/>
                  <a:gd name="T16" fmla="*/ 0 w 1000"/>
                  <a:gd name="T17" fmla="*/ 217 h 723"/>
                  <a:gd name="T18" fmla="*/ 217 w 1000"/>
                  <a:gd name="T19" fmla="*/ 0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0" h="723">
                    <a:moveTo>
                      <a:pt x="217" y="0"/>
                    </a:moveTo>
                    <a:lnTo>
                      <a:pt x="217" y="0"/>
                    </a:lnTo>
                    <a:cubicBezTo>
                      <a:pt x="782" y="0"/>
                      <a:pt x="782" y="0"/>
                      <a:pt x="782" y="0"/>
                    </a:cubicBezTo>
                    <a:cubicBezTo>
                      <a:pt x="901" y="0"/>
                      <a:pt x="999" y="98"/>
                      <a:pt x="999" y="217"/>
                    </a:cubicBezTo>
                    <a:cubicBezTo>
                      <a:pt x="999" y="503"/>
                      <a:pt x="999" y="503"/>
                      <a:pt x="999" y="503"/>
                    </a:cubicBezTo>
                    <a:cubicBezTo>
                      <a:pt x="999" y="622"/>
                      <a:pt x="901" y="722"/>
                      <a:pt x="782" y="722"/>
                    </a:cubicBezTo>
                    <a:cubicBezTo>
                      <a:pt x="217" y="722"/>
                      <a:pt x="217" y="722"/>
                      <a:pt x="217" y="722"/>
                    </a:cubicBezTo>
                    <a:cubicBezTo>
                      <a:pt x="98" y="722"/>
                      <a:pt x="0" y="622"/>
                      <a:pt x="0" y="503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98"/>
                      <a:pt x="98" y="0"/>
                      <a:pt x="217" y="0"/>
                    </a:cubicBezTo>
                  </a:path>
                </a:pathLst>
              </a:custGeom>
              <a:solidFill>
                <a:srgbClr val="6600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>
                  <a:latin typeface="Calibri Light"/>
                </a:endParaRPr>
              </a:p>
            </p:txBody>
          </p:sp>
        </p:grpSp>
        <p:sp>
          <p:nvSpPr>
            <p:cNvPr id="88" name="Freeform 29"/>
            <p:cNvSpPr>
              <a:spLocks noChangeArrowheads="1"/>
            </p:cNvSpPr>
            <p:nvPr/>
          </p:nvSpPr>
          <p:spPr bwMode="auto">
            <a:xfrm>
              <a:off x="16110796" y="7206846"/>
              <a:ext cx="468216" cy="468247"/>
            </a:xfrm>
            <a:custGeom>
              <a:avLst/>
              <a:gdLst>
                <a:gd name="T0" fmla="*/ 663 w 1317"/>
                <a:gd name="T1" fmla="*/ 0 h 1318"/>
                <a:gd name="T2" fmla="*/ 663 w 1317"/>
                <a:gd name="T3" fmla="*/ 0 h 1318"/>
                <a:gd name="T4" fmla="*/ 1316 w 1317"/>
                <a:gd name="T5" fmla="*/ 653 h 1318"/>
                <a:gd name="T6" fmla="*/ 663 w 1317"/>
                <a:gd name="T7" fmla="*/ 1317 h 1318"/>
                <a:gd name="T8" fmla="*/ 0 w 1317"/>
                <a:gd name="T9" fmla="*/ 653 h 1318"/>
                <a:gd name="T10" fmla="*/ 663 w 1317"/>
                <a:gd name="T11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7" h="1318">
                  <a:moveTo>
                    <a:pt x="663" y="0"/>
                  </a:moveTo>
                  <a:lnTo>
                    <a:pt x="663" y="0"/>
                  </a:lnTo>
                  <a:cubicBezTo>
                    <a:pt x="1018" y="0"/>
                    <a:pt x="1316" y="298"/>
                    <a:pt x="1316" y="653"/>
                  </a:cubicBezTo>
                  <a:cubicBezTo>
                    <a:pt x="1316" y="1020"/>
                    <a:pt x="1018" y="1317"/>
                    <a:pt x="663" y="1317"/>
                  </a:cubicBezTo>
                  <a:cubicBezTo>
                    <a:pt x="296" y="1317"/>
                    <a:pt x="0" y="1020"/>
                    <a:pt x="0" y="653"/>
                  </a:cubicBezTo>
                  <a:cubicBezTo>
                    <a:pt x="0" y="298"/>
                    <a:pt x="296" y="0"/>
                    <a:pt x="663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kern="1200">
                <a:latin typeface="Calibri Light"/>
              </a:endParaRPr>
            </a:p>
          </p:txBody>
        </p:sp>
      </p:grpSp>
      <p:sp>
        <p:nvSpPr>
          <p:cNvPr id="93" name="Freeform 283"/>
          <p:cNvSpPr>
            <a:spLocks noChangeArrowheads="1"/>
          </p:cNvSpPr>
          <p:nvPr/>
        </p:nvSpPr>
        <p:spPr bwMode="auto">
          <a:xfrm>
            <a:off x="4029516" y="1437193"/>
            <a:ext cx="487349" cy="463371"/>
          </a:xfrm>
          <a:custGeom>
            <a:avLst/>
            <a:gdLst>
              <a:gd name="T0" fmla="*/ 1989 w 1999"/>
              <a:gd name="T1" fmla="*/ 933 h 1999"/>
              <a:gd name="T2" fmla="*/ 1065 w 1999"/>
              <a:gd name="T3" fmla="*/ 0 h 1999"/>
              <a:gd name="T4" fmla="*/ 933 w 1999"/>
              <a:gd name="T5" fmla="*/ 0 h 1999"/>
              <a:gd name="T6" fmla="*/ 0 w 1999"/>
              <a:gd name="T7" fmla="*/ 933 h 1999"/>
              <a:gd name="T8" fmla="*/ 9 w 1999"/>
              <a:gd name="T9" fmla="*/ 1065 h 1999"/>
              <a:gd name="T10" fmla="*/ 933 w 1999"/>
              <a:gd name="T11" fmla="*/ 1998 h 1999"/>
              <a:gd name="T12" fmla="*/ 1065 w 1999"/>
              <a:gd name="T13" fmla="*/ 1989 h 1999"/>
              <a:gd name="T14" fmla="*/ 1998 w 1999"/>
              <a:gd name="T15" fmla="*/ 1065 h 1999"/>
              <a:gd name="T16" fmla="*/ 1989 w 1999"/>
              <a:gd name="T17" fmla="*/ 933 h 1999"/>
              <a:gd name="T18" fmla="*/ 628 w 1999"/>
              <a:gd name="T19" fmla="*/ 217 h 1999"/>
              <a:gd name="T20" fmla="*/ 271 w 1999"/>
              <a:gd name="T21" fmla="*/ 532 h 1999"/>
              <a:gd name="T22" fmla="*/ 201 w 1999"/>
              <a:gd name="T23" fmla="*/ 663 h 1999"/>
              <a:gd name="T24" fmla="*/ 436 w 1999"/>
              <a:gd name="T25" fmla="*/ 663 h 1999"/>
              <a:gd name="T26" fmla="*/ 139 w 1999"/>
              <a:gd name="T27" fmla="*/ 933 h 1999"/>
              <a:gd name="T28" fmla="*/ 139 w 1999"/>
              <a:gd name="T29" fmla="*/ 1065 h 1999"/>
              <a:gd name="T30" fmla="*/ 401 w 1999"/>
              <a:gd name="T31" fmla="*/ 1065 h 1999"/>
              <a:gd name="T32" fmla="*/ 201 w 1999"/>
              <a:gd name="T33" fmla="*/ 1325 h 1999"/>
              <a:gd name="T34" fmla="*/ 271 w 1999"/>
              <a:gd name="T35" fmla="*/ 1465 h 1999"/>
              <a:gd name="T36" fmla="*/ 471 w 1999"/>
              <a:gd name="T37" fmla="*/ 1465 h 1999"/>
              <a:gd name="T38" fmla="*/ 271 w 1999"/>
              <a:gd name="T39" fmla="*/ 1465 h 1999"/>
              <a:gd name="T40" fmla="*/ 933 w 1999"/>
              <a:gd name="T41" fmla="*/ 1849 h 1999"/>
              <a:gd name="T42" fmla="*/ 933 w 1999"/>
              <a:gd name="T43" fmla="*/ 1465 h 1999"/>
              <a:gd name="T44" fmla="*/ 933 w 1999"/>
              <a:gd name="T45" fmla="*/ 1325 h 1999"/>
              <a:gd name="T46" fmla="*/ 568 w 1999"/>
              <a:gd name="T47" fmla="*/ 1325 h 1999"/>
              <a:gd name="T48" fmla="*/ 933 w 1999"/>
              <a:gd name="T49" fmla="*/ 1065 h 1999"/>
              <a:gd name="T50" fmla="*/ 933 w 1999"/>
              <a:gd name="T51" fmla="*/ 933 h 1999"/>
              <a:gd name="T52" fmla="*/ 533 w 1999"/>
              <a:gd name="T53" fmla="*/ 933 h 1999"/>
              <a:gd name="T54" fmla="*/ 933 w 1999"/>
              <a:gd name="T55" fmla="*/ 663 h 1999"/>
              <a:gd name="T56" fmla="*/ 933 w 1999"/>
              <a:gd name="T57" fmla="*/ 532 h 1999"/>
              <a:gd name="T58" fmla="*/ 611 w 1999"/>
              <a:gd name="T59" fmla="*/ 532 h 1999"/>
              <a:gd name="T60" fmla="*/ 933 w 1999"/>
              <a:gd name="T61" fmla="*/ 532 h 1999"/>
              <a:gd name="T62" fmla="*/ 1728 w 1999"/>
              <a:gd name="T63" fmla="*/ 532 h 1999"/>
              <a:gd name="T64" fmla="*/ 1370 w 1999"/>
              <a:gd name="T65" fmla="*/ 217 h 1999"/>
              <a:gd name="T66" fmla="*/ 1065 w 1999"/>
              <a:gd name="T67" fmla="*/ 139 h 1999"/>
              <a:gd name="T68" fmla="*/ 1387 w 1999"/>
              <a:gd name="T69" fmla="*/ 532 h 1999"/>
              <a:gd name="T70" fmla="*/ 1065 w 1999"/>
              <a:gd name="T71" fmla="*/ 139 h 1999"/>
              <a:gd name="T72" fmla="*/ 1065 w 1999"/>
              <a:gd name="T73" fmla="*/ 663 h 1999"/>
              <a:gd name="T74" fmla="*/ 1466 w 1999"/>
              <a:gd name="T75" fmla="*/ 933 h 1999"/>
              <a:gd name="T76" fmla="*/ 1065 w 1999"/>
              <a:gd name="T77" fmla="*/ 663 h 1999"/>
              <a:gd name="T78" fmla="*/ 1065 w 1999"/>
              <a:gd name="T79" fmla="*/ 1065 h 1999"/>
              <a:gd name="T80" fmla="*/ 1430 w 1999"/>
              <a:gd name="T81" fmla="*/ 1325 h 1999"/>
              <a:gd name="T82" fmla="*/ 1065 w 1999"/>
              <a:gd name="T83" fmla="*/ 1065 h 1999"/>
              <a:gd name="T84" fmla="*/ 1065 w 1999"/>
              <a:gd name="T85" fmla="*/ 1849 h 1999"/>
              <a:gd name="T86" fmla="*/ 1387 w 1999"/>
              <a:gd name="T87" fmla="*/ 1465 h 1999"/>
              <a:gd name="T88" fmla="*/ 1370 w 1999"/>
              <a:gd name="T89" fmla="*/ 1779 h 1999"/>
              <a:gd name="T90" fmla="*/ 1527 w 1999"/>
              <a:gd name="T91" fmla="*/ 1465 h 1999"/>
              <a:gd name="T92" fmla="*/ 1370 w 1999"/>
              <a:gd name="T93" fmla="*/ 1779 h 1999"/>
              <a:gd name="T94" fmla="*/ 1798 w 1999"/>
              <a:gd name="T95" fmla="*/ 1325 h 1999"/>
              <a:gd name="T96" fmla="*/ 1596 w 1999"/>
              <a:gd name="T97" fmla="*/ 1065 h 1999"/>
              <a:gd name="T98" fmla="*/ 1798 w 1999"/>
              <a:gd name="T99" fmla="*/ 1325 h 1999"/>
              <a:gd name="T100" fmla="*/ 1596 w 1999"/>
              <a:gd name="T101" fmla="*/ 933 h 1999"/>
              <a:gd name="T102" fmla="*/ 1798 w 1999"/>
              <a:gd name="T103" fmla="*/ 663 h 1999"/>
              <a:gd name="T104" fmla="*/ 1596 w 1999"/>
              <a:gd name="T105" fmla="*/ 933 h 1999"/>
              <a:gd name="T106" fmla="*/ 1596 w 1999"/>
              <a:gd name="T107" fmla="*/ 933 h 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9" h="1999">
                <a:moveTo>
                  <a:pt x="1989" y="933"/>
                </a:moveTo>
                <a:lnTo>
                  <a:pt x="1989" y="933"/>
                </a:lnTo>
                <a:cubicBezTo>
                  <a:pt x="1963" y="436"/>
                  <a:pt x="1561" y="35"/>
                  <a:pt x="1065" y="0"/>
                </a:cubicBezTo>
                <a:lnTo>
                  <a:pt x="1065" y="0"/>
                </a:lnTo>
                <a:cubicBezTo>
                  <a:pt x="933" y="0"/>
                  <a:pt x="933" y="0"/>
                  <a:pt x="933" y="0"/>
                </a:cubicBezTo>
                <a:lnTo>
                  <a:pt x="933" y="0"/>
                </a:lnTo>
                <a:cubicBezTo>
                  <a:pt x="436" y="35"/>
                  <a:pt x="36" y="436"/>
                  <a:pt x="9" y="933"/>
                </a:cubicBezTo>
                <a:cubicBezTo>
                  <a:pt x="0" y="933"/>
                  <a:pt x="0" y="933"/>
                  <a:pt x="0" y="933"/>
                </a:cubicBezTo>
                <a:cubicBezTo>
                  <a:pt x="0" y="1065"/>
                  <a:pt x="0" y="1065"/>
                  <a:pt x="0" y="1065"/>
                </a:cubicBezTo>
                <a:cubicBezTo>
                  <a:pt x="9" y="1065"/>
                  <a:pt x="9" y="1065"/>
                  <a:pt x="9" y="1065"/>
                </a:cubicBezTo>
                <a:cubicBezTo>
                  <a:pt x="36" y="1560"/>
                  <a:pt x="436" y="1962"/>
                  <a:pt x="933" y="1989"/>
                </a:cubicBezTo>
                <a:cubicBezTo>
                  <a:pt x="933" y="1998"/>
                  <a:pt x="933" y="1998"/>
                  <a:pt x="933" y="1998"/>
                </a:cubicBezTo>
                <a:cubicBezTo>
                  <a:pt x="1065" y="1998"/>
                  <a:pt x="1065" y="1998"/>
                  <a:pt x="1065" y="1998"/>
                </a:cubicBezTo>
                <a:cubicBezTo>
                  <a:pt x="1065" y="1989"/>
                  <a:pt x="1065" y="1989"/>
                  <a:pt x="1065" y="1989"/>
                </a:cubicBezTo>
                <a:cubicBezTo>
                  <a:pt x="1561" y="1962"/>
                  <a:pt x="1963" y="1560"/>
                  <a:pt x="1989" y="1065"/>
                </a:cubicBezTo>
                <a:cubicBezTo>
                  <a:pt x="1998" y="1065"/>
                  <a:pt x="1998" y="1065"/>
                  <a:pt x="1998" y="1065"/>
                </a:cubicBezTo>
                <a:cubicBezTo>
                  <a:pt x="1998" y="933"/>
                  <a:pt x="1998" y="933"/>
                  <a:pt x="1998" y="933"/>
                </a:cubicBezTo>
                <a:lnTo>
                  <a:pt x="1989" y="933"/>
                </a:lnTo>
                <a:close/>
                <a:moveTo>
                  <a:pt x="628" y="217"/>
                </a:moveTo>
                <a:lnTo>
                  <a:pt x="628" y="217"/>
                </a:lnTo>
                <a:cubicBezTo>
                  <a:pt x="568" y="306"/>
                  <a:pt x="506" y="409"/>
                  <a:pt x="471" y="532"/>
                </a:cubicBezTo>
                <a:cubicBezTo>
                  <a:pt x="271" y="532"/>
                  <a:pt x="271" y="532"/>
                  <a:pt x="271" y="532"/>
                </a:cubicBezTo>
                <a:cubicBezTo>
                  <a:pt x="358" y="401"/>
                  <a:pt x="479" y="287"/>
                  <a:pt x="628" y="217"/>
                </a:cubicBezTo>
                <a:close/>
                <a:moveTo>
                  <a:pt x="201" y="663"/>
                </a:moveTo>
                <a:lnTo>
                  <a:pt x="201" y="663"/>
                </a:lnTo>
                <a:cubicBezTo>
                  <a:pt x="436" y="663"/>
                  <a:pt x="436" y="663"/>
                  <a:pt x="436" y="663"/>
                </a:cubicBezTo>
                <a:cubicBezTo>
                  <a:pt x="419" y="749"/>
                  <a:pt x="409" y="838"/>
                  <a:pt x="401" y="933"/>
                </a:cubicBezTo>
                <a:cubicBezTo>
                  <a:pt x="139" y="933"/>
                  <a:pt x="139" y="933"/>
                  <a:pt x="139" y="933"/>
                </a:cubicBezTo>
                <a:cubicBezTo>
                  <a:pt x="149" y="838"/>
                  <a:pt x="166" y="749"/>
                  <a:pt x="201" y="663"/>
                </a:cubicBezTo>
                <a:close/>
                <a:moveTo>
                  <a:pt x="139" y="1065"/>
                </a:moveTo>
                <a:lnTo>
                  <a:pt x="139" y="1065"/>
                </a:lnTo>
                <a:cubicBezTo>
                  <a:pt x="401" y="1065"/>
                  <a:pt x="401" y="1065"/>
                  <a:pt x="401" y="1065"/>
                </a:cubicBezTo>
                <a:cubicBezTo>
                  <a:pt x="409" y="1160"/>
                  <a:pt x="419" y="1247"/>
                  <a:pt x="436" y="1325"/>
                </a:cubicBezTo>
                <a:cubicBezTo>
                  <a:pt x="201" y="1325"/>
                  <a:pt x="201" y="1325"/>
                  <a:pt x="201" y="1325"/>
                </a:cubicBezTo>
                <a:cubicBezTo>
                  <a:pt x="166" y="1247"/>
                  <a:pt x="149" y="1160"/>
                  <a:pt x="139" y="1065"/>
                </a:cubicBezTo>
                <a:close/>
                <a:moveTo>
                  <a:pt x="271" y="1465"/>
                </a:moveTo>
                <a:lnTo>
                  <a:pt x="271" y="1465"/>
                </a:lnTo>
                <a:cubicBezTo>
                  <a:pt x="471" y="1465"/>
                  <a:pt x="471" y="1465"/>
                  <a:pt x="471" y="1465"/>
                </a:cubicBezTo>
                <a:cubicBezTo>
                  <a:pt x="506" y="1587"/>
                  <a:pt x="558" y="1692"/>
                  <a:pt x="628" y="1779"/>
                </a:cubicBezTo>
                <a:cubicBezTo>
                  <a:pt x="479" y="1709"/>
                  <a:pt x="358" y="1595"/>
                  <a:pt x="271" y="1465"/>
                </a:cubicBezTo>
                <a:close/>
                <a:moveTo>
                  <a:pt x="933" y="1849"/>
                </a:moveTo>
                <a:lnTo>
                  <a:pt x="933" y="1849"/>
                </a:lnTo>
                <a:cubicBezTo>
                  <a:pt x="793" y="1814"/>
                  <a:pt x="680" y="1665"/>
                  <a:pt x="611" y="1465"/>
                </a:cubicBezTo>
                <a:cubicBezTo>
                  <a:pt x="933" y="1465"/>
                  <a:pt x="933" y="1465"/>
                  <a:pt x="933" y="1465"/>
                </a:cubicBezTo>
                <a:lnTo>
                  <a:pt x="933" y="1849"/>
                </a:lnTo>
                <a:close/>
                <a:moveTo>
                  <a:pt x="933" y="1325"/>
                </a:moveTo>
                <a:lnTo>
                  <a:pt x="933" y="1325"/>
                </a:lnTo>
                <a:cubicBezTo>
                  <a:pt x="568" y="1325"/>
                  <a:pt x="568" y="1325"/>
                  <a:pt x="568" y="1325"/>
                </a:cubicBezTo>
                <a:cubicBezTo>
                  <a:pt x="549" y="1247"/>
                  <a:pt x="541" y="1160"/>
                  <a:pt x="533" y="1065"/>
                </a:cubicBezTo>
                <a:cubicBezTo>
                  <a:pt x="933" y="1065"/>
                  <a:pt x="933" y="1065"/>
                  <a:pt x="933" y="1065"/>
                </a:cubicBezTo>
                <a:lnTo>
                  <a:pt x="933" y="1325"/>
                </a:lnTo>
                <a:close/>
                <a:moveTo>
                  <a:pt x="933" y="933"/>
                </a:moveTo>
                <a:lnTo>
                  <a:pt x="933" y="933"/>
                </a:lnTo>
                <a:cubicBezTo>
                  <a:pt x="533" y="933"/>
                  <a:pt x="533" y="933"/>
                  <a:pt x="533" y="933"/>
                </a:cubicBezTo>
                <a:cubicBezTo>
                  <a:pt x="541" y="838"/>
                  <a:pt x="549" y="749"/>
                  <a:pt x="568" y="663"/>
                </a:cubicBezTo>
                <a:cubicBezTo>
                  <a:pt x="933" y="663"/>
                  <a:pt x="933" y="663"/>
                  <a:pt x="933" y="663"/>
                </a:cubicBezTo>
                <a:lnTo>
                  <a:pt x="933" y="933"/>
                </a:lnTo>
                <a:close/>
                <a:moveTo>
                  <a:pt x="933" y="532"/>
                </a:moveTo>
                <a:lnTo>
                  <a:pt x="933" y="532"/>
                </a:lnTo>
                <a:cubicBezTo>
                  <a:pt x="611" y="532"/>
                  <a:pt x="611" y="532"/>
                  <a:pt x="611" y="532"/>
                </a:cubicBezTo>
                <a:cubicBezTo>
                  <a:pt x="680" y="322"/>
                  <a:pt x="793" y="184"/>
                  <a:pt x="933" y="139"/>
                </a:cubicBezTo>
                <a:lnTo>
                  <a:pt x="933" y="532"/>
                </a:lnTo>
                <a:close/>
                <a:moveTo>
                  <a:pt x="1728" y="532"/>
                </a:moveTo>
                <a:lnTo>
                  <a:pt x="1728" y="532"/>
                </a:lnTo>
                <a:cubicBezTo>
                  <a:pt x="1527" y="532"/>
                  <a:pt x="1527" y="532"/>
                  <a:pt x="1527" y="532"/>
                </a:cubicBezTo>
                <a:cubicBezTo>
                  <a:pt x="1492" y="409"/>
                  <a:pt x="1439" y="306"/>
                  <a:pt x="1370" y="217"/>
                </a:cubicBezTo>
                <a:cubicBezTo>
                  <a:pt x="1517" y="287"/>
                  <a:pt x="1641" y="401"/>
                  <a:pt x="1728" y="532"/>
                </a:cubicBezTo>
                <a:close/>
                <a:moveTo>
                  <a:pt x="1065" y="139"/>
                </a:moveTo>
                <a:lnTo>
                  <a:pt x="1065" y="139"/>
                </a:lnTo>
                <a:cubicBezTo>
                  <a:pt x="1204" y="184"/>
                  <a:pt x="1317" y="322"/>
                  <a:pt x="1387" y="532"/>
                </a:cubicBezTo>
                <a:cubicBezTo>
                  <a:pt x="1065" y="532"/>
                  <a:pt x="1065" y="532"/>
                  <a:pt x="1065" y="532"/>
                </a:cubicBezTo>
                <a:lnTo>
                  <a:pt x="1065" y="139"/>
                </a:lnTo>
                <a:close/>
                <a:moveTo>
                  <a:pt x="1065" y="663"/>
                </a:moveTo>
                <a:lnTo>
                  <a:pt x="1065" y="663"/>
                </a:lnTo>
                <a:cubicBezTo>
                  <a:pt x="1430" y="663"/>
                  <a:pt x="1430" y="663"/>
                  <a:pt x="1430" y="663"/>
                </a:cubicBezTo>
                <a:cubicBezTo>
                  <a:pt x="1449" y="749"/>
                  <a:pt x="1457" y="838"/>
                  <a:pt x="1466" y="933"/>
                </a:cubicBezTo>
                <a:cubicBezTo>
                  <a:pt x="1065" y="933"/>
                  <a:pt x="1065" y="933"/>
                  <a:pt x="1065" y="933"/>
                </a:cubicBezTo>
                <a:lnTo>
                  <a:pt x="1065" y="663"/>
                </a:lnTo>
                <a:close/>
                <a:moveTo>
                  <a:pt x="1065" y="1065"/>
                </a:moveTo>
                <a:lnTo>
                  <a:pt x="1065" y="1065"/>
                </a:lnTo>
                <a:cubicBezTo>
                  <a:pt x="1466" y="1065"/>
                  <a:pt x="1466" y="1065"/>
                  <a:pt x="1466" y="1065"/>
                </a:cubicBezTo>
                <a:cubicBezTo>
                  <a:pt x="1457" y="1160"/>
                  <a:pt x="1449" y="1247"/>
                  <a:pt x="1430" y="1325"/>
                </a:cubicBezTo>
                <a:cubicBezTo>
                  <a:pt x="1065" y="1325"/>
                  <a:pt x="1065" y="1325"/>
                  <a:pt x="1065" y="1325"/>
                </a:cubicBezTo>
                <a:lnTo>
                  <a:pt x="1065" y="1065"/>
                </a:lnTo>
                <a:close/>
                <a:moveTo>
                  <a:pt x="1065" y="1849"/>
                </a:moveTo>
                <a:lnTo>
                  <a:pt x="1065" y="1849"/>
                </a:lnTo>
                <a:cubicBezTo>
                  <a:pt x="1065" y="1465"/>
                  <a:pt x="1065" y="1465"/>
                  <a:pt x="1065" y="1465"/>
                </a:cubicBezTo>
                <a:cubicBezTo>
                  <a:pt x="1387" y="1465"/>
                  <a:pt x="1387" y="1465"/>
                  <a:pt x="1387" y="1465"/>
                </a:cubicBezTo>
                <a:cubicBezTo>
                  <a:pt x="1317" y="1665"/>
                  <a:pt x="1204" y="1814"/>
                  <a:pt x="1065" y="1849"/>
                </a:cubicBezTo>
                <a:close/>
                <a:moveTo>
                  <a:pt x="1370" y="1779"/>
                </a:moveTo>
                <a:lnTo>
                  <a:pt x="1370" y="1779"/>
                </a:lnTo>
                <a:cubicBezTo>
                  <a:pt x="1439" y="1692"/>
                  <a:pt x="1492" y="1587"/>
                  <a:pt x="1527" y="1465"/>
                </a:cubicBezTo>
                <a:cubicBezTo>
                  <a:pt x="1728" y="1465"/>
                  <a:pt x="1728" y="1465"/>
                  <a:pt x="1728" y="1465"/>
                </a:cubicBezTo>
                <a:cubicBezTo>
                  <a:pt x="1641" y="1595"/>
                  <a:pt x="1517" y="1709"/>
                  <a:pt x="1370" y="1779"/>
                </a:cubicBezTo>
                <a:close/>
                <a:moveTo>
                  <a:pt x="1798" y="1325"/>
                </a:moveTo>
                <a:lnTo>
                  <a:pt x="1798" y="1325"/>
                </a:lnTo>
                <a:cubicBezTo>
                  <a:pt x="1561" y="1325"/>
                  <a:pt x="1561" y="1325"/>
                  <a:pt x="1561" y="1325"/>
                </a:cubicBezTo>
                <a:cubicBezTo>
                  <a:pt x="1579" y="1247"/>
                  <a:pt x="1587" y="1160"/>
                  <a:pt x="1596" y="1065"/>
                </a:cubicBezTo>
                <a:cubicBezTo>
                  <a:pt x="1858" y="1065"/>
                  <a:pt x="1858" y="1065"/>
                  <a:pt x="1858" y="1065"/>
                </a:cubicBezTo>
                <a:cubicBezTo>
                  <a:pt x="1849" y="1160"/>
                  <a:pt x="1833" y="1247"/>
                  <a:pt x="1798" y="1325"/>
                </a:cubicBezTo>
                <a:close/>
                <a:moveTo>
                  <a:pt x="1596" y="933"/>
                </a:moveTo>
                <a:lnTo>
                  <a:pt x="1596" y="933"/>
                </a:lnTo>
                <a:cubicBezTo>
                  <a:pt x="1587" y="838"/>
                  <a:pt x="1579" y="749"/>
                  <a:pt x="1561" y="663"/>
                </a:cubicBezTo>
                <a:cubicBezTo>
                  <a:pt x="1798" y="663"/>
                  <a:pt x="1798" y="663"/>
                  <a:pt x="1798" y="663"/>
                </a:cubicBezTo>
                <a:cubicBezTo>
                  <a:pt x="1833" y="749"/>
                  <a:pt x="1849" y="838"/>
                  <a:pt x="1858" y="933"/>
                </a:cubicBezTo>
                <a:lnTo>
                  <a:pt x="1596" y="933"/>
                </a:lnTo>
                <a:close/>
                <a:moveTo>
                  <a:pt x="1596" y="933"/>
                </a:moveTo>
                <a:lnTo>
                  <a:pt x="1596" y="933"/>
                </a:lnTo>
                <a:close/>
              </a:path>
            </a:pathLst>
          </a:custGeom>
          <a:solidFill>
            <a:srgbClr val="60B6B7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3800" kern="1200">
              <a:latin typeface="Calibri Light"/>
            </a:endParaRPr>
          </a:p>
        </p:txBody>
      </p:sp>
      <p:sp>
        <p:nvSpPr>
          <p:cNvPr id="97" name="Freeform 97"/>
          <p:cNvSpPr>
            <a:spLocks noChangeArrowheads="1"/>
          </p:cNvSpPr>
          <p:nvPr/>
        </p:nvSpPr>
        <p:spPr bwMode="auto">
          <a:xfrm>
            <a:off x="4677026" y="3582442"/>
            <a:ext cx="444594" cy="300415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62C676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kern="12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895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 Same Side Corner Rectangle 21"/>
          <p:cNvSpPr/>
          <p:nvPr/>
        </p:nvSpPr>
        <p:spPr>
          <a:xfrm rot="10800000" flipH="1">
            <a:off x="523709" y="1175063"/>
            <a:ext cx="47963" cy="85044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3" name="Round Same Side Corner Rectangle 22"/>
          <p:cNvSpPr/>
          <p:nvPr/>
        </p:nvSpPr>
        <p:spPr>
          <a:xfrm rot="10800000" flipH="1">
            <a:off x="523709" y="2230517"/>
            <a:ext cx="45719" cy="877846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86A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6" name="Round Same Side Corner Rectangle 25"/>
          <p:cNvSpPr/>
          <p:nvPr/>
        </p:nvSpPr>
        <p:spPr>
          <a:xfrm rot="10800000" flipH="1">
            <a:off x="519408" y="3276043"/>
            <a:ext cx="50019" cy="565539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8676" name="TextBox 26"/>
          <p:cNvSpPr txBox="1">
            <a:spLocks noChangeArrowheads="1"/>
          </p:cNvSpPr>
          <p:nvPr/>
        </p:nvSpPr>
        <p:spPr bwMode="auto">
          <a:xfrm>
            <a:off x="708392" y="1175063"/>
            <a:ext cx="3807868" cy="91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150" dirty="0">
                <a:cs typeface="Lato Regular"/>
              </a:rPr>
              <a:t>Обеспечение </a:t>
            </a:r>
            <a:r>
              <a:rPr lang="ru-RU" sz="1150" dirty="0" smtClean="0">
                <a:cs typeface="Lato Regular"/>
              </a:rPr>
              <a:t>людей с инвалидностью </a:t>
            </a:r>
            <a:r>
              <a:rPr lang="ru-RU" sz="1150" b="1" dirty="0" smtClean="0">
                <a:cs typeface="Lato Regular"/>
              </a:rPr>
              <a:t>доступом </a:t>
            </a:r>
            <a:r>
              <a:rPr lang="ru-RU" sz="1150" b="1" dirty="0">
                <a:cs typeface="Lato Regular"/>
              </a:rPr>
              <a:t>к высокотехнологичной Платформе</a:t>
            </a:r>
            <a:r>
              <a:rPr lang="ru-RU" sz="1150" dirty="0">
                <a:cs typeface="Lato Regular"/>
              </a:rPr>
              <a:t>, располагающей широким функционалом для решения </a:t>
            </a:r>
            <a:r>
              <a:rPr lang="ru-RU" sz="1150" dirty="0" smtClean="0">
                <a:cs typeface="Lato Regular"/>
              </a:rPr>
              <a:t>конкретных проблем</a:t>
            </a:r>
            <a:r>
              <a:rPr lang="ru-RU" sz="1150" dirty="0">
                <a:cs typeface="Lato Regular"/>
              </a:rPr>
              <a:t>, удовлетворения </a:t>
            </a:r>
            <a:r>
              <a:rPr lang="ru-RU" sz="1150" dirty="0" smtClean="0">
                <a:cs typeface="Lato Regular"/>
              </a:rPr>
              <a:t>индивидуальных </a:t>
            </a:r>
            <a:r>
              <a:rPr lang="ru-RU" sz="1150" dirty="0">
                <a:cs typeface="Lato Regular"/>
              </a:rPr>
              <a:t>запросов и потребностей;</a:t>
            </a:r>
          </a:p>
        </p:txBody>
      </p:sp>
      <p:sp>
        <p:nvSpPr>
          <p:cNvPr id="15" name="Rectangle 1"/>
          <p:cNvSpPr>
            <a:spLocks/>
          </p:cNvSpPr>
          <p:nvPr/>
        </p:nvSpPr>
        <p:spPr bwMode="auto">
          <a:xfrm>
            <a:off x="0" y="195387"/>
            <a:ext cx="914399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ru-RU" sz="2300" b="1" dirty="0" smtClean="0">
                <a:solidFill>
                  <a:schemeClr val="accent5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Что получит</a:t>
            </a:r>
            <a:r>
              <a:rPr lang="en-US" sz="2300" b="1" dirty="0" smtClean="0">
                <a:solidFill>
                  <a:schemeClr val="accent5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 </a:t>
            </a:r>
            <a:r>
              <a:rPr lang="ru-RU" sz="2300" b="1" dirty="0" smtClean="0">
                <a:solidFill>
                  <a:schemeClr val="accent5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государство?</a:t>
            </a:r>
            <a:endParaRPr lang="en-US" sz="2300" b="1" dirty="0">
              <a:solidFill>
                <a:schemeClr val="accent5"/>
              </a:solidFill>
              <a:latin typeface="Lato Regular"/>
              <a:ea typeface="ＭＳ Ｐゴシック" charset="0"/>
              <a:cs typeface="Lato Regular"/>
              <a:sym typeface="Bebas Neue" charset="0"/>
            </a:endParaRPr>
          </a:p>
        </p:txBody>
      </p:sp>
      <p:sp>
        <p:nvSpPr>
          <p:cNvPr id="16" name="Round Same Side Corner Rectangle 25"/>
          <p:cNvSpPr/>
          <p:nvPr/>
        </p:nvSpPr>
        <p:spPr>
          <a:xfrm rot="10800000" flipH="1">
            <a:off x="523709" y="3982289"/>
            <a:ext cx="45719" cy="74250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AD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17" name="Round Same Side Corner Rectangle 25"/>
          <p:cNvSpPr/>
          <p:nvPr/>
        </p:nvSpPr>
        <p:spPr>
          <a:xfrm rot="10800000" flipH="1">
            <a:off x="4583680" y="1175063"/>
            <a:ext cx="47960" cy="71173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AD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18" name="TextBox 26"/>
          <p:cNvSpPr txBox="1">
            <a:spLocks noChangeArrowheads="1"/>
          </p:cNvSpPr>
          <p:nvPr/>
        </p:nvSpPr>
        <p:spPr bwMode="auto">
          <a:xfrm>
            <a:off x="708392" y="2230517"/>
            <a:ext cx="3807868" cy="91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150" dirty="0">
                <a:cs typeface="Lato Regular"/>
              </a:rPr>
              <a:t>Усиление роли </a:t>
            </a:r>
            <a:r>
              <a:rPr lang="ru-RU" sz="1150" b="1" dirty="0">
                <a:cs typeface="Lato Regular"/>
              </a:rPr>
              <a:t>социальных предпринимателей </a:t>
            </a:r>
            <a:r>
              <a:rPr lang="ru-RU" sz="1150" dirty="0">
                <a:cs typeface="Lato Regular"/>
              </a:rPr>
              <a:t>в предоставлении социальных услуг, предполагающих содействие в оказании медицинской, психологической, педагогической, юридической, социальной помощи </a:t>
            </a:r>
            <a:r>
              <a:rPr lang="ru-RU" sz="1150" dirty="0" smtClean="0">
                <a:cs typeface="Lato Regular"/>
              </a:rPr>
              <a:t>людям с инвалидностью;</a:t>
            </a:r>
            <a:endParaRPr lang="ru-RU" sz="1150" dirty="0">
              <a:cs typeface="Lato Regular"/>
            </a:endParaRPr>
          </a:p>
        </p:txBody>
      </p:sp>
      <p:sp>
        <p:nvSpPr>
          <p:cNvPr id="19" name="TextBox 26"/>
          <p:cNvSpPr txBox="1">
            <a:spLocks noChangeArrowheads="1"/>
          </p:cNvSpPr>
          <p:nvPr/>
        </p:nvSpPr>
        <p:spPr bwMode="auto">
          <a:xfrm>
            <a:off x="708392" y="3277085"/>
            <a:ext cx="3807868" cy="56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150" dirty="0">
                <a:cs typeface="Lato Regular"/>
              </a:rPr>
              <a:t>Достижение </a:t>
            </a:r>
            <a:r>
              <a:rPr lang="ru-RU" sz="1150" b="1" dirty="0">
                <a:cs typeface="Lato Regular"/>
              </a:rPr>
              <a:t>технологического прорыва </a:t>
            </a:r>
            <a:r>
              <a:rPr lang="ru-RU" sz="1150" dirty="0">
                <a:cs typeface="Lato Regular"/>
              </a:rPr>
              <a:t>в разработке средств абилитации и реабилитации </a:t>
            </a:r>
            <a:r>
              <a:rPr lang="ru-RU" sz="1150" dirty="0" smtClean="0">
                <a:cs typeface="Lato Regular"/>
              </a:rPr>
              <a:t>людей </a:t>
            </a:r>
            <a:r>
              <a:rPr lang="ru-RU" sz="1150" dirty="0">
                <a:cs typeface="Lato Regular"/>
              </a:rPr>
              <a:t>с инвалидностью;</a:t>
            </a:r>
          </a:p>
        </p:txBody>
      </p:sp>
      <p:sp>
        <p:nvSpPr>
          <p:cNvPr id="20" name="TextBox 26"/>
          <p:cNvSpPr txBox="1">
            <a:spLocks noChangeArrowheads="1"/>
          </p:cNvSpPr>
          <p:nvPr/>
        </p:nvSpPr>
        <p:spPr bwMode="auto">
          <a:xfrm>
            <a:off x="708392" y="3982285"/>
            <a:ext cx="3807868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150" dirty="0">
                <a:cs typeface="Lato Regular"/>
              </a:rPr>
              <a:t>Сбор актуальной информации о </a:t>
            </a:r>
            <a:r>
              <a:rPr lang="ru-RU" sz="1150" b="1" dirty="0">
                <a:cs typeface="Lato Regular"/>
              </a:rPr>
              <a:t>реальных потребностях </a:t>
            </a:r>
            <a:r>
              <a:rPr lang="ru-RU" sz="1150" dirty="0">
                <a:cs typeface="Lato Regular"/>
              </a:rPr>
              <a:t>того или иного </a:t>
            </a:r>
            <a:r>
              <a:rPr lang="ru-RU" sz="1150" dirty="0" smtClean="0">
                <a:cs typeface="Lato Regular"/>
              </a:rPr>
              <a:t>человека с ОВЗ, </a:t>
            </a:r>
            <a:r>
              <a:rPr lang="ru-RU" sz="1150" dirty="0">
                <a:cs typeface="Lato Regular"/>
              </a:rPr>
              <a:t>на чем будет основано предоставление комплексных реабилитационных и абилитационных услуг;</a:t>
            </a:r>
          </a:p>
        </p:txBody>
      </p:sp>
      <p:sp>
        <p:nvSpPr>
          <p:cNvPr id="21" name="TextBox 26"/>
          <p:cNvSpPr txBox="1">
            <a:spLocks noChangeArrowheads="1"/>
          </p:cNvSpPr>
          <p:nvPr/>
        </p:nvSpPr>
        <p:spPr bwMode="auto">
          <a:xfrm>
            <a:off x="4792008" y="1144284"/>
            <a:ext cx="3807868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150" dirty="0">
                <a:cs typeface="Lato Regular"/>
              </a:rPr>
              <a:t>Получение </a:t>
            </a:r>
            <a:r>
              <a:rPr lang="ru-RU" sz="1150" b="1" dirty="0">
                <a:cs typeface="Lato Regular"/>
              </a:rPr>
              <a:t>экосистемного эффекта </a:t>
            </a:r>
            <a:r>
              <a:rPr lang="ru-RU" sz="1150" dirty="0">
                <a:cs typeface="Lato Regular"/>
              </a:rPr>
              <a:t>в обеспечении социальной защиты </a:t>
            </a:r>
            <a:r>
              <a:rPr lang="ru-RU" sz="1150" dirty="0" smtClean="0">
                <a:cs typeface="Lato Regular"/>
              </a:rPr>
              <a:t>людей </a:t>
            </a:r>
            <a:r>
              <a:rPr lang="ru-RU" sz="1150" dirty="0">
                <a:cs typeface="Lato Regular"/>
              </a:rPr>
              <a:t>с инвалидностью, благодаря интегрированным в Платформу инструментам взаимодействия и синергии ресурсов;</a:t>
            </a:r>
          </a:p>
        </p:txBody>
      </p:sp>
      <p:sp>
        <p:nvSpPr>
          <p:cNvPr id="24" name="Round Same Side Corner Rectangle 25"/>
          <p:cNvSpPr/>
          <p:nvPr/>
        </p:nvSpPr>
        <p:spPr>
          <a:xfrm rot="10800000" flipH="1">
            <a:off x="4579561" y="2151538"/>
            <a:ext cx="45719" cy="87784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5" name="Round Same Side Corner Rectangle 22"/>
          <p:cNvSpPr/>
          <p:nvPr/>
        </p:nvSpPr>
        <p:spPr>
          <a:xfrm rot="10800000" flipH="1">
            <a:off x="4581620" y="3253586"/>
            <a:ext cx="50020" cy="714896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86A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8" name="Round Same Side Corner Rectangle 21"/>
          <p:cNvSpPr/>
          <p:nvPr/>
        </p:nvSpPr>
        <p:spPr>
          <a:xfrm rot="10800000" flipH="1">
            <a:off x="4579561" y="4183623"/>
            <a:ext cx="50019" cy="54117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9" name="TextBox 26"/>
          <p:cNvSpPr txBox="1">
            <a:spLocks noChangeArrowheads="1"/>
          </p:cNvSpPr>
          <p:nvPr/>
        </p:nvSpPr>
        <p:spPr bwMode="auto">
          <a:xfrm>
            <a:off x="4792008" y="2109902"/>
            <a:ext cx="3807868" cy="91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150" dirty="0" smtClean="0">
                <a:cs typeface="Lato Regular"/>
              </a:rPr>
              <a:t>Использование цифровых </a:t>
            </a:r>
            <a:r>
              <a:rPr lang="ru-RU" sz="1150" dirty="0">
                <a:cs typeface="Lato Regular"/>
              </a:rPr>
              <a:t>технологий в оказании индивидуальной помощи </a:t>
            </a:r>
            <a:r>
              <a:rPr lang="ru-RU" sz="1150" dirty="0" smtClean="0">
                <a:cs typeface="Lato Regular"/>
              </a:rPr>
              <a:t>человеку с ОВЗ при </a:t>
            </a:r>
            <a:r>
              <a:rPr lang="ru-RU" sz="1150" dirty="0">
                <a:cs typeface="Lato Regular"/>
              </a:rPr>
              <a:t>его трудоустройстве, увеличение рабочих мест для инвалидов и </a:t>
            </a:r>
            <a:r>
              <a:rPr lang="ru-RU" sz="1150" b="1" dirty="0">
                <a:cs typeface="Lato Regular"/>
              </a:rPr>
              <a:t>существенное снижение процента безработицы </a:t>
            </a:r>
            <a:r>
              <a:rPr lang="ru-RU" sz="1150" dirty="0">
                <a:cs typeface="Lato Regular"/>
              </a:rPr>
              <a:t>среди </a:t>
            </a:r>
            <a:r>
              <a:rPr lang="ru-RU" sz="1150" dirty="0" smtClean="0">
                <a:cs typeface="Lato Regular"/>
              </a:rPr>
              <a:t>людей с инвалидностью;</a:t>
            </a:r>
            <a:endParaRPr lang="ru-RU" sz="1150" dirty="0">
              <a:cs typeface="Lato Regular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792008" y="3223260"/>
            <a:ext cx="3807868" cy="77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r>
              <a:rPr lang="ru-RU" sz="1200" dirty="0"/>
              <a:t>Развитие инфраструктуры для </a:t>
            </a:r>
            <a:r>
              <a:rPr lang="ru-RU" sz="1200" b="1" dirty="0"/>
              <a:t>повышения качества жизни </a:t>
            </a:r>
            <a:r>
              <a:rPr lang="ru-RU" sz="1200" dirty="0" smtClean="0">
                <a:cs typeface="Lato Regular"/>
              </a:rPr>
              <a:t>людей </a:t>
            </a:r>
            <a:r>
              <a:rPr lang="ru-RU" sz="1200" dirty="0">
                <a:cs typeface="Lato Regular"/>
              </a:rPr>
              <a:t>с инвалидностью </a:t>
            </a:r>
            <a:r>
              <a:rPr lang="ru-RU" sz="1200" i="1" dirty="0" smtClean="0"/>
              <a:t>(</a:t>
            </a:r>
            <a:r>
              <a:rPr lang="ru-RU" sz="1200" i="1" dirty="0"/>
              <a:t>включая строительство роботизированных жилых кварталов и сети санаториев для </a:t>
            </a:r>
            <a:r>
              <a:rPr lang="ru-RU" sz="1200" i="1" dirty="0" smtClean="0"/>
              <a:t>людей с ОВЗ)</a:t>
            </a:r>
            <a:r>
              <a:rPr lang="ru-RU" sz="1200" dirty="0"/>
              <a:t>; </a:t>
            </a:r>
            <a:endParaRPr lang="ru-RU" sz="1200" dirty="0">
              <a:effectLst/>
            </a:endParaRPr>
          </a:p>
        </p:txBody>
      </p:sp>
      <p:sp>
        <p:nvSpPr>
          <p:cNvPr id="31" name="TextBox 26"/>
          <p:cNvSpPr txBox="1">
            <a:spLocks noChangeArrowheads="1"/>
          </p:cNvSpPr>
          <p:nvPr/>
        </p:nvSpPr>
        <p:spPr bwMode="auto">
          <a:xfrm>
            <a:off x="4792008" y="4159257"/>
            <a:ext cx="3807868" cy="56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 lvl="0">
              <a:spcAft>
                <a:spcPts val="700"/>
              </a:spcAft>
              <a:defRPr/>
            </a:pPr>
            <a:r>
              <a:rPr lang="ru-RU" sz="1150" dirty="0"/>
              <a:t>Более эффективное расходование средств, выделяемых </a:t>
            </a:r>
            <a:r>
              <a:rPr lang="ru-RU" sz="1150" b="1" dirty="0"/>
              <a:t>НКО</a:t>
            </a:r>
            <a:r>
              <a:rPr lang="ru-RU" sz="1150" dirty="0"/>
              <a:t> на решение проблем </a:t>
            </a:r>
            <a:r>
              <a:rPr lang="ru-RU" sz="1150" dirty="0" smtClean="0"/>
              <a:t>людей с ограниченными возможностями;</a:t>
            </a:r>
            <a:endParaRPr lang="ru-RU" sz="1150" dirty="0"/>
          </a:p>
        </p:txBody>
      </p:sp>
      <p:sp>
        <p:nvSpPr>
          <p:cNvPr id="27" name="TextBox 26"/>
          <p:cNvSpPr txBox="1"/>
          <p:nvPr/>
        </p:nvSpPr>
        <p:spPr>
          <a:xfrm>
            <a:off x="11680" y="599555"/>
            <a:ext cx="9144000" cy="465512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ctr"/>
            <a:r>
              <a:rPr lang="ru-RU" sz="1400" b="1" dirty="0" smtClean="0">
                <a:latin typeface="Lato Light"/>
                <a:cs typeface="Lato Light"/>
              </a:rPr>
              <a:t>Платформа станет одним из инструментов реализации государственной политики </a:t>
            </a:r>
            <a:br>
              <a:rPr lang="ru-RU" sz="1400" b="1" dirty="0" smtClean="0">
                <a:latin typeface="Lato Light"/>
                <a:cs typeface="Lato Light"/>
              </a:rPr>
            </a:br>
            <a:r>
              <a:rPr lang="ru-RU" sz="1400" b="1" dirty="0" smtClean="0">
                <a:latin typeface="Lato Light"/>
                <a:cs typeface="Lato Light"/>
              </a:rPr>
              <a:t>в области </a:t>
            </a:r>
            <a:r>
              <a:rPr lang="ru-RU" sz="1400" b="1" dirty="0" smtClean="0">
                <a:solidFill>
                  <a:schemeClr val="accent5"/>
                </a:solidFill>
                <a:latin typeface="Lato Light"/>
                <a:cs typeface="Lato Light"/>
              </a:rPr>
              <a:t>социальной защиты инвалидов</a:t>
            </a:r>
            <a:endParaRPr lang="en-US" sz="1400" b="1" dirty="0">
              <a:solidFill>
                <a:schemeClr val="accent5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90661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 Same Side Corner Rectangle 21"/>
          <p:cNvSpPr/>
          <p:nvPr/>
        </p:nvSpPr>
        <p:spPr>
          <a:xfrm rot="10800000" flipH="1">
            <a:off x="523708" y="1437708"/>
            <a:ext cx="45719" cy="53822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3" name="Round Same Side Corner Rectangle 22"/>
          <p:cNvSpPr/>
          <p:nvPr/>
        </p:nvSpPr>
        <p:spPr>
          <a:xfrm rot="10800000" flipH="1">
            <a:off x="523709" y="2210332"/>
            <a:ext cx="45719" cy="53835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86A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6" name="Round Same Side Corner Rectangle 25"/>
          <p:cNvSpPr/>
          <p:nvPr/>
        </p:nvSpPr>
        <p:spPr>
          <a:xfrm rot="10800000" flipH="1">
            <a:off x="519408" y="2949221"/>
            <a:ext cx="45719" cy="32733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8676" name="TextBox 26"/>
          <p:cNvSpPr txBox="1">
            <a:spLocks noChangeArrowheads="1"/>
          </p:cNvSpPr>
          <p:nvPr/>
        </p:nvSpPr>
        <p:spPr bwMode="auto">
          <a:xfrm>
            <a:off x="708392" y="1433478"/>
            <a:ext cx="3921188" cy="54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 lvl="0">
              <a:spcAft>
                <a:spcPts val="500"/>
              </a:spcAft>
              <a:buClr>
                <a:schemeClr val="dk1"/>
              </a:buClr>
              <a:buSzPts val="1100"/>
            </a:pPr>
            <a:r>
              <a:rPr lang="ru-RU" sz="1100" dirty="0"/>
              <a:t>Ускорение процесса создания условий для </a:t>
            </a:r>
            <a:r>
              <a:rPr lang="ru-RU" sz="1100" b="1" dirty="0"/>
              <a:t>беспрепятственного доступа </a:t>
            </a:r>
            <a:r>
              <a:rPr lang="ru-RU" sz="1100" dirty="0"/>
              <a:t>инвалидов к объектам инженерной, транспортной и социальной инфраструктуры;</a:t>
            </a:r>
          </a:p>
        </p:txBody>
      </p:sp>
      <p:sp>
        <p:nvSpPr>
          <p:cNvPr id="15" name="Rectangle 1"/>
          <p:cNvSpPr>
            <a:spLocks/>
          </p:cNvSpPr>
          <p:nvPr/>
        </p:nvSpPr>
        <p:spPr bwMode="auto">
          <a:xfrm>
            <a:off x="0" y="258390"/>
            <a:ext cx="914399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6162FF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Что получит</a:t>
            </a:r>
            <a:r>
              <a:rPr lang="en-US" sz="2300" b="1" dirty="0" smtClean="0">
                <a:solidFill>
                  <a:srgbClr val="6162FF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 </a:t>
            </a:r>
            <a:r>
              <a:rPr lang="ru-RU" sz="2300" b="1" dirty="0" smtClean="0">
                <a:solidFill>
                  <a:srgbClr val="6162FF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государство?</a:t>
            </a:r>
            <a:endParaRPr lang="en-US" sz="2300" b="1" dirty="0">
              <a:solidFill>
                <a:srgbClr val="6162FF"/>
              </a:solidFill>
              <a:latin typeface="Lato Regular"/>
              <a:ea typeface="ＭＳ Ｐゴシック" charset="0"/>
              <a:cs typeface="Lato Regular"/>
              <a:sym typeface="Bebas Neue" charset="0"/>
            </a:endParaRPr>
          </a:p>
        </p:txBody>
      </p:sp>
      <p:sp>
        <p:nvSpPr>
          <p:cNvPr id="16" name="Round Same Side Corner Rectangle 25"/>
          <p:cNvSpPr/>
          <p:nvPr/>
        </p:nvSpPr>
        <p:spPr>
          <a:xfrm rot="10800000" flipH="1">
            <a:off x="519408" y="3459725"/>
            <a:ext cx="45719" cy="57837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AD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17" name="Round Same Side Corner Rectangle 25"/>
          <p:cNvSpPr/>
          <p:nvPr/>
        </p:nvSpPr>
        <p:spPr>
          <a:xfrm rot="10800000" flipH="1">
            <a:off x="4583299" y="1439488"/>
            <a:ext cx="45719" cy="40395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AD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18" name="TextBox 26"/>
          <p:cNvSpPr txBox="1">
            <a:spLocks noChangeArrowheads="1"/>
          </p:cNvSpPr>
          <p:nvPr/>
        </p:nvSpPr>
        <p:spPr bwMode="auto">
          <a:xfrm>
            <a:off x="708390" y="2206063"/>
            <a:ext cx="3875468" cy="54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 lvl="0">
              <a:spcAft>
                <a:spcPts val="500"/>
              </a:spcAft>
              <a:buClr>
                <a:schemeClr val="dk1"/>
              </a:buClr>
              <a:buSzPts val="1100"/>
            </a:pPr>
            <a:r>
              <a:rPr lang="ru-RU" sz="1100" dirty="0"/>
              <a:t>Усиление эффективности реализации </a:t>
            </a:r>
            <a:r>
              <a:rPr lang="ru-RU" sz="1100" b="1" dirty="0"/>
              <a:t>государственных программ </a:t>
            </a:r>
            <a:r>
              <a:rPr lang="ru-RU" sz="1100" dirty="0"/>
              <a:t>по </a:t>
            </a:r>
            <a:r>
              <a:rPr lang="ru-RU" sz="1100" dirty="0" smtClean="0"/>
              <a:t>решению проблем </a:t>
            </a:r>
            <a:r>
              <a:rPr lang="ru-RU" sz="1100" dirty="0"/>
              <a:t>социальной защиты людей с ограниченными возможностями;</a:t>
            </a:r>
          </a:p>
        </p:txBody>
      </p:sp>
      <p:sp>
        <p:nvSpPr>
          <p:cNvPr id="19" name="TextBox 26"/>
          <p:cNvSpPr txBox="1">
            <a:spLocks noChangeArrowheads="1"/>
          </p:cNvSpPr>
          <p:nvPr/>
        </p:nvSpPr>
        <p:spPr bwMode="auto">
          <a:xfrm>
            <a:off x="708392" y="2894755"/>
            <a:ext cx="3807868" cy="37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 lvl="0">
              <a:spcAft>
                <a:spcPts val="700"/>
              </a:spcAft>
              <a:defRPr/>
            </a:pPr>
            <a:r>
              <a:rPr lang="ru-RU" sz="1100" dirty="0"/>
              <a:t>Создание условий и возможностей для </a:t>
            </a:r>
            <a:r>
              <a:rPr lang="ru-RU" sz="1100" b="1" dirty="0"/>
              <a:t>предпринимательской деятельности</a:t>
            </a:r>
            <a:r>
              <a:rPr lang="ru-RU" sz="1100" dirty="0"/>
              <a:t> инвалидов</a:t>
            </a:r>
            <a:r>
              <a:rPr lang="ru-RU" sz="1100" dirty="0" smtClean="0"/>
              <a:t>;</a:t>
            </a:r>
            <a:endParaRPr lang="ru-RU" sz="1100" dirty="0"/>
          </a:p>
        </p:txBody>
      </p:sp>
      <p:sp>
        <p:nvSpPr>
          <p:cNvPr id="20" name="TextBox 26"/>
          <p:cNvSpPr txBox="1">
            <a:spLocks noChangeArrowheads="1"/>
          </p:cNvSpPr>
          <p:nvPr/>
        </p:nvSpPr>
        <p:spPr bwMode="auto">
          <a:xfrm>
            <a:off x="708392" y="3480201"/>
            <a:ext cx="3807868" cy="54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 lvl="0">
              <a:spcAft>
                <a:spcPts val="500"/>
              </a:spcAft>
              <a:buClr>
                <a:schemeClr val="dk1"/>
              </a:buClr>
              <a:buSzPts val="1100"/>
            </a:pPr>
            <a:r>
              <a:rPr lang="ru-RU" sz="1100" dirty="0"/>
              <a:t>Организация обучения инвалидов </a:t>
            </a:r>
            <a:r>
              <a:rPr lang="ru-RU" sz="1100" b="1" dirty="0"/>
              <a:t>новым профессиям </a:t>
            </a:r>
            <a:r>
              <a:rPr lang="ru-RU" sz="1100" i="1" dirty="0"/>
              <a:t>(непрерывное обучение, индивидуальные образовательные траектории)</a:t>
            </a:r>
            <a:r>
              <a:rPr lang="ru-RU" sz="1100" dirty="0"/>
              <a:t>;</a:t>
            </a:r>
          </a:p>
        </p:txBody>
      </p:sp>
      <p:sp>
        <p:nvSpPr>
          <p:cNvPr id="21" name="TextBox 26"/>
          <p:cNvSpPr txBox="1">
            <a:spLocks noChangeArrowheads="1"/>
          </p:cNvSpPr>
          <p:nvPr/>
        </p:nvSpPr>
        <p:spPr bwMode="auto">
          <a:xfrm>
            <a:off x="4792007" y="1433478"/>
            <a:ext cx="3807868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200" dirty="0">
                <a:cs typeface="Lato Regular"/>
              </a:rPr>
              <a:t>Повышение числа инвалидов, владеющих востребованными </a:t>
            </a:r>
            <a:r>
              <a:rPr lang="ru-RU" sz="1200" b="1" dirty="0">
                <a:cs typeface="Lato Regular"/>
              </a:rPr>
              <a:t>цифровыми компетенциями</a:t>
            </a:r>
            <a:r>
              <a:rPr lang="ru-RU" sz="1200" dirty="0">
                <a:cs typeface="Lato Regular"/>
              </a:rPr>
              <a:t>;</a:t>
            </a:r>
          </a:p>
        </p:txBody>
      </p:sp>
      <p:sp>
        <p:nvSpPr>
          <p:cNvPr id="24" name="Round Same Side Corner Rectangle 25"/>
          <p:cNvSpPr/>
          <p:nvPr/>
        </p:nvSpPr>
        <p:spPr>
          <a:xfrm rot="10800000" flipH="1">
            <a:off x="4583299" y="2162927"/>
            <a:ext cx="45719" cy="58575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5" name="Round Same Side Corner Rectangle 22"/>
          <p:cNvSpPr/>
          <p:nvPr/>
        </p:nvSpPr>
        <p:spPr>
          <a:xfrm rot="10800000" flipH="1">
            <a:off x="4583859" y="2894754"/>
            <a:ext cx="45719" cy="186028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86A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8" name="Round Same Side Corner Rectangle 21"/>
          <p:cNvSpPr/>
          <p:nvPr/>
        </p:nvSpPr>
        <p:spPr>
          <a:xfrm rot="10800000" flipH="1">
            <a:off x="519409" y="4213870"/>
            <a:ext cx="50019" cy="54117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anchor="ctr"/>
          <a:lstStyle/>
          <a:p>
            <a:pPr algn="ctr" defTabSz="685663">
              <a:defRPr/>
            </a:pPr>
            <a:endParaRPr lang="bg-BG" dirty="0">
              <a:latin typeface="Calibri Light"/>
            </a:endParaRPr>
          </a:p>
        </p:txBody>
      </p:sp>
      <p:sp>
        <p:nvSpPr>
          <p:cNvPr id="29" name="TextBox 26"/>
          <p:cNvSpPr txBox="1">
            <a:spLocks noChangeArrowheads="1"/>
          </p:cNvSpPr>
          <p:nvPr/>
        </p:nvSpPr>
        <p:spPr bwMode="auto">
          <a:xfrm>
            <a:off x="4792008" y="2159896"/>
            <a:ext cx="3807868" cy="58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 lvl="0">
              <a:spcAft>
                <a:spcPts val="500"/>
              </a:spcAft>
              <a:buClr>
                <a:schemeClr val="dk1"/>
              </a:buClr>
              <a:buSzPts val="1100"/>
            </a:pPr>
            <a:r>
              <a:rPr lang="ru-RU" sz="1200" dirty="0"/>
              <a:t>Взаимная интеграция и </a:t>
            </a:r>
            <a:r>
              <a:rPr lang="ru-RU" sz="1200" dirty="0" smtClean="0"/>
              <a:t>взаимодополняемость </a:t>
            </a:r>
            <a:r>
              <a:rPr lang="ru-RU" sz="1200" dirty="0"/>
              <a:t>с федеральной государственной информационной системой </a:t>
            </a:r>
            <a:r>
              <a:rPr lang="ru-RU" sz="1200" b="1" dirty="0"/>
              <a:t>«Федеральный реестр инвалидов»</a:t>
            </a:r>
            <a:r>
              <a:rPr lang="ru-RU" sz="1200" dirty="0"/>
              <a:t>;</a:t>
            </a: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792007" y="2882736"/>
            <a:ext cx="3990799" cy="189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 lvl="0">
              <a:spcAft>
                <a:spcPts val="500"/>
              </a:spcAft>
              <a:buClr>
                <a:schemeClr val="dk1"/>
              </a:buClr>
              <a:buSzPts val="1100"/>
            </a:pPr>
            <a:r>
              <a:rPr lang="ru-RU" sz="1100" dirty="0"/>
              <a:t>Усиление </a:t>
            </a:r>
            <a:r>
              <a:rPr lang="ru-RU" sz="1100" b="1" dirty="0"/>
              <a:t>качества исполнения международного и российского законодательства</a:t>
            </a:r>
            <a:r>
              <a:rPr lang="ru-RU" sz="1100" dirty="0"/>
              <a:t> в сфере социальной защиты инвалидов</a:t>
            </a:r>
            <a:r>
              <a:rPr lang="ru-RU" sz="1100" i="1" dirty="0"/>
              <a:t> (в соответствии с подписанной РФ в 2008 году и в 2012 году ратифицированной Конвенции о правах инвалидов от 13 декабря 2006 года, а также согласно федеральным "О социальной защите инвалидов в Российской Федерации", законам "Об образовании в Российской Федерации», "Об основах социального обслуживания граждан в Российской Федерации", "О физической культуре и спорте в Российской </a:t>
            </a:r>
            <a:r>
              <a:rPr lang="ru-RU" sz="1100" i="1" dirty="0" smtClean="0"/>
              <a:t>Федерации» и прочими нормативно-правовыми актами)</a:t>
            </a:r>
            <a:r>
              <a:rPr lang="ru-RU" sz="1100" dirty="0"/>
              <a:t>.</a:t>
            </a:r>
          </a:p>
        </p:txBody>
      </p:sp>
      <p:sp>
        <p:nvSpPr>
          <p:cNvPr id="31" name="TextBox 26"/>
          <p:cNvSpPr txBox="1">
            <a:spLocks noChangeArrowheads="1"/>
          </p:cNvSpPr>
          <p:nvPr/>
        </p:nvSpPr>
        <p:spPr bwMode="auto">
          <a:xfrm>
            <a:off x="708392" y="4213870"/>
            <a:ext cx="3807868" cy="54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90" tIns="17145" rIns="34290" bIns="17145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Arial" charset="0"/>
              </a:defRPr>
            </a:lvl9pPr>
          </a:lstStyle>
          <a:p>
            <a:pPr>
              <a:spcAft>
                <a:spcPts val="700"/>
              </a:spcAft>
              <a:defRPr/>
            </a:pPr>
            <a:r>
              <a:rPr lang="ru-RU" sz="1100" dirty="0">
                <a:cs typeface="Lato Regular"/>
              </a:rPr>
              <a:t>Снижение социальной нагрузки на государство за счет активизации </a:t>
            </a:r>
            <a:r>
              <a:rPr lang="ru-RU" sz="1100" b="1" dirty="0">
                <a:cs typeface="Lato Regular"/>
              </a:rPr>
              <a:t>вовлечения бизнеса </a:t>
            </a:r>
            <a:r>
              <a:rPr lang="ru-RU" sz="1100" dirty="0">
                <a:cs typeface="Lato Regular"/>
              </a:rPr>
              <a:t>в решении широкого круга проблем инвалидов;</a:t>
            </a: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1860" y="613666"/>
            <a:ext cx="9144000" cy="715566"/>
          </a:xfrm>
          <a:prstGeom prst="rect">
            <a:avLst/>
          </a:prstGeom>
        </p:spPr>
        <p:txBody>
          <a:bodyPr wrap="square" lIns="68566" tIns="34283" rIns="68566" bIns="34283" numCol="1" spcCol="24003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ru-RU" sz="1400" b="1" dirty="0">
                <a:latin typeface="Lato Black"/>
                <a:cs typeface="Lato Black"/>
              </a:rPr>
              <a:t>Платформа позволит государству максимально эффективно использовать возможности </a:t>
            </a:r>
            <a:r>
              <a:rPr lang="ru-RU" sz="1400" b="1" dirty="0">
                <a:solidFill>
                  <a:srgbClr val="786AF4"/>
                </a:solidFill>
                <a:latin typeface="Lato Black"/>
                <a:cs typeface="Lato Black"/>
              </a:rPr>
              <a:t>цифровизации и высоких технологий </a:t>
            </a:r>
            <a:r>
              <a:rPr lang="ru-RU" sz="1400" b="1" dirty="0">
                <a:latin typeface="Lato Black"/>
                <a:cs typeface="Lato Black"/>
              </a:rPr>
              <a:t>в создании комфортных условий для жизни и самореализации инвалидов. </a:t>
            </a:r>
            <a:endParaRPr sz="1400" b="1" dirty="0"/>
          </a:p>
        </p:txBody>
      </p:sp>
    </p:spTree>
    <p:extLst>
      <p:ext uri="{BB962C8B-B14F-4D97-AF65-F5344CB8AC3E}">
        <p14:creationId xmlns:p14="http://schemas.microsoft.com/office/powerpoint/2010/main" val="257033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VVP1.jpeg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" b="470"/>
          <a:stretch>
            <a:fillRect/>
          </a:stretch>
        </p:blipFill>
        <p:spPr>
          <a:xfrm>
            <a:off x="0" y="0"/>
            <a:ext cx="9167813" cy="5143500"/>
          </a:xfrm>
        </p:spPr>
      </p:pic>
      <p:sp>
        <p:nvSpPr>
          <p:cNvPr id="40" name="Round Same Side Corner Rectangle 39"/>
          <p:cNvSpPr/>
          <p:nvPr/>
        </p:nvSpPr>
        <p:spPr>
          <a:xfrm rot="16200000" flipV="1">
            <a:off x="2795349" y="457450"/>
            <a:ext cx="1890701" cy="748139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C3E9D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algn="ctr"/>
            <a:endParaRPr lang="bg-BG"/>
          </a:p>
        </p:txBody>
      </p:sp>
      <p:sp>
        <p:nvSpPr>
          <p:cNvPr id="42" name="Title 13"/>
          <p:cNvSpPr txBox="1">
            <a:spLocks/>
          </p:cNvSpPr>
          <p:nvPr/>
        </p:nvSpPr>
        <p:spPr>
          <a:xfrm>
            <a:off x="8420" y="3252799"/>
            <a:ext cx="6921581" cy="1890702"/>
          </a:xfrm>
          <a:prstGeom prst="rect">
            <a:avLst/>
          </a:prstGeom>
        </p:spPr>
        <p:txBody>
          <a:bodyPr vert="horz" lIns="182843" tIns="91422" rIns="182843" bIns="91422" rtlCol="0" anchor="ctr"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Lato" panose="020F0502020204030203" pitchFamily="34" charset="0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Lato Light"/>
                <a:cs typeface="Lato Light"/>
              </a:rPr>
              <a:t>«Одной </a:t>
            </a: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Lato Light"/>
                <a:cs typeface="Lato Light"/>
              </a:rPr>
              <a:t>из важнейших задач, стоящих перед страной, перед властью всех уровней, безусловно, является создание самых широких возможностей для самореализации каждого человека. Это в полной мере относится и к людям с ограничениями по здоровью, чтобы они могли найти себя в учёбе, работе, творчестве и, конечно, в спорте, в общественной деятельности, в государственной работе, чтобы они могли реализовать все свои способности и </a:t>
            </a:r>
            <a:r>
              <a:rPr lang="ru-RU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Lato Light"/>
                <a:cs typeface="Lato Light"/>
              </a:rPr>
              <a:t>интересы». </a:t>
            </a:r>
          </a:p>
          <a:p>
            <a:pPr algn="r"/>
            <a:r>
              <a:rPr lang="ru-RU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Lato Light"/>
                <a:cs typeface="Lato Light"/>
              </a:rPr>
              <a:t>Президент России Владимир Путин</a:t>
            </a:r>
            <a:endParaRPr lang="en-US" sz="1400" dirty="0">
              <a:solidFill>
                <a:schemeClr val="bg1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92755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1"/>
          <p:cNvSpPr/>
          <p:nvPr/>
        </p:nvSpPr>
        <p:spPr>
          <a:xfrm>
            <a:off x="2123440" y="2594410"/>
            <a:ext cx="1224280" cy="72073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3347720" y="2594410"/>
            <a:ext cx="1224280" cy="72073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4572000" y="2594410"/>
            <a:ext cx="1224280" cy="72073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5796280" y="2594410"/>
            <a:ext cx="1224280" cy="72073"/>
          </a:xfrm>
          <a:prstGeom prst="chevron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7020560" y="2594410"/>
            <a:ext cx="1224280" cy="72073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/>
        </p:nvSpPr>
        <p:spPr>
          <a:xfrm>
            <a:off x="899160" y="2594410"/>
            <a:ext cx="1224280" cy="72073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1110856" y="1170942"/>
            <a:ext cx="775491" cy="789114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289416" y="3250881"/>
            <a:ext cx="775491" cy="789114"/>
          </a:xfrm>
          <a:prstGeom prst="ellipse">
            <a:avLst/>
          </a:prstGeom>
          <a:noFill/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886462" y="2847845"/>
            <a:ext cx="1224280" cy="104642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/>
                </a:solidFill>
                <a:latin typeface="Lato Light"/>
                <a:cs typeface="Lato Light"/>
              </a:rPr>
              <a:t>2022</a:t>
            </a:r>
            <a:endParaRPr lang="en-US" sz="900" b="1" dirty="0">
              <a:solidFill>
                <a:schemeClr val="accent1"/>
              </a:solidFill>
              <a:latin typeface="Lato Light"/>
              <a:cs typeface="Lato Light"/>
            </a:endParaRPr>
          </a:p>
          <a:p>
            <a:pPr algn="ctr"/>
            <a:endParaRPr lang="en-US" sz="500" dirty="0">
              <a:solidFill>
                <a:schemeClr val="bg1">
                  <a:lumMod val="65000"/>
                </a:schemeClr>
              </a:solidFill>
              <a:latin typeface="Lato Light"/>
              <a:ea typeface="Lato Light"/>
              <a:cs typeface="Lato Light"/>
            </a:endParaRPr>
          </a:p>
          <a:p>
            <a:pPr algn="ctr"/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Структурирование проекта. Разработка </a:t>
            </a:r>
            <a:r>
              <a:rPr lang="en-US" sz="900" dirty="0" smtClean="0">
                <a:solidFill>
                  <a:srgbClr val="000000"/>
                </a:solidFill>
                <a:ea typeface="Lato Light"/>
                <a:cs typeface="Lato Light"/>
              </a:rPr>
              <a:t>MVP</a:t>
            </a:r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. Ранние пользователи</a:t>
            </a:r>
            <a:endParaRPr lang="en-US" sz="900" dirty="0">
              <a:solidFill>
                <a:srgbClr val="000000"/>
              </a:solidFill>
              <a:ea typeface="Lato Light"/>
              <a:cs typeface="Lato Ligh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498600" y="2100580"/>
            <a:ext cx="0" cy="32207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2677160" y="2847846"/>
            <a:ext cx="0" cy="32207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057395" y="1514728"/>
            <a:ext cx="1224280" cy="90792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Полномасштабная </a:t>
            </a:r>
            <a:r>
              <a:rPr lang="en-US" sz="900" dirty="0" smtClean="0">
                <a:solidFill>
                  <a:srgbClr val="000000"/>
                </a:solidFill>
                <a:ea typeface="Lato Light"/>
                <a:cs typeface="Lato Light"/>
              </a:rPr>
              <a:t>IT-</a:t>
            </a:r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разработка платформы. Пилотный запуск. </a:t>
            </a:r>
          </a:p>
          <a:p>
            <a:pPr algn="ctr"/>
            <a:endParaRPr lang="en-US" sz="500" dirty="0">
              <a:solidFill>
                <a:schemeClr val="bg1">
                  <a:lumMod val="65000"/>
                </a:schemeClr>
              </a:solidFill>
              <a:latin typeface="Lato Light"/>
              <a:ea typeface="Lato Light"/>
              <a:cs typeface="Lato Light"/>
            </a:endParaRPr>
          </a:p>
          <a:p>
            <a:pPr algn="ctr"/>
            <a:r>
              <a:rPr lang="ru-RU" sz="1200" b="1" dirty="0" smtClean="0">
                <a:solidFill>
                  <a:schemeClr val="accent2"/>
                </a:solidFill>
                <a:latin typeface="Lato Light"/>
                <a:cs typeface="Lato Light"/>
              </a:rPr>
              <a:t>2023</a:t>
            </a:r>
            <a:endParaRPr lang="en-US" sz="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3550920" y="1170942"/>
            <a:ext cx="775491" cy="789114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3326526" y="2847845"/>
            <a:ext cx="1224280" cy="132342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3"/>
                </a:solidFill>
                <a:latin typeface="Lato Light"/>
                <a:cs typeface="Lato Light"/>
              </a:rPr>
              <a:t>2024</a:t>
            </a:r>
            <a:endParaRPr lang="en-US" sz="900" b="1" dirty="0">
              <a:solidFill>
                <a:schemeClr val="accent3"/>
              </a:solidFill>
              <a:latin typeface="Lato Light"/>
              <a:cs typeface="Lato Light"/>
            </a:endParaRPr>
          </a:p>
          <a:p>
            <a:pPr algn="ctr"/>
            <a:endParaRPr lang="en-US" sz="500" dirty="0">
              <a:solidFill>
                <a:schemeClr val="bg1">
                  <a:lumMod val="65000"/>
                </a:schemeClr>
              </a:solidFill>
              <a:latin typeface="Lato Light"/>
              <a:ea typeface="Lato Light"/>
              <a:cs typeface="Lato Light"/>
            </a:endParaRPr>
          </a:p>
          <a:p>
            <a:pPr algn="ctr"/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Цифровая трансформация инфраструктуры поддержки </a:t>
            </a:r>
            <a:r>
              <a:rPr lang="ru-RU" sz="900" dirty="0">
                <a:solidFill>
                  <a:srgbClr val="000000"/>
                </a:solidFill>
                <a:ea typeface="Lato Light"/>
                <a:cs typeface="Lato Light"/>
              </a:rPr>
              <a:t>людей с ограниченными возможностями</a:t>
            </a:r>
            <a:endParaRPr lang="en-US" sz="900" dirty="0">
              <a:solidFill>
                <a:srgbClr val="000000"/>
              </a:solidFill>
              <a:ea typeface="Lato Light"/>
              <a:cs typeface="Lato Light"/>
            </a:endParaRPr>
          </a:p>
          <a:p>
            <a:pPr algn="ctr"/>
            <a:endParaRPr lang="en-US" sz="900" dirty="0">
              <a:solidFill>
                <a:srgbClr val="000000"/>
              </a:solidFill>
              <a:ea typeface="Lato Light"/>
              <a:cs typeface="Lato Light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3938664" y="2100580"/>
            <a:ext cx="0" cy="32207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4737976" y="3250881"/>
            <a:ext cx="775491" cy="789114"/>
          </a:xfrm>
          <a:prstGeom prst="ellipse">
            <a:avLst/>
          </a:prstGeom>
          <a:noFill/>
          <a:ln w="127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5125720" y="2847846"/>
            <a:ext cx="0" cy="32207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504768" y="1061163"/>
            <a:ext cx="1224280" cy="146192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Расширение функционала платформы за счет создания дополнительных модулей (социальная сеть, маркетплейс и т.д.)</a:t>
            </a:r>
            <a:endParaRPr lang="en-US" sz="900" dirty="0">
              <a:solidFill>
                <a:srgbClr val="000000"/>
              </a:solidFill>
              <a:ea typeface="Lato Light"/>
              <a:cs typeface="Lato Light"/>
            </a:endParaRPr>
          </a:p>
          <a:p>
            <a:pPr algn="ctr"/>
            <a:endParaRPr lang="en-US" sz="500" dirty="0">
              <a:solidFill>
                <a:schemeClr val="bg1">
                  <a:lumMod val="65000"/>
                </a:schemeClr>
              </a:solidFill>
              <a:latin typeface="Lato Light"/>
              <a:ea typeface="Lato Light"/>
              <a:cs typeface="Lato Light"/>
            </a:endParaRPr>
          </a:p>
          <a:p>
            <a:pPr algn="ctr"/>
            <a:r>
              <a:rPr lang="ru-RU" sz="1200" b="1" dirty="0" smtClean="0">
                <a:solidFill>
                  <a:schemeClr val="accent4"/>
                </a:solidFill>
                <a:latin typeface="Lato Light"/>
                <a:cs typeface="Lato Light"/>
              </a:rPr>
              <a:t>2025</a:t>
            </a:r>
            <a:endParaRPr lang="en-US" sz="800" b="1" dirty="0">
              <a:solidFill>
                <a:schemeClr val="accent4"/>
              </a:solidFill>
              <a:latin typeface="Lato Light"/>
              <a:cs typeface="Lato Light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5999480" y="1170942"/>
            <a:ext cx="775491" cy="789114"/>
          </a:xfrm>
          <a:prstGeom prst="ellipse">
            <a:avLst/>
          </a:prstGeom>
          <a:noFill/>
          <a:ln w="127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5729048" y="2847845"/>
            <a:ext cx="1291512" cy="104642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/>
                </a:solidFill>
                <a:latin typeface="Lato Light"/>
                <a:cs typeface="Lato Light"/>
              </a:rPr>
              <a:t>2026</a:t>
            </a:r>
            <a:endParaRPr lang="en-US" sz="900" b="1" dirty="0">
              <a:solidFill>
                <a:schemeClr val="accent5"/>
              </a:solidFill>
              <a:latin typeface="Lato Light"/>
              <a:cs typeface="Lato Light"/>
            </a:endParaRPr>
          </a:p>
          <a:p>
            <a:pPr algn="ctr"/>
            <a:endParaRPr lang="en-US" sz="500" dirty="0">
              <a:solidFill>
                <a:schemeClr val="bg1">
                  <a:lumMod val="65000"/>
                </a:schemeClr>
              </a:solidFill>
              <a:latin typeface="Lato Light"/>
              <a:ea typeface="Lato Light"/>
              <a:cs typeface="Lato Light"/>
            </a:endParaRPr>
          </a:p>
          <a:p>
            <a:pPr algn="ctr"/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Создание умной сети инклюзивных городов для обмена ресурсами и технологиями</a:t>
            </a:r>
            <a:endParaRPr lang="en-US" sz="900" dirty="0">
              <a:solidFill>
                <a:srgbClr val="000000"/>
              </a:solidFill>
              <a:ea typeface="Lato Light"/>
              <a:cs typeface="Lato Light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6387224" y="2100580"/>
            <a:ext cx="0" cy="32207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7188625" y="3250881"/>
            <a:ext cx="775491" cy="789114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/>
          <p:nvPr/>
        </p:nvCxnSpPr>
        <p:spPr>
          <a:xfrm flipV="1">
            <a:off x="7576369" y="2847846"/>
            <a:ext cx="0" cy="32207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020560" y="1199663"/>
            <a:ext cx="1224280" cy="132342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000000"/>
                </a:solidFill>
                <a:ea typeface="Lato Light"/>
                <a:cs typeface="Lato Light"/>
              </a:rPr>
              <a:t>Реализация модели инклюзивного общества в России. Масштабирование на мир</a:t>
            </a:r>
            <a:endParaRPr lang="en-US" sz="900" dirty="0">
              <a:solidFill>
                <a:srgbClr val="000000"/>
              </a:solidFill>
              <a:ea typeface="Lato Light"/>
              <a:cs typeface="Lato Light"/>
            </a:endParaRPr>
          </a:p>
          <a:p>
            <a:pPr algn="ctr"/>
            <a:endParaRPr lang="en-US" sz="500" dirty="0">
              <a:solidFill>
                <a:schemeClr val="bg1">
                  <a:lumMod val="65000"/>
                </a:schemeClr>
              </a:solidFill>
              <a:latin typeface="Lato Light"/>
              <a:ea typeface="Lato Light"/>
              <a:cs typeface="Lato Light"/>
            </a:endParaRPr>
          </a:p>
          <a:p>
            <a:pPr algn="ctr"/>
            <a:r>
              <a:rPr lang="ru-RU" sz="1200" b="1" dirty="0" smtClean="0">
                <a:solidFill>
                  <a:schemeClr val="accent6"/>
                </a:solidFill>
                <a:latin typeface="Lato Light"/>
                <a:cs typeface="Lato Light"/>
              </a:rPr>
              <a:t>2027</a:t>
            </a:r>
            <a:endParaRPr lang="en-US" sz="800" b="1" dirty="0">
              <a:solidFill>
                <a:schemeClr val="accent6"/>
              </a:solidFill>
              <a:latin typeface="Lato Light"/>
              <a:cs typeface="Lato Ligh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60145" y="252609"/>
            <a:ext cx="2421381" cy="359073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Дорожная карта</a:t>
            </a:r>
            <a:endParaRPr lang="en-US" sz="2300" b="1" dirty="0">
              <a:solidFill>
                <a:schemeClr val="accent5">
                  <a:lumMod val="75000"/>
                </a:schemeClr>
              </a:solidFill>
              <a:latin typeface="Lato Light"/>
              <a:cs typeface="Lato Light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3668243" y="746996"/>
            <a:ext cx="1845224" cy="0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70"/>
          <p:cNvSpPr>
            <a:spLocks noChangeArrowheads="1"/>
          </p:cNvSpPr>
          <p:nvPr/>
        </p:nvSpPr>
        <p:spPr bwMode="auto">
          <a:xfrm>
            <a:off x="1311138" y="1376348"/>
            <a:ext cx="366517" cy="357950"/>
          </a:xfrm>
          <a:custGeom>
            <a:avLst/>
            <a:gdLst>
              <a:gd name="T0" fmla="*/ 633 w 634"/>
              <a:gd name="T1" fmla="*/ 235 h 619"/>
              <a:gd name="T2" fmla="*/ 412 w 634"/>
              <a:gd name="T3" fmla="*/ 206 h 619"/>
              <a:gd name="T4" fmla="*/ 309 w 634"/>
              <a:gd name="T5" fmla="*/ 0 h 619"/>
              <a:gd name="T6" fmla="*/ 220 w 634"/>
              <a:gd name="T7" fmla="*/ 206 h 619"/>
              <a:gd name="T8" fmla="*/ 0 w 634"/>
              <a:gd name="T9" fmla="*/ 235 h 619"/>
              <a:gd name="T10" fmla="*/ 162 w 634"/>
              <a:gd name="T11" fmla="*/ 398 h 619"/>
              <a:gd name="T12" fmla="*/ 117 w 634"/>
              <a:gd name="T13" fmla="*/ 618 h 619"/>
              <a:gd name="T14" fmla="*/ 309 w 634"/>
              <a:gd name="T15" fmla="*/ 515 h 619"/>
              <a:gd name="T16" fmla="*/ 515 w 634"/>
              <a:gd name="T17" fmla="*/ 618 h 619"/>
              <a:gd name="T18" fmla="*/ 471 w 634"/>
              <a:gd name="T19" fmla="*/ 398 h 619"/>
              <a:gd name="T20" fmla="*/ 633 w 634"/>
              <a:gd name="T21" fmla="*/ 235 h 619"/>
              <a:gd name="T22" fmla="*/ 309 w 634"/>
              <a:gd name="T23" fmla="*/ 471 h 619"/>
              <a:gd name="T24" fmla="*/ 162 w 634"/>
              <a:gd name="T25" fmla="*/ 545 h 619"/>
              <a:gd name="T26" fmla="*/ 191 w 634"/>
              <a:gd name="T27" fmla="*/ 382 h 619"/>
              <a:gd name="T28" fmla="*/ 73 w 634"/>
              <a:gd name="T29" fmla="*/ 265 h 619"/>
              <a:gd name="T30" fmla="*/ 235 w 634"/>
              <a:gd name="T31" fmla="*/ 235 h 619"/>
              <a:gd name="T32" fmla="*/ 309 w 634"/>
              <a:gd name="T33" fmla="*/ 73 h 619"/>
              <a:gd name="T34" fmla="*/ 383 w 634"/>
              <a:gd name="T35" fmla="*/ 235 h 619"/>
              <a:gd name="T36" fmla="*/ 559 w 634"/>
              <a:gd name="T37" fmla="*/ 265 h 619"/>
              <a:gd name="T38" fmla="*/ 426 w 634"/>
              <a:gd name="T39" fmla="*/ 382 h 619"/>
              <a:gd name="T40" fmla="*/ 456 w 634"/>
              <a:gd name="T41" fmla="*/ 559 h 619"/>
              <a:gd name="T42" fmla="*/ 309 w 634"/>
              <a:gd name="T43" fmla="*/ 471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34" h="619">
                <a:moveTo>
                  <a:pt x="633" y="235"/>
                </a:moveTo>
                <a:lnTo>
                  <a:pt x="412" y="206"/>
                </a:lnTo>
                <a:lnTo>
                  <a:pt x="309" y="0"/>
                </a:lnTo>
                <a:lnTo>
                  <a:pt x="220" y="206"/>
                </a:lnTo>
                <a:lnTo>
                  <a:pt x="0" y="235"/>
                </a:lnTo>
                <a:lnTo>
                  <a:pt x="162" y="398"/>
                </a:lnTo>
                <a:lnTo>
                  <a:pt x="117" y="618"/>
                </a:lnTo>
                <a:lnTo>
                  <a:pt x="309" y="515"/>
                </a:lnTo>
                <a:lnTo>
                  <a:pt x="515" y="618"/>
                </a:lnTo>
                <a:lnTo>
                  <a:pt x="471" y="398"/>
                </a:lnTo>
                <a:lnTo>
                  <a:pt x="633" y="235"/>
                </a:lnTo>
                <a:close/>
                <a:moveTo>
                  <a:pt x="309" y="471"/>
                </a:moveTo>
                <a:lnTo>
                  <a:pt x="162" y="545"/>
                </a:lnTo>
                <a:lnTo>
                  <a:pt x="191" y="382"/>
                </a:lnTo>
                <a:lnTo>
                  <a:pt x="73" y="265"/>
                </a:lnTo>
                <a:lnTo>
                  <a:pt x="235" y="235"/>
                </a:lnTo>
                <a:lnTo>
                  <a:pt x="309" y="73"/>
                </a:lnTo>
                <a:lnTo>
                  <a:pt x="383" y="235"/>
                </a:lnTo>
                <a:lnTo>
                  <a:pt x="559" y="265"/>
                </a:lnTo>
                <a:lnTo>
                  <a:pt x="426" y="382"/>
                </a:lnTo>
                <a:lnTo>
                  <a:pt x="456" y="559"/>
                </a:lnTo>
                <a:lnTo>
                  <a:pt x="309" y="471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bevel/>
            <a:headEnd/>
            <a:tailEnd/>
          </a:ln>
          <a:effectLst/>
          <a:extLst/>
        </p:spPr>
        <p:txBody>
          <a:bodyPr wrap="none" lIns="34290" tIns="17145" rIns="34290" bIns="17145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37" name="Freeform 158"/>
          <p:cNvSpPr>
            <a:spLocks noChangeArrowheads="1"/>
          </p:cNvSpPr>
          <p:nvPr/>
        </p:nvSpPr>
        <p:spPr bwMode="auto">
          <a:xfrm>
            <a:off x="2493183" y="3488875"/>
            <a:ext cx="367955" cy="336506"/>
          </a:xfrm>
          <a:custGeom>
            <a:avLst/>
            <a:gdLst>
              <a:gd name="T0" fmla="*/ 515 w 649"/>
              <a:gd name="T1" fmla="*/ 74 h 590"/>
              <a:gd name="T2" fmla="*/ 515 w 649"/>
              <a:gd name="T3" fmla="*/ 74 h 590"/>
              <a:gd name="T4" fmla="*/ 442 w 649"/>
              <a:gd name="T5" fmla="*/ 0 h 590"/>
              <a:gd name="T6" fmla="*/ 206 w 649"/>
              <a:gd name="T7" fmla="*/ 0 h 590"/>
              <a:gd name="T8" fmla="*/ 133 w 649"/>
              <a:gd name="T9" fmla="*/ 74 h 590"/>
              <a:gd name="T10" fmla="*/ 15 w 649"/>
              <a:gd name="T11" fmla="*/ 162 h 590"/>
              <a:gd name="T12" fmla="*/ 133 w 649"/>
              <a:gd name="T13" fmla="*/ 280 h 590"/>
              <a:gd name="T14" fmla="*/ 147 w 649"/>
              <a:gd name="T15" fmla="*/ 280 h 590"/>
              <a:gd name="T16" fmla="*/ 309 w 649"/>
              <a:gd name="T17" fmla="*/ 427 h 590"/>
              <a:gd name="T18" fmla="*/ 309 w 649"/>
              <a:gd name="T19" fmla="*/ 545 h 590"/>
              <a:gd name="T20" fmla="*/ 250 w 649"/>
              <a:gd name="T21" fmla="*/ 545 h 590"/>
              <a:gd name="T22" fmla="*/ 221 w 649"/>
              <a:gd name="T23" fmla="*/ 574 h 590"/>
              <a:gd name="T24" fmla="*/ 250 w 649"/>
              <a:gd name="T25" fmla="*/ 589 h 590"/>
              <a:gd name="T26" fmla="*/ 397 w 649"/>
              <a:gd name="T27" fmla="*/ 589 h 590"/>
              <a:gd name="T28" fmla="*/ 427 w 649"/>
              <a:gd name="T29" fmla="*/ 574 h 590"/>
              <a:gd name="T30" fmla="*/ 397 w 649"/>
              <a:gd name="T31" fmla="*/ 545 h 590"/>
              <a:gd name="T32" fmla="*/ 339 w 649"/>
              <a:gd name="T33" fmla="*/ 545 h 590"/>
              <a:gd name="T34" fmla="*/ 339 w 649"/>
              <a:gd name="T35" fmla="*/ 427 h 590"/>
              <a:gd name="T36" fmla="*/ 501 w 649"/>
              <a:gd name="T37" fmla="*/ 280 h 590"/>
              <a:gd name="T38" fmla="*/ 515 w 649"/>
              <a:gd name="T39" fmla="*/ 280 h 590"/>
              <a:gd name="T40" fmla="*/ 633 w 649"/>
              <a:gd name="T41" fmla="*/ 162 h 590"/>
              <a:gd name="T42" fmla="*/ 515 w 649"/>
              <a:gd name="T43" fmla="*/ 74 h 590"/>
              <a:gd name="T44" fmla="*/ 133 w 649"/>
              <a:gd name="T45" fmla="*/ 236 h 590"/>
              <a:gd name="T46" fmla="*/ 133 w 649"/>
              <a:gd name="T47" fmla="*/ 236 h 590"/>
              <a:gd name="T48" fmla="*/ 44 w 649"/>
              <a:gd name="T49" fmla="*/ 162 h 590"/>
              <a:gd name="T50" fmla="*/ 133 w 649"/>
              <a:gd name="T51" fmla="*/ 118 h 590"/>
              <a:gd name="T52" fmla="*/ 133 w 649"/>
              <a:gd name="T53" fmla="*/ 236 h 590"/>
              <a:gd name="T54" fmla="*/ 486 w 649"/>
              <a:gd name="T55" fmla="*/ 191 h 590"/>
              <a:gd name="T56" fmla="*/ 486 w 649"/>
              <a:gd name="T57" fmla="*/ 191 h 590"/>
              <a:gd name="T58" fmla="*/ 324 w 649"/>
              <a:gd name="T59" fmla="*/ 398 h 590"/>
              <a:gd name="T60" fmla="*/ 162 w 649"/>
              <a:gd name="T61" fmla="*/ 191 h 590"/>
              <a:gd name="T62" fmla="*/ 162 w 649"/>
              <a:gd name="T63" fmla="*/ 74 h 590"/>
              <a:gd name="T64" fmla="*/ 206 w 649"/>
              <a:gd name="T65" fmla="*/ 44 h 590"/>
              <a:gd name="T66" fmla="*/ 442 w 649"/>
              <a:gd name="T67" fmla="*/ 44 h 590"/>
              <a:gd name="T68" fmla="*/ 486 w 649"/>
              <a:gd name="T69" fmla="*/ 74 h 590"/>
              <a:gd name="T70" fmla="*/ 486 w 649"/>
              <a:gd name="T71" fmla="*/ 191 h 590"/>
              <a:gd name="T72" fmla="*/ 515 w 649"/>
              <a:gd name="T73" fmla="*/ 236 h 590"/>
              <a:gd name="T74" fmla="*/ 515 w 649"/>
              <a:gd name="T75" fmla="*/ 236 h 590"/>
              <a:gd name="T76" fmla="*/ 515 w 649"/>
              <a:gd name="T77" fmla="*/ 118 h 590"/>
              <a:gd name="T78" fmla="*/ 604 w 649"/>
              <a:gd name="T79" fmla="*/ 162 h 590"/>
              <a:gd name="T80" fmla="*/ 515 w 649"/>
              <a:gd name="T81" fmla="*/ 236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2" name="Freeform 109"/>
          <p:cNvSpPr>
            <a:spLocks noChangeArrowheads="1"/>
          </p:cNvSpPr>
          <p:nvPr/>
        </p:nvSpPr>
        <p:spPr bwMode="auto">
          <a:xfrm>
            <a:off x="4947901" y="3466472"/>
            <a:ext cx="355639" cy="355546"/>
          </a:xfrm>
          <a:custGeom>
            <a:avLst/>
            <a:gdLst>
              <a:gd name="T0" fmla="*/ 324 w 634"/>
              <a:gd name="T1" fmla="*/ 0 h 634"/>
              <a:gd name="T2" fmla="*/ 324 w 634"/>
              <a:gd name="T3" fmla="*/ 633 h 634"/>
              <a:gd name="T4" fmla="*/ 324 w 634"/>
              <a:gd name="T5" fmla="*/ 0 h 634"/>
              <a:gd name="T6" fmla="*/ 545 w 634"/>
              <a:gd name="T7" fmla="*/ 162 h 634"/>
              <a:gd name="T8" fmla="*/ 442 w 634"/>
              <a:gd name="T9" fmla="*/ 294 h 634"/>
              <a:gd name="T10" fmla="*/ 545 w 634"/>
              <a:gd name="T11" fmla="*/ 162 h 634"/>
              <a:gd name="T12" fmla="*/ 516 w 634"/>
              <a:gd name="T13" fmla="*/ 133 h 634"/>
              <a:gd name="T14" fmla="*/ 383 w 634"/>
              <a:gd name="T15" fmla="*/ 59 h 634"/>
              <a:gd name="T16" fmla="*/ 236 w 634"/>
              <a:gd name="T17" fmla="*/ 294 h 634"/>
              <a:gd name="T18" fmla="*/ 251 w 634"/>
              <a:gd name="T19" fmla="*/ 192 h 634"/>
              <a:gd name="T20" fmla="*/ 383 w 634"/>
              <a:gd name="T21" fmla="*/ 192 h 634"/>
              <a:gd name="T22" fmla="*/ 236 w 634"/>
              <a:gd name="T23" fmla="*/ 294 h 634"/>
              <a:gd name="T24" fmla="*/ 398 w 634"/>
              <a:gd name="T25" fmla="*/ 339 h 634"/>
              <a:gd name="T26" fmla="*/ 324 w 634"/>
              <a:gd name="T27" fmla="*/ 442 h 634"/>
              <a:gd name="T28" fmla="*/ 236 w 634"/>
              <a:gd name="T29" fmla="*/ 339 h 634"/>
              <a:gd name="T30" fmla="*/ 295 w 634"/>
              <a:gd name="T31" fmla="*/ 44 h 634"/>
              <a:gd name="T32" fmla="*/ 324 w 634"/>
              <a:gd name="T33" fmla="*/ 44 h 634"/>
              <a:gd name="T34" fmla="*/ 383 w 634"/>
              <a:gd name="T35" fmla="*/ 162 h 634"/>
              <a:gd name="T36" fmla="*/ 265 w 634"/>
              <a:gd name="T37" fmla="*/ 162 h 634"/>
              <a:gd name="T38" fmla="*/ 251 w 634"/>
              <a:gd name="T39" fmla="*/ 59 h 634"/>
              <a:gd name="T40" fmla="*/ 221 w 634"/>
              <a:gd name="T41" fmla="*/ 147 h 634"/>
              <a:gd name="T42" fmla="*/ 251 w 634"/>
              <a:gd name="T43" fmla="*/ 59 h 634"/>
              <a:gd name="T44" fmla="*/ 89 w 634"/>
              <a:gd name="T45" fmla="*/ 162 h 634"/>
              <a:gd name="T46" fmla="*/ 207 w 634"/>
              <a:gd name="T47" fmla="*/ 294 h 634"/>
              <a:gd name="T48" fmla="*/ 89 w 634"/>
              <a:gd name="T49" fmla="*/ 162 h 634"/>
              <a:gd name="T50" fmla="*/ 89 w 634"/>
              <a:gd name="T51" fmla="*/ 471 h 634"/>
              <a:gd name="T52" fmla="*/ 207 w 634"/>
              <a:gd name="T53" fmla="*/ 339 h 634"/>
              <a:gd name="T54" fmla="*/ 89 w 634"/>
              <a:gd name="T55" fmla="*/ 471 h 634"/>
              <a:gd name="T56" fmla="*/ 118 w 634"/>
              <a:gd name="T57" fmla="*/ 501 h 634"/>
              <a:gd name="T58" fmla="*/ 251 w 634"/>
              <a:gd name="T59" fmla="*/ 589 h 634"/>
              <a:gd name="T60" fmla="*/ 339 w 634"/>
              <a:gd name="T61" fmla="*/ 589 h 634"/>
              <a:gd name="T62" fmla="*/ 324 w 634"/>
              <a:gd name="T63" fmla="*/ 589 h 634"/>
              <a:gd name="T64" fmla="*/ 265 w 634"/>
              <a:gd name="T65" fmla="*/ 471 h 634"/>
              <a:gd name="T66" fmla="*/ 383 w 634"/>
              <a:gd name="T67" fmla="*/ 471 h 634"/>
              <a:gd name="T68" fmla="*/ 383 w 634"/>
              <a:gd name="T69" fmla="*/ 589 h 634"/>
              <a:gd name="T70" fmla="*/ 412 w 634"/>
              <a:gd name="T71" fmla="*/ 486 h 634"/>
              <a:gd name="T72" fmla="*/ 383 w 634"/>
              <a:gd name="T73" fmla="*/ 589 h 634"/>
              <a:gd name="T74" fmla="*/ 545 w 634"/>
              <a:gd name="T75" fmla="*/ 471 h 634"/>
              <a:gd name="T76" fmla="*/ 442 w 634"/>
              <a:gd name="T77" fmla="*/ 339 h 634"/>
              <a:gd name="T78" fmla="*/ 545 w 634"/>
              <a:gd name="T79" fmla="*/ 47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6" name="Freeform 176"/>
          <p:cNvSpPr>
            <a:spLocks noChangeArrowheads="1"/>
          </p:cNvSpPr>
          <p:nvPr/>
        </p:nvSpPr>
        <p:spPr bwMode="auto">
          <a:xfrm>
            <a:off x="7441995" y="3424773"/>
            <a:ext cx="268747" cy="397245"/>
          </a:xfrm>
          <a:custGeom>
            <a:avLst/>
            <a:gdLst>
              <a:gd name="T0" fmla="*/ 354 w 428"/>
              <a:gd name="T1" fmla="*/ 324 h 634"/>
              <a:gd name="T2" fmla="*/ 354 w 428"/>
              <a:gd name="T3" fmla="*/ 324 h 634"/>
              <a:gd name="T4" fmla="*/ 398 w 428"/>
              <a:gd name="T5" fmla="*/ 191 h 634"/>
              <a:gd name="T6" fmla="*/ 221 w 428"/>
              <a:gd name="T7" fmla="*/ 0 h 634"/>
              <a:gd name="T8" fmla="*/ 45 w 428"/>
              <a:gd name="T9" fmla="*/ 191 h 634"/>
              <a:gd name="T10" fmla="*/ 74 w 428"/>
              <a:gd name="T11" fmla="*/ 324 h 634"/>
              <a:gd name="T12" fmla="*/ 0 w 428"/>
              <a:gd name="T13" fmla="*/ 427 h 634"/>
              <a:gd name="T14" fmla="*/ 0 w 428"/>
              <a:gd name="T15" fmla="*/ 515 h 634"/>
              <a:gd name="T16" fmla="*/ 118 w 428"/>
              <a:gd name="T17" fmla="*/ 633 h 634"/>
              <a:gd name="T18" fmla="*/ 309 w 428"/>
              <a:gd name="T19" fmla="*/ 633 h 634"/>
              <a:gd name="T20" fmla="*/ 427 w 428"/>
              <a:gd name="T21" fmla="*/ 515 h 634"/>
              <a:gd name="T22" fmla="*/ 427 w 428"/>
              <a:gd name="T23" fmla="*/ 427 h 634"/>
              <a:gd name="T24" fmla="*/ 354 w 428"/>
              <a:gd name="T25" fmla="*/ 324 h 634"/>
              <a:gd name="T26" fmla="*/ 74 w 428"/>
              <a:gd name="T27" fmla="*/ 191 h 634"/>
              <a:gd name="T28" fmla="*/ 74 w 428"/>
              <a:gd name="T29" fmla="*/ 191 h 634"/>
              <a:gd name="T30" fmla="*/ 221 w 428"/>
              <a:gd name="T31" fmla="*/ 44 h 634"/>
              <a:gd name="T32" fmla="*/ 354 w 428"/>
              <a:gd name="T33" fmla="*/ 191 h 634"/>
              <a:gd name="T34" fmla="*/ 221 w 428"/>
              <a:gd name="T35" fmla="*/ 353 h 634"/>
              <a:gd name="T36" fmla="*/ 74 w 428"/>
              <a:gd name="T37" fmla="*/ 191 h 634"/>
              <a:gd name="T38" fmla="*/ 398 w 428"/>
              <a:gd name="T39" fmla="*/ 501 h 634"/>
              <a:gd name="T40" fmla="*/ 398 w 428"/>
              <a:gd name="T41" fmla="*/ 501 h 634"/>
              <a:gd name="T42" fmla="*/ 295 w 428"/>
              <a:gd name="T43" fmla="*/ 589 h 634"/>
              <a:gd name="T44" fmla="*/ 133 w 428"/>
              <a:gd name="T45" fmla="*/ 589 h 634"/>
              <a:gd name="T46" fmla="*/ 45 w 428"/>
              <a:gd name="T47" fmla="*/ 501 h 634"/>
              <a:gd name="T48" fmla="*/ 45 w 428"/>
              <a:gd name="T49" fmla="*/ 442 h 634"/>
              <a:gd name="T50" fmla="*/ 118 w 428"/>
              <a:gd name="T51" fmla="*/ 353 h 634"/>
              <a:gd name="T52" fmla="*/ 221 w 428"/>
              <a:gd name="T53" fmla="*/ 398 h 634"/>
              <a:gd name="T54" fmla="*/ 325 w 428"/>
              <a:gd name="T55" fmla="*/ 353 h 634"/>
              <a:gd name="T56" fmla="*/ 398 w 428"/>
              <a:gd name="T57" fmla="*/ 442 h 634"/>
              <a:gd name="T58" fmla="*/ 398 w 428"/>
              <a:gd name="T59" fmla="*/ 50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28" h="634">
                <a:moveTo>
                  <a:pt x="354" y="324"/>
                </a:moveTo>
                <a:lnTo>
                  <a:pt x="354" y="324"/>
                </a:lnTo>
                <a:cubicBezTo>
                  <a:pt x="383" y="280"/>
                  <a:pt x="398" y="250"/>
                  <a:pt x="398" y="191"/>
                </a:cubicBezTo>
                <a:cubicBezTo>
                  <a:pt x="398" y="89"/>
                  <a:pt x="309" y="0"/>
                  <a:pt x="221" y="0"/>
                </a:cubicBezTo>
                <a:cubicBezTo>
                  <a:pt x="118" y="0"/>
                  <a:pt x="45" y="89"/>
                  <a:pt x="45" y="191"/>
                </a:cubicBezTo>
                <a:cubicBezTo>
                  <a:pt x="45" y="250"/>
                  <a:pt x="59" y="280"/>
                  <a:pt x="74" y="324"/>
                </a:cubicBezTo>
                <a:cubicBezTo>
                  <a:pt x="30" y="339"/>
                  <a:pt x="0" y="383"/>
                  <a:pt x="0" y="427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74"/>
                  <a:pt x="59" y="633"/>
                  <a:pt x="118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83" y="633"/>
                  <a:pt x="427" y="574"/>
                  <a:pt x="427" y="515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383"/>
                  <a:pt x="398" y="339"/>
                  <a:pt x="354" y="324"/>
                </a:cubicBezTo>
                <a:close/>
                <a:moveTo>
                  <a:pt x="74" y="191"/>
                </a:moveTo>
                <a:lnTo>
                  <a:pt x="74" y="191"/>
                </a:lnTo>
                <a:cubicBezTo>
                  <a:pt x="74" y="103"/>
                  <a:pt x="148" y="44"/>
                  <a:pt x="221" y="44"/>
                </a:cubicBezTo>
                <a:cubicBezTo>
                  <a:pt x="295" y="44"/>
                  <a:pt x="354" y="103"/>
                  <a:pt x="354" y="191"/>
                </a:cubicBezTo>
                <a:cubicBezTo>
                  <a:pt x="354" y="280"/>
                  <a:pt x="295" y="353"/>
                  <a:pt x="221" y="353"/>
                </a:cubicBezTo>
                <a:cubicBezTo>
                  <a:pt x="148" y="353"/>
                  <a:pt x="74" y="280"/>
                  <a:pt x="74" y="191"/>
                </a:cubicBezTo>
                <a:close/>
                <a:moveTo>
                  <a:pt x="398" y="501"/>
                </a:moveTo>
                <a:lnTo>
                  <a:pt x="398" y="501"/>
                </a:lnTo>
                <a:cubicBezTo>
                  <a:pt x="398" y="545"/>
                  <a:pt x="354" y="589"/>
                  <a:pt x="295" y="589"/>
                </a:cubicBezTo>
                <a:cubicBezTo>
                  <a:pt x="133" y="589"/>
                  <a:pt x="133" y="589"/>
                  <a:pt x="133" y="589"/>
                </a:cubicBezTo>
                <a:cubicBezTo>
                  <a:pt x="89" y="589"/>
                  <a:pt x="45" y="545"/>
                  <a:pt x="45" y="501"/>
                </a:cubicBezTo>
                <a:cubicBezTo>
                  <a:pt x="45" y="442"/>
                  <a:pt x="45" y="442"/>
                  <a:pt x="45" y="442"/>
                </a:cubicBezTo>
                <a:cubicBezTo>
                  <a:pt x="45" y="398"/>
                  <a:pt x="74" y="368"/>
                  <a:pt x="118" y="353"/>
                </a:cubicBezTo>
                <a:cubicBezTo>
                  <a:pt x="148" y="383"/>
                  <a:pt x="177" y="398"/>
                  <a:pt x="221" y="398"/>
                </a:cubicBezTo>
                <a:cubicBezTo>
                  <a:pt x="251" y="398"/>
                  <a:pt x="295" y="383"/>
                  <a:pt x="325" y="353"/>
                </a:cubicBezTo>
                <a:cubicBezTo>
                  <a:pt x="368" y="368"/>
                  <a:pt x="398" y="398"/>
                  <a:pt x="398" y="442"/>
                </a:cubicBezTo>
                <a:lnTo>
                  <a:pt x="398" y="5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wrap="none" lIns="34287" tIns="17144" rIns="34287" bIns="17144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3" name="Freeform 12"/>
          <p:cNvSpPr>
            <a:spLocks noEditPoints="1"/>
          </p:cNvSpPr>
          <p:nvPr/>
        </p:nvSpPr>
        <p:spPr bwMode="auto">
          <a:xfrm>
            <a:off x="3755405" y="1370404"/>
            <a:ext cx="366517" cy="363894"/>
          </a:xfrm>
          <a:custGeom>
            <a:avLst/>
            <a:gdLst>
              <a:gd name="T0" fmla="*/ 851812813 w 72"/>
              <a:gd name="T1" fmla="*/ 425906406 h 72"/>
              <a:gd name="T2" fmla="*/ 425906406 w 72"/>
              <a:gd name="T3" fmla="*/ 851812813 h 72"/>
              <a:gd name="T4" fmla="*/ 0 w 72"/>
              <a:gd name="T5" fmla="*/ 425906406 h 72"/>
              <a:gd name="T6" fmla="*/ 425906406 w 72"/>
              <a:gd name="T7" fmla="*/ 0 h 72"/>
              <a:gd name="T8" fmla="*/ 851812813 w 72"/>
              <a:gd name="T9" fmla="*/ 425906406 h 72"/>
              <a:gd name="T10" fmla="*/ 189290590 w 72"/>
              <a:gd name="T11" fmla="*/ 508721254 h 72"/>
              <a:gd name="T12" fmla="*/ 177461863 w 72"/>
              <a:gd name="T13" fmla="*/ 425906406 h 72"/>
              <a:gd name="T14" fmla="*/ 189290590 w 72"/>
              <a:gd name="T15" fmla="*/ 354923725 h 72"/>
              <a:gd name="T16" fmla="*/ 106475742 w 72"/>
              <a:gd name="T17" fmla="*/ 260276710 h 72"/>
              <a:gd name="T18" fmla="*/ 59153954 w 72"/>
              <a:gd name="T19" fmla="*/ 425906406 h 72"/>
              <a:gd name="T20" fmla="*/ 106475742 w 72"/>
              <a:gd name="T21" fmla="*/ 603368269 h 72"/>
              <a:gd name="T22" fmla="*/ 189290590 w 72"/>
              <a:gd name="T23" fmla="*/ 508721254 h 72"/>
              <a:gd name="T24" fmla="*/ 603368269 w 72"/>
              <a:gd name="T25" fmla="*/ 425906406 h 72"/>
              <a:gd name="T26" fmla="*/ 425906406 w 72"/>
              <a:gd name="T27" fmla="*/ 248444544 h 72"/>
              <a:gd name="T28" fmla="*/ 236615817 w 72"/>
              <a:gd name="T29" fmla="*/ 425906406 h 72"/>
              <a:gd name="T30" fmla="*/ 425906406 w 72"/>
              <a:gd name="T31" fmla="*/ 615196996 h 72"/>
              <a:gd name="T32" fmla="*/ 603368269 w 72"/>
              <a:gd name="T33" fmla="*/ 425906406 h 72"/>
              <a:gd name="T34" fmla="*/ 248444544 w 72"/>
              <a:gd name="T35" fmla="*/ 106475742 h 72"/>
              <a:gd name="T36" fmla="*/ 343091558 w 72"/>
              <a:gd name="T37" fmla="*/ 201122756 h 72"/>
              <a:gd name="T38" fmla="*/ 425906406 w 72"/>
              <a:gd name="T39" fmla="*/ 189290590 h 72"/>
              <a:gd name="T40" fmla="*/ 496892527 w 72"/>
              <a:gd name="T41" fmla="*/ 201122756 h 72"/>
              <a:gd name="T42" fmla="*/ 591536102 w 72"/>
              <a:gd name="T43" fmla="*/ 106475742 h 72"/>
              <a:gd name="T44" fmla="*/ 425906406 w 72"/>
              <a:gd name="T45" fmla="*/ 59153954 h 72"/>
              <a:gd name="T46" fmla="*/ 248444544 w 72"/>
              <a:gd name="T47" fmla="*/ 106475742 h 72"/>
              <a:gd name="T48" fmla="*/ 591536102 w 72"/>
              <a:gd name="T49" fmla="*/ 757165798 h 72"/>
              <a:gd name="T50" fmla="*/ 496892527 w 72"/>
              <a:gd name="T51" fmla="*/ 662522223 h 72"/>
              <a:gd name="T52" fmla="*/ 425906406 w 72"/>
              <a:gd name="T53" fmla="*/ 674350950 h 72"/>
              <a:gd name="T54" fmla="*/ 343091558 w 72"/>
              <a:gd name="T55" fmla="*/ 662522223 h 72"/>
              <a:gd name="T56" fmla="*/ 248444544 w 72"/>
              <a:gd name="T57" fmla="*/ 757165798 h 72"/>
              <a:gd name="T58" fmla="*/ 425906406 w 72"/>
              <a:gd name="T59" fmla="*/ 792658858 h 72"/>
              <a:gd name="T60" fmla="*/ 591536102 w 72"/>
              <a:gd name="T61" fmla="*/ 757165798 h 72"/>
              <a:gd name="T62" fmla="*/ 745337071 w 72"/>
              <a:gd name="T63" fmla="*/ 603368269 h 72"/>
              <a:gd name="T64" fmla="*/ 792658858 w 72"/>
              <a:gd name="T65" fmla="*/ 425906406 h 72"/>
              <a:gd name="T66" fmla="*/ 745337071 w 72"/>
              <a:gd name="T67" fmla="*/ 260276710 h 72"/>
              <a:gd name="T68" fmla="*/ 650690056 w 72"/>
              <a:gd name="T69" fmla="*/ 354923725 h 72"/>
              <a:gd name="T70" fmla="*/ 662522223 w 72"/>
              <a:gd name="T71" fmla="*/ 425906406 h 72"/>
              <a:gd name="T72" fmla="*/ 650690056 w 72"/>
              <a:gd name="T73" fmla="*/ 508721254 h 72"/>
              <a:gd name="T74" fmla="*/ 745337071 w 72"/>
              <a:gd name="T75" fmla="*/ 603368269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72" h="72">
                <a:moveTo>
                  <a:pt x="72" y="36"/>
                </a:moveTo>
                <a:cubicBezTo>
                  <a:pt x="72" y="56"/>
                  <a:pt x="56" y="72"/>
                  <a:pt x="36" y="72"/>
                </a:cubicBezTo>
                <a:cubicBezTo>
                  <a:pt x="16" y="72"/>
                  <a:pt x="0" y="5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lose/>
                <a:moveTo>
                  <a:pt x="16" y="43"/>
                </a:moveTo>
                <a:cubicBezTo>
                  <a:pt x="16" y="41"/>
                  <a:pt x="15" y="39"/>
                  <a:pt x="15" y="36"/>
                </a:cubicBezTo>
                <a:cubicBezTo>
                  <a:pt x="15" y="34"/>
                  <a:pt x="16" y="32"/>
                  <a:pt x="16" y="30"/>
                </a:cubicBezTo>
                <a:cubicBezTo>
                  <a:pt x="9" y="22"/>
                  <a:pt x="9" y="22"/>
                  <a:pt x="9" y="22"/>
                </a:cubicBezTo>
                <a:cubicBezTo>
                  <a:pt x="6" y="26"/>
                  <a:pt x="5" y="31"/>
                  <a:pt x="5" y="36"/>
                </a:cubicBezTo>
                <a:cubicBezTo>
                  <a:pt x="5" y="42"/>
                  <a:pt x="6" y="46"/>
                  <a:pt x="9" y="51"/>
                </a:cubicBezTo>
                <a:lnTo>
                  <a:pt x="16" y="43"/>
                </a:lnTo>
                <a:close/>
                <a:moveTo>
                  <a:pt x="51" y="36"/>
                </a:moveTo>
                <a:cubicBezTo>
                  <a:pt x="51" y="28"/>
                  <a:pt x="44" y="21"/>
                  <a:pt x="36" y="21"/>
                </a:cubicBezTo>
                <a:cubicBezTo>
                  <a:pt x="27" y="21"/>
                  <a:pt x="20" y="28"/>
                  <a:pt x="20" y="36"/>
                </a:cubicBezTo>
                <a:cubicBezTo>
                  <a:pt x="20" y="45"/>
                  <a:pt x="27" y="52"/>
                  <a:pt x="36" y="52"/>
                </a:cubicBezTo>
                <a:cubicBezTo>
                  <a:pt x="44" y="52"/>
                  <a:pt x="51" y="45"/>
                  <a:pt x="51" y="36"/>
                </a:cubicBezTo>
                <a:close/>
                <a:moveTo>
                  <a:pt x="21" y="9"/>
                </a:moveTo>
                <a:cubicBezTo>
                  <a:pt x="29" y="17"/>
                  <a:pt x="29" y="17"/>
                  <a:pt x="29" y="17"/>
                </a:cubicBezTo>
                <a:cubicBezTo>
                  <a:pt x="31" y="16"/>
                  <a:pt x="33" y="16"/>
                  <a:pt x="36" y="16"/>
                </a:cubicBezTo>
                <a:cubicBezTo>
                  <a:pt x="38" y="16"/>
                  <a:pt x="40" y="16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46" y="7"/>
                  <a:pt x="41" y="5"/>
                  <a:pt x="36" y="5"/>
                </a:cubicBezTo>
                <a:cubicBezTo>
                  <a:pt x="31" y="5"/>
                  <a:pt x="26" y="7"/>
                  <a:pt x="21" y="9"/>
                </a:cubicBezTo>
                <a:close/>
                <a:moveTo>
                  <a:pt x="50" y="64"/>
                </a:moveTo>
                <a:cubicBezTo>
                  <a:pt x="42" y="56"/>
                  <a:pt x="42" y="56"/>
                  <a:pt x="42" y="56"/>
                </a:cubicBezTo>
                <a:cubicBezTo>
                  <a:pt x="40" y="56"/>
                  <a:pt x="38" y="57"/>
                  <a:pt x="36" y="57"/>
                </a:cubicBezTo>
                <a:cubicBezTo>
                  <a:pt x="33" y="57"/>
                  <a:pt x="31" y="56"/>
                  <a:pt x="29" y="56"/>
                </a:cubicBezTo>
                <a:cubicBezTo>
                  <a:pt x="21" y="64"/>
                  <a:pt x="21" y="64"/>
                  <a:pt x="21" y="64"/>
                </a:cubicBezTo>
                <a:cubicBezTo>
                  <a:pt x="26" y="66"/>
                  <a:pt x="31" y="67"/>
                  <a:pt x="36" y="67"/>
                </a:cubicBezTo>
                <a:cubicBezTo>
                  <a:pt x="41" y="67"/>
                  <a:pt x="46" y="66"/>
                  <a:pt x="50" y="64"/>
                </a:cubicBezTo>
                <a:close/>
                <a:moveTo>
                  <a:pt x="63" y="51"/>
                </a:moveTo>
                <a:cubicBezTo>
                  <a:pt x="65" y="46"/>
                  <a:pt x="67" y="42"/>
                  <a:pt x="67" y="36"/>
                </a:cubicBezTo>
                <a:cubicBezTo>
                  <a:pt x="67" y="31"/>
                  <a:pt x="65" y="26"/>
                  <a:pt x="63" y="22"/>
                </a:cubicBezTo>
                <a:cubicBezTo>
                  <a:pt x="55" y="30"/>
                  <a:pt x="55" y="30"/>
                  <a:pt x="55" y="30"/>
                </a:cubicBezTo>
                <a:cubicBezTo>
                  <a:pt x="56" y="32"/>
                  <a:pt x="56" y="34"/>
                  <a:pt x="56" y="36"/>
                </a:cubicBezTo>
                <a:cubicBezTo>
                  <a:pt x="56" y="39"/>
                  <a:pt x="56" y="41"/>
                  <a:pt x="55" y="43"/>
                </a:cubicBezTo>
                <a:lnTo>
                  <a:pt x="63" y="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 kern="1200"/>
          </a:p>
        </p:txBody>
      </p:sp>
      <p:sp>
        <p:nvSpPr>
          <p:cNvPr id="45" name="Freeform 123"/>
          <p:cNvSpPr>
            <a:spLocks noChangeArrowheads="1"/>
          </p:cNvSpPr>
          <p:nvPr/>
        </p:nvSpPr>
        <p:spPr bwMode="auto">
          <a:xfrm>
            <a:off x="6212908" y="1376348"/>
            <a:ext cx="348631" cy="370744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121926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1200" dirty="0">
              <a:latin typeface="Lato Light"/>
              <a:ea typeface="+mn-ea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00200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ig-img.pn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" b="3041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-14886" y="0"/>
            <a:ext cx="9171439" cy="5143500"/>
          </a:xfrm>
          <a:prstGeom prst="rect">
            <a:avLst/>
          </a:prstGeom>
          <a:solidFill>
            <a:srgbClr val="16ADC2">
              <a:alpha val="2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9"/>
          <p:cNvCxnSpPr/>
          <p:nvPr/>
        </p:nvCxnSpPr>
        <p:spPr>
          <a:xfrm flipH="1">
            <a:off x="865875" y="1014554"/>
            <a:ext cx="14866" cy="2759631"/>
          </a:xfrm>
          <a:prstGeom prst="line">
            <a:avLst/>
          </a:prstGeom>
          <a:ln w="57150" cmpd="sng">
            <a:solidFill>
              <a:srgbClr val="35D3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78622" y="1014554"/>
            <a:ext cx="1412579" cy="419346"/>
          </a:xfrm>
          <a:prstGeom prst="rect">
            <a:avLst/>
          </a:prstGeom>
          <a:noFill/>
        </p:spPr>
        <p:txBody>
          <a:bodyPr wrap="none" lIns="34290" tIns="17145" rIns="34290" bIns="17145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000" dirty="0" smtClean="0">
                <a:solidFill>
                  <a:srgbClr val="2CD3A7"/>
                </a:solidFill>
                <a:latin typeface="Lato Light"/>
                <a:cs typeface="Lato Light"/>
              </a:rPr>
              <a:t>Миссия</a:t>
            </a:r>
            <a:endParaRPr lang="en-US" sz="3000" dirty="0">
              <a:solidFill>
                <a:srgbClr val="2CD3A7"/>
              </a:solidFill>
              <a:latin typeface="Lato Light"/>
              <a:cs typeface="Lato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8623" y="1433900"/>
            <a:ext cx="7218710" cy="2250616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Создать </a:t>
            </a:r>
            <a:r>
              <a:rPr lang="ru-RU" sz="1600" b="1" dirty="0" smtClean="0">
                <a:solidFill>
                  <a:srgbClr val="2CD3A7"/>
                </a:solidFill>
              </a:rPr>
              <a:t>высокотехнологичную цифровую среду </a:t>
            </a:r>
            <a:r>
              <a:rPr lang="ru-RU" sz="1600" dirty="0" smtClean="0">
                <a:solidFill>
                  <a:schemeClr val="bg1"/>
                </a:solidFill>
              </a:rPr>
              <a:t>для системного повышения качества жизни людей с ограниченными возможностями </a:t>
            </a:r>
            <a:r>
              <a:rPr lang="mr-IN" sz="1600" dirty="0" smtClean="0">
                <a:solidFill>
                  <a:schemeClr val="bg1"/>
                </a:solidFill>
              </a:rPr>
              <a:t>–</a:t>
            </a:r>
            <a:r>
              <a:rPr lang="ru-RU" sz="1600" dirty="0" smtClean="0">
                <a:solidFill>
                  <a:schemeClr val="bg1"/>
                </a:solidFill>
              </a:rPr>
              <a:t> через активное вовлечение бизнеса, инвестиционного сообщества, социального предпринимательства и ИТ-разработчиков в решение их проблем, а также инновационно</a:t>
            </a:r>
            <a:r>
              <a:rPr lang="ru-RU" sz="1600" dirty="0">
                <a:solidFill>
                  <a:schemeClr val="bg1"/>
                </a:solidFill>
              </a:rPr>
              <a:t>-проектное </a:t>
            </a:r>
            <a:r>
              <a:rPr lang="ru-RU" sz="1600" dirty="0" smtClean="0">
                <a:solidFill>
                  <a:schemeClr val="bg1"/>
                </a:solidFill>
              </a:rPr>
              <a:t>управление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развитием данной сферы. Это позволит сформировать передовые условия </a:t>
            </a:r>
            <a:r>
              <a:rPr lang="ru-RU" sz="1600" dirty="0">
                <a:solidFill>
                  <a:schemeClr val="bg1"/>
                </a:solidFill>
              </a:rPr>
              <a:t>для абилитации/реабилитации </a:t>
            </a:r>
            <a:r>
              <a:rPr lang="ru-RU" sz="1600" dirty="0" smtClean="0">
                <a:solidFill>
                  <a:schemeClr val="bg1"/>
                </a:solidFill>
              </a:rPr>
              <a:t>инвалидов и реализовать модель </a:t>
            </a:r>
            <a:r>
              <a:rPr lang="ru-RU" sz="1600" b="1" dirty="0" smtClean="0">
                <a:solidFill>
                  <a:srgbClr val="2CD3A7"/>
                </a:solidFill>
              </a:rPr>
              <a:t>инклюзивного общества</a:t>
            </a:r>
            <a:r>
              <a:rPr lang="ru-RU" sz="1600" dirty="0" smtClean="0">
                <a:solidFill>
                  <a:schemeClr val="bg1"/>
                </a:solidFill>
              </a:rPr>
              <a:t>, тем самым, обеспечив России важное стратегическое преимущество в глазах всего мирового сообщества.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89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CustomShape 5"/>
          <p:cNvSpPr/>
          <p:nvPr/>
        </p:nvSpPr>
        <p:spPr>
          <a:xfrm>
            <a:off x="5832720" y="1878840"/>
            <a:ext cx="138240" cy="29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9308155" y="23453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Изображение 2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336693"/>
            <a:ext cx="9143999" cy="537840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   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Tel/Whatsapp: 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+79185426375</a:t>
            </a:r>
          </a:p>
          <a:p>
            <a:pPr algn="ctr"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Lato Light"/>
                <a:cs typeface="Lato Light"/>
              </a:rPr>
              <a:t>   Telegram: 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futurograd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  <a:latin typeface="Lato Light"/>
              <a:cs typeface="Lato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delay="16000"/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8896</TotalTime>
  <Words>2432</Words>
  <Application>Microsoft Macintosh PowerPoint</Application>
  <PresentationFormat>Экран (16:9)</PresentationFormat>
  <Paragraphs>219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Open City</dc:title>
  <dc:subject/>
  <dc:creator/>
  <dc:description/>
  <cp:lastModifiedBy>Нео</cp:lastModifiedBy>
  <cp:revision>508</cp:revision>
  <dcterms:modified xsi:type="dcterms:W3CDTF">2022-11-24T15:07:57Z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</Properties>
</file>