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3"/>
  </p:notesMasterIdLst>
  <p:sldIdLst>
    <p:sldId id="309" r:id="rId2"/>
    <p:sldId id="279" r:id="rId3"/>
    <p:sldId id="265" r:id="rId4"/>
    <p:sldId id="267" r:id="rId5"/>
    <p:sldId id="260" r:id="rId6"/>
    <p:sldId id="293" r:id="rId7"/>
    <p:sldId id="310" r:id="rId8"/>
    <p:sldId id="313" r:id="rId9"/>
    <p:sldId id="314" r:id="rId10"/>
    <p:sldId id="283" r:id="rId11"/>
    <p:sldId id="312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1CC"/>
    <a:srgbClr val="41CDC5"/>
    <a:srgbClr val="1A8BDF"/>
    <a:srgbClr val="32B2CB"/>
    <a:srgbClr val="1B8CDD"/>
    <a:srgbClr val="40C8BF"/>
    <a:srgbClr val="33B3C9"/>
    <a:srgbClr val="1889DF"/>
    <a:srgbClr val="3FC6C0"/>
    <a:srgbClr val="32B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053" autoAdjust="0"/>
  </p:normalViewPr>
  <p:slideViewPr>
    <p:cSldViewPr snapToGrid="0" snapToObjects="1">
      <p:cViewPr varScale="1">
        <p:scale>
          <a:sx n="113" d="100"/>
          <a:sy n="113" d="100"/>
        </p:scale>
        <p:origin x="28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29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6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Кол-во картодромов в Москве</a:t>
            </a:r>
          </a:p>
        </c:rich>
      </c:tx>
      <c:overlay val="0"/>
      <c:spPr>
        <a:noFill/>
        <a:ln w="15898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2"/>
            </a:solidFill>
            <a:ln w="15898">
              <a:noFill/>
            </a:ln>
          </c:spPr>
          <c:invertIfNegative val="0"/>
          <c:dLbls>
            <c:spPr>
              <a:noFill/>
              <a:ln w="1589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49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Лист1!$A$2:$A$17</c:f>
              <c:numCache>
                <c:formatCode>General</c:formatCode>
                <c:ptCount val="1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</c:numCache>
            </c:num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8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14</c:v>
                </c:pt>
                <c:pt idx="9">
                  <c:v>19</c:v>
                </c:pt>
                <c:pt idx="10">
                  <c:v>18</c:v>
                </c:pt>
                <c:pt idx="11">
                  <c:v>16</c:v>
                </c:pt>
                <c:pt idx="12">
                  <c:v>21</c:v>
                </c:pt>
                <c:pt idx="13">
                  <c:v>21</c:v>
                </c:pt>
                <c:pt idx="14">
                  <c:v>21</c:v>
                </c:pt>
                <c:pt idx="1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8-416B-936E-4D2E36A18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072928"/>
        <c:axId val="1"/>
      </c:barChart>
      <c:catAx>
        <c:axId val="22607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596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4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596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397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74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6072928"/>
        <c:crosses val="autoZero"/>
        <c:crossBetween val="between"/>
      </c:valAx>
      <c:spPr>
        <a:noFill/>
        <a:ln w="158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latin typeface="Century Gothic" panose="020B0502020202020204" pitchFamily="34" charset="0"/>
              </a:rPr>
              <a:t>Выручка</a:t>
            </a:r>
            <a:r>
              <a:rPr lang="ru-RU" sz="1400" baseline="0" dirty="0">
                <a:latin typeface="Century Gothic" panose="020B0502020202020204" pitchFamily="34" charset="0"/>
              </a:rPr>
              <a:t> и операционная прибыль</a:t>
            </a:r>
            <a:endParaRPr lang="ru-RU" sz="1400" dirty="0">
              <a:latin typeface="Century Gothic" panose="020B0502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ln w="28575" cap="rnd">
              <a:solidFill>
                <a:srgbClr val="31B1CC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24063482</c:v>
                </c:pt>
                <c:pt idx="1">
                  <c:v>28399864</c:v>
                </c:pt>
                <c:pt idx="2">
                  <c:v>27576884</c:v>
                </c:pt>
                <c:pt idx="3">
                  <c:v>40558595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0F-4EA9-9367-5251F0EF4E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6021268</c:v>
                </c:pt>
                <c:pt idx="1">
                  <c:v>8132633</c:v>
                </c:pt>
                <c:pt idx="2">
                  <c:v>9913030</c:v>
                </c:pt>
                <c:pt idx="3">
                  <c:v>12837360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0F-4EA9-9367-5251F0EF4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67296"/>
        <c:axId val="258566120"/>
      </c:lineChart>
      <c:catAx>
        <c:axId val="25856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258566120"/>
        <c:crosses val="autoZero"/>
        <c:auto val="1"/>
        <c:lblAlgn val="ctr"/>
        <c:lblOffset val="100"/>
        <c:noMultiLvlLbl val="0"/>
      </c:catAx>
      <c:valAx>
        <c:axId val="25856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25856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latin typeface="Century Gothic" panose="020B0502020202020204" pitchFamily="34" charset="0"/>
              </a:rPr>
              <a:t>Выручка</a:t>
            </a:r>
            <a:r>
              <a:rPr lang="ru-RU" sz="1400" baseline="0" dirty="0">
                <a:latin typeface="Century Gothic" panose="020B0502020202020204" pitchFamily="34" charset="0"/>
              </a:rPr>
              <a:t> и операционная прибыль</a:t>
            </a:r>
            <a:endParaRPr lang="ru-RU" sz="1400" dirty="0">
              <a:latin typeface="Century Gothic" panose="020B0502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ln w="28575" cap="rnd">
              <a:solidFill>
                <a:srgbClr val="31B1CC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13963320</c:v>
                </c:pt>
                <c:pt idx="1">
                  <c:v>51038330</c:v>
                </c:pt>
                <c:pt idx="2">
                  <c:v>61942005</c:v>
                </c:pt>
                <c:pt idx="3">
                  <c:v>67383240</c:v>
                </c:pt>
                <c:pt idx="4">
                  <c:v>71914095</c:v>
                </c:pt>
                <c:pt idx="5" formatCode="General">
                  <c:v>84177288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0F-4EA9-9367-5251F0EF4E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1174828</c:v>
                </c:pt>
                <c:pt idx="1">
                  <c:v>10321801</c:v>
                </c:pt>
                <c:pt idx="2">
                  <c:v>15378150</c:v>
                </c:pt>
                <c:pt idx="3">
                  <c:v>17413375</c:v>
                </c:pt>
                <c:pt idx="4">
                  <c:v>20549755</c:v>
                </c:pt>
                <c:pt idx="5" formatCode="General">
                  <c:v>24973675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0F-4EA9-9367-5251F0EF4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67296"/>
        <c:axId val="258566120"/>
      </c:lineChart>
      <c:catAx>
        <c:axId val="25856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258566120"/>
        <c:crosses val="autoZero"/>
        <c:auto val="1"/>
        <c:lblAlgn val="ctr"/>
        <c:lblOffset val="100"/>
        <c:noMultiLvlLbl val="0"/>
      </c:catAx>
      <c:valAx>
        <c:axId val="25856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25856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C0CDF-E09F-43A6-A4AD-9C9332CB560F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17F9B-4264-481B-B673-70D4FC8FE6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3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17F9B-4264-481B-B673-70D4FC8FE6E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2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17F9B-4264-481B-B673-70D4FC8FE6E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076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64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73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716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863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21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91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05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74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37940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30823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2877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171829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68418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1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C234-6F81-7849-A7C7-A656E09E87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9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20C234-6F81-7849-A7C7-A656E09E8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67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.png"/><Relationship Id="rId7" Type="http://schemas.openxmlformats.org/officeDocument/2006/relationships/image" Target="../media/image7.jpg"/><Relationship Id="rId2" Type="http://schemas.openxmlformats.org/officeDocument/2006/relationships/hyperlink" Target="https://race-place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3817" y="3390181"/>
            <a:ext cx="5479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Поиск инвестиций 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для открытия </a:t>
            </a:r>
            <a:r>
              <a:rPr lang="ru-RU" sz="2400" b="1" dirty="0">
                <a:latin typeface="Century Gothic" panose="020B0502020202020204" pitchFamily="34" charset="0"/>
              </a:rPr>
              <a:t>3его картинг-центра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в Москве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8361" y="2586806"/>
            <a:ext cx="5187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Сеть картинг-центров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C8224CDC-9788-4164-A9F6-9C1AA50C50F3}"/>
              </a:ext>
            </a:extLst>
          </p:cNvPr>
          <p:cNvSpPr txBox="1"/>
          <p:nvPr/>
        </p:nvSpPr>
        <p:spPr>
          <a:xfrm>
            <a:off x="1082675" y="6071856"/>
            <a:ext cx="50133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i="1" spc="-20" dirty="0">
                <a:latin typeface="Century Gothic" panose="020B0502020202020204" pitchFamily="34" charset="0"/>
                <a:cs typeface="FreeSans"/>
              </a:rPr>
              <a:t>Москва, 01.2023</a:t>
            </a:r>
            <a:endParaRPr lang="ru-RU" sz="1200" dirty="0">
              <a:latin typeface="Century Gothic" panose="020B0502020202020204" pitchFamily="34" charset="0"/>
              <a:cs typeface="FreeSan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7781C7-01B7-14E0-838F-F16EE2E58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55" y="1539504"/>
            <a:ext cx="4685577" cy="89026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6BB366-0374-B5D9-4340-3CE2A7386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306" y="1672087"/>
            <a:ext cx="5270739" cy="351382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E5F544-35F8-675E-8F6D-20E94030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3A0D4-6002-BCB4-5B8C-2B86C33435B1}"/>
              </a:ext>
            </a:extLst>
          </p:cNvPr>
          <p:cNvSpPr txBox="1"/>
          <p:nvPr/>
        </p:nvSpPr>
        <p:spPr>
          <a:xfrm>
            <a:off x="1362821" y="4590510"/>
            <a:ext cx="42787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Объем инвестиций 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b="1" dirty="0">
                <a:latin typeface="Century Gothic" panose="020B0502020202020204" pitchFamily="34" charset="0"/>
              </a:rPr>
              <a:t>40 000 000 р.</a:t>
            </a:r>
            <a:r>
              <a:rPr lang="ru-RU" sz="2400" dirty="0">
                <a:latin typeface="Century Gothic" panose="020B0502020202020204" pitchFamily="34" charset="0"/>
              </a:rPr>
              <a:t>*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800" dirty="0">
                <a:latin typeface="Century Gothic" panose="020B0502020202020204" pitchFamily="34" charset="0"/>
              </a:rPr>
              <a:t>* точная сумма после проектирования объекта и составления сметы ремонта</a:t>
            </a:r>
          </a:p>
        </p:txBody>
      </p:sp>
    </p:spTree>
    <p:extLst>
      <p:ext uri="{BB962C8B-B14F-4D97-AF65-F5344CB8AC3E}">
        <p14:creationId xmlns:p14="http://schemas.microsoft.com/office/powerpoint/2010/main" val="224607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3"/>
          <p:cNvSpPr txBox="1"/>
          <p:nvPr/>
        </p:nvSpPr>
        <p:spPr>
          <a:xfrm>
            <a:off x="7345127" y="5991237"/>
            <a:ext cx="83820" cy="550792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1">
              <a:spcBef>
                <a:spcPts val="695"/>
              </a:spcBef>
            </a:pPr>
            <a:endParaRPr sz="1250" dirty="0">
              <a:latin typeface="Arial"/>
              <a:cs typeface="Arial"/>
            </a:endParaRPr>
          </a:p>
          <a:p>
            <a:pPr marL="12701">
              <a:spcBef>
                <a:spcPts val="600"/>
              </a:spcBef>
            </a:pPr>
            <a:endParaRPr sz="125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46829" y="812408"/>
            <a:ext cx="8532158" cy="5394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ru-RU" sz="1600">
              <a:latin typeface="Century Gothic" panose="020B0502020202020204" pitchFamily="34" charset="0"/>
            </a:endParaRPr>
          </a:p>
        </p:txBody>
      </p:sp>
      <p:sp>
        <p:nvSpPr>
          <p:cNvPr id="18" name="object 21"/>
          <p:cNvSpPr txBox="1"/>
          <p:nvPr/>
        </p:nvSpPr>
        <p:spPr>
          <a:xfrm>
            <a:off x="1921986" y="4930524"/>
            <a:ext cx="83820" cy="27379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1">
              <a:spcBef>
                <a:spcPts val="600"/>
              </a:spcBef>
            </a:pPr>
            <a:endParaRPr sz="12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5" name="object 21"/>
          <p:cNvSpPr txBox="1"/>
          <p:nvPr/>
        </p:nvSpPr>
        <p:spPr>
          <a:xfrm>
            <a:off x="5296534" y="4930524"/>
            <a:ext cx="83820" cy="27379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1">
              <a:spcBef>
                <a:spcPts val="600"/>
              </a:spcBef>
            </a:pPr>
            <a:endParaRPr sz="12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7" name="object 21"/>
          <p:cNvSpPr txBox="1"/>
          <p:nvPr/>
        </p:nvSpPr>
        <p:spPr>
          <a:xfrm>
            <a:off x="8291142" y="4930524"/>
            <a:ext cx="83820" cy="27379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1">
              <a:spcBef>
                <a:spcPts val="695"/>
              </a:spcBef>
            </a:pPr>
            <a:endParaRPr sz="12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82176" y="87936"/>
            <a:ext cx="80506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Развитие картинга в Москве и МО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B69ADCA-E071-4C58-9F0E-D5E343400B1D}"/>
              </a:ext>
            </a:extLst>
          </p:cNvPr>
          <p:cNvSpPr/>
          <p:nvPr/>
        </p:nvSpPr>
        <p:spPr>
          <a:xfrm>
            <a:off x="1001659" y="4423405"/>
            <a:ext cx="10551599" cy="222464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rgbClr val="FFC000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99CCF0-19ED-4E24-9C2B-4C1476334E8F}"/>
              </a:ext>
            </a:extLst>
          </p:cNvPr>
          <p:cNvSpPr txBox="1"/>
          <p:nvPr/>
        </p:nvSpPr>
        <p:spPr>
          <a:xfrm>
            <a:off x="1062189" y="4541996"/>
            <a:ext cx="1038562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200" dirty="0">
                <a:latin typeface="Century Gothic" panose="020B0502020202020204" pitchFamily="34" charset="0"/>
              </a:rPr>
              <a:t>Бурный рост популярности автоспорта в России начал привлекать в этот канал все больше и больше клиентов.</a:t>
            </a:r>
            <a:br>
              <a:rPr lang="ru-RU" altLang="ru-RU" sz="1200" dirty="0">
                <a:latin typeface="Century Gothic" panose="020B0502020202020204" pitchFamily="34" charset="0"/>
              </a:rPr>
            </a:br>
            <a:r>
              <a:rPr lang="ru-RU" altLang="ru-RU" sz="1200" dirty="0">
                <a:latin typeface="Century Gothic" panose="020B0502020202020204" pitchFamily="34" charset="0"/>
              </a:rPr>
              <a:t>Вот только несколько фактов:</a:t>
            </a:r>
            <a:br>
              <a:rPr lang="ru-RU" altLang="ru-RU" sz="1200" dirty="0">
                <a:latin typeface="Century Gothic" panose="020B0502020202020204" pitchFamily="34" charset="0"/>
              </a:rPr>
            </a:br>
            <a:r>
              <a:rPr lang="ru-RU" altLang="ru-RU" sz="1200" dirty="0">
                <a:latin typeface="Century Gothic" panose="020B0502020202020204" pitchFamily="34" charset="0"/>
              </a:rPr>
              <a:t>- </a:t>
            </a:r>
            <a:r>
              <a:rPr lang="ru-RU" altLang="ru-RU" sz="1200" b="1" dirty="0">
                <a:latin typeface="Century Gothic" panose="020B0502020202020204" pitchFamily="34" charset="0"/>
              </a:rPr>
              <a:t>построено более 7 новых крупных автодромов за 10 лет для проведения автогонок</a:t>
            </a:r>
            <a:r>
              <a:rPr lang="ru-RU" altLang="ru-RU" sz="1200" dirty="0">
                <a:latin typeface="Century Gothic" panose="020B0502020202020204" pitchFamily="34" charset="0"/>
              </a:rPr>
              <a:t>: Москва, Сочи, СПб, Рязань, Грозный</a:t>
            </a:r>
            <a:br>
              <a:rPr lang="ru-RU" altLang="ru-RU" sz="1200" dirty="0">
                <a:latin typeface="Century Gothic" panose="020B0502020202020204" pitchFamily="34" charset="0"/>
              </a:rPr>
            </a:br>
            <a:r>
              <a:rPr lang="ru-RU" altLang="ru-RU" sz="1200" dirty="0">
                <a:latin typeface="Century Gothic" panose="020B0502020202020204" pitchFamily="34" charset="0"/>
              </a:rPr>
              <a:t>- с 2014 года в России </a:t>
            </a:r>
            <a:r>
              <a:rPr lang="ru-RU" altLang="ru-RU" sz="1200" b="1" dirty="0">
                <a:latin typeface="Century Gothic" panose="020B0502020202020204" pitchFamily="34" charset="0"/>
              </a:rPr>
              <a:t>подписан контракт на ежегодные гонки Формулы1</a:t>
            </a:r>
            <a:r>
              <a:rPr lang="ru-RU" altLang="ru-RU" sz="1200" dirty="0">
                <a:latin typeface="Century Gothic" panose="020B0502020202020204" pitchFamily="34" charset="0"/>
              </a:rPr>
              <a:t> в Сочи</a:t>
            </a:r>
            <a:br>
              <a:rPr lang="ru-RU" altLang="ru-RU" sz="1200" dirty="0">
                <a:latin typeface="Century Gothic" panose="020B0502020202020204" pitchFamily="34" charset="0"/>
              </a:rPr>
            </a:br>
            <a:br>
              <a:rPr lang="ru-RU" altLang="ru-RU" sz="1200" dirty="0">
                <a:latin typeface="Century Gothic" panose="020B0502020202020204" pitchFamily="34" charset="0"/>
              </a:rPr>
            </a:b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На этом фоне очень быстро растет популярность доступной услуги для широкой аудитории – это картинг-центры:</a:t>
            </a:r>
            <a:b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</a:b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- Только </a:t>
            </a:r>
            <a:r>
              <a:rPr lang="ru-RU" sz="1200" b="1" dirty="0">
                <a:solidFill>
                  <a:srgbClr val="2C2C2C"/>
                </a:solidFill>
                <a:latin typeface="Century Gothic" panose="020B0502020202020204" pitchFamily="34" charset="0"/>
              </a:rPr>
              <a:t>за последние 10 лет открылось более 12 новых картинг-центров в Московском регионе</a:t>
            </a: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. </a:t>
            </a:r>
            <a:b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</a:b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- Их </a:t>
            </a:r>
            <a:r>
              <a:rPr lang="ru-RU" sz="1200" b="1" dirty="0">
                <a:solidFill>
                  <a:srgbClr val="2C2C2C"/>
                </a:solidFill>
                <a:latin typeface="Century Gothic" panose="020B0502020202020204" pitchFamily="34" charset="0"/>
              </a:rPr>
              <a:t>общее число сейчас – 23</a:t>
            </a: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 и рынок еще очень далек от насыщения.</a:t>
            </a:r>
            <a:b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</a:br>
            <a:r>
              <a:rPr lang="ru-RU" sz="1200" dirty="0">
                <a:solidFill>
                  <a:srgbClr val="2C2C2C"/>
                </a:solidFill>
                <a:latin typeface="Century Gothic" panose="020B0502020202020204" pitchFamily="34" charset="0"/>
              </a:rPr>
              <a:t>- Сетевых структур в данной сфере на рынке еще нет – сейчас очень благоприятный период для их создания и развития.</a:t>
            </a:r>
          </a:p>
          <a:p>
            <a:endParaRPr lang="ru-RU" altLang="ru-RU" sz="1200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2F97F0-1F25-2DCD-0AE8-CEF4EAC9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id="{C513F18D-6E36-F586-B6CC-7B7A201954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996832"/>
              </p:ext>
            </p:extLst>
          </p:nvPr>
        </p:nvGraphicFramePr>
        <p:xfrm>
          <a:off x="1062189" y="898525"/>
          <a:ext cx="8852105" cy="3361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7498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1065" y="209753"/>
            <a:ext cx="46634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Описание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3169" y="1000547"/>
            <a:ext cx="4670175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b="1" dirty="0"/>
              <a:t>RACEPLACE</a:t>
            </a:r>
            <a:r>
              <a:rPr lang="en-US" altLang="ru-RU" dirty="0"/>
              <a:t> – </a:t>
            </a:r>
            <a:r>
              <a:rPr lang="ru-RU" altLang="ru-RU" dirty="0"/>
              <a:t>это сеть картинг-центров в Московском регионе, с полным спектром предоставляемых спортивно-развлекательных услуг в сфере картинга.</a:t>
            </a:r>
            <a:br>
              <a:rPr lang="ru-RU" altLang="ru-RU" dirty="0"/>
            </a:br>
            <a:r>
              <a:rPr lang="en-US" altLang="ru-RU" dirty="0"/>
              <a:t>(</a:t>
            </a:r>
            <a:r>
              <a:rPr lang="ru-RU" altLang="ru-RU" dirty="0"/>
              <a:t>Сайт </a:t>
            </a:r>
            <a:r>
              <a:rPr lang="en-US" altLang="ru-RU" dirty="0">
                <a:hlinkClick r:id="rId2"/>
              </a:rPr>
              <a:t>race-place.ru</a:t>
            </a:r>
            <a:r>
              <a:rPr lang="en-US" altLang="ru-RU" dirty="0"/>
              <a:t>)</a:t>
            </a:r>
            <a:endParaRPr lang="ru-RU" dirty="0"/>
          </a:p>
          <a:p>
            <a:pPr>
              <a:buClr>
                <a:srgbClr val="000000"/>
              </a:buClr>
              <a:buFont typeface="Arial"/>
              <a:buNone/>
            </a:pPr>
            <a:br>
              <a:rPr lang="ru-RU" sz="1600" kern="0" dirty="0">
                <a:latin typeface="Century Gothic" panose="020B0502020202020204" pitchFamily="34" charset="0"/>
                <a:cs typeface="Arial"/>
                <a:sym typeface="Arial"/>
              </a:rPr>
            </a:br>
            <a:r>
              <a:rPr lang="ru-RU" sz="1300" b="1" kern="0" dirty="0">
                <a:latin typeface="Century Gothic" panose="020B0502020202020204" pitchFamily="34" charset="0"/>
                <a:cs typeface="Arial"/>
                <a:sym typeface="Arial"/>
              </a:rPr>
              <a:t>Основные цифры: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latin typeface="Century Gothic" panose="020B0502020202020204" pitchFamily="34" charset="0"/>
              </a:rPr>
              <a:t>5,5 лет</a:t>
            </a:r>
            <a:r>
              <a:rPr lang="ru-RU" sz="1300" dirty="0">
                <a:latin typeface="Century Gothic" panose="020B0502020202020204" pitchFamily="34" charset="0"/>
              </a:rPr>
              <a:t> на рынке (с 2017 года)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latin typeface="Century Gothic" panose="020B0502020202020204" pitchFamily="34" charset="0"/>
              </a:rPr>
              <a:t>Общий </a:t>
            </a:r>
            <a:r>
              <a:rPr lang="ru-RU" sz="1300" b="1" dirty="0">
                <a:latin typeface="Century Gothic" panose="020B0502020202020204" pitchFamily="34" charset="0"/>
              </a:rPr>
              <a:t>оборот за 2022 год – </a:t>
            </a:r>
            <a:r>
              <a:rPr lang="en-US" sz="1300" b="1" dirty="0">
                <a:latin typeface="Century Gothic" panose="020B0502020202020204" pitchFamily="34" charset="0"/>
              </a:rPr>
              <a:t>&gt;58 </a:t>
            </a:r>
            <a:r>
              <a:rPr lang="ru-RU" sz="1300" b="1" dirty="0" err="1">
                <a:latin typeface="Century Gothic" panose="020B0502020202020204" pitchFamily="34" charset="0"/>
              </a:rPr>
              <a:t>млн.руб</a:t>
            </a:r>
            <a:r>
              <a:rPr lang="ru-RU" sz="13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latin typeface="Century Gothic" panose="020B0502020202020204" pitchFamily="34" charset="0"/>
              </a:rPr>
              <a:t>Целевая аудитория – </a:t>
            </a:r>
            <a:r>
              <a:rPr lang="ru-RU" sz="1300" b="1" dirty="0">
                <a:latin typeface="Century Gothic" panose="020B0502020202020204" pitchFamily="34" charset="0"/>
              </a:rPr>
              <a:t>взрослые 25 - 40 лет</a:t>
            </a:r>
            <a:r>
              <a:rPr lang="ru-RU" sz="1300" dirty="0">
                <a:latin typeface="Century Gothic" panose="020B0502020202020204" pitchFamily="34" charset="0"/>
              </a:rPr>
              <a:t> и </a:t>
            </a:r>
            <a:r>
              <a:rPr lang="ru-RU" sz="1300" b="1" dirty="0">
                <a:latin typeface="Century Gothic" panose="020B0502020202020204" pitchFamily="34" charset="0"/>
              </a:rPr>
              <a:t>родители с детьми </a:t>
            </a:r>
            <a:r>
              <a:rPr lang="ru-RU" sz="1300" dirty="0">
                <a:latin typeface="Century Gothic" panose="020B0502020202020204" pitchFamily="34" charset="0"/>
              </a:rPr>
              <a:t>с доходом выше среднего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latin typeface="Century Gothic" panose="020B0502020202020204" pitchFamily="34" charset="0"/>
              </a:rPr>
              <a:t>2 действующих картодрома</a:t>
            </a:r>
            <a:r>
              <a:rPr lang="ru-RU" sz="1300" dirty="0">
                <a:latin typeface="Century Gothic" panose="020B0502020202020204" pitchFamily="34" charset="0"/>
              </a:rPr>
              <a:t>: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- </a:t>
            </a:r>
            <a:r>
              <a:rPr lang="en-US" sz="1300" dirty="0" err="1">
                <a:latin typeface="Century Gothic" panose="020B0502020202020204" pitchFamily="34" charset="0"/>
              </a:rPr>
              <a:t>RacePlace</a:t>
            </a:r>
            <a:r>
              <a:rPr lang="en-US" sz="1300" dirty="0">
                <a:latin typeface="Century Gothic" panose="020B0502020202020204" pitchFamily="34" charset="0"/>
              </a:rPr>
              <a:t> </a:t>
            </a:r>
            <a:r>
              <a:rPr lang="ru-RU" sz="1300" dirty="0">
                <a:latin typeface="Century Gothic" panose="020B0502020202020204" pitchFamily="34" charset="0"/>
              </a:rPr>
              <a:t>Мытищи (ТРЦ Июнь) (круглогодичный)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- </a:t>
            </a:r>
            <a:r>
              <a:rPr lang="en-US" sz="1300" dirty="0" err="1">
                <a:latin typeface="Century Gothic" panose="020B0502020202020204" pitchFamily="34" charset="0"/>
              </a:rPr>
              <a:t>RacePlace</a:t>
            </a:r>
            <a:r>
              <a:rPr lang="en-US" sz="1300" dirty="0">
                <a:latin typeface="Century Gothic" panose="020B0502020202020204" pitchFamily="34" charset="0"/>
              </a:rPr>
              <a:t> </a:t>
            </a:r>
            <a:r>
              <a:rPr lang="ru-RU" sz="1300" dirty="0">
                <a:latin typeface="Century Gothic" panose="020B0502020202020204" pitchFamily="34" charset="0"/>
              </a:rPr>
              <a:t>Химки (ТРЦ Мега Химки) (летний)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latin typeface="Century Gothic" panose="020B0502020202020204" pitchFamily="34" charset="0"/>
              </a:rPr>
              <a:t>Парк</a:t>
            </a:r>
            <a:r>
              <a:rPr lang="ru-RU" sz="1300" dirty="0">
                <a:latin typeface="Century Gothic" panose="020B0502020202020204" pitchFamily="34" charset="0"/>
              </a:rPr>
              <a:t> детских, взрослых и двухместных </a:t>
            </a:r>
            <a:r>
              <a:rPr lang="ru-RU" sz="1300" b="1" dirty="0" err="1">
                <a:latin typeface="Century Gothic" panose="020B0502020202020204" pitchFamily="34" charset="0"/>
              </a:rPr>
              <a:t>картов</a:t>
            </a:r>
            <a:r>
              <a:rPr lang="ru-RU" sz="1300" b="1" dirty="0">
                <a:latin typeface="Century Gothic" panose="020B0502020202020204" pitchFamily="34" charset="0"/>
              </a:rPr>
              <a:t> - свыше 50 машин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latin typeface="Century Gothic" panose="020B0502020202020204" pitchFamily="34" charset="0"/>
              </a:rPr>
              <a:t>Система хронометража </a:t>
            </a:r>
            <a:r>
              <a:rPr lang="en-US" sz="1300" dirty="0" err="1">
                <a:latin typeface="Century Gothic" panose="020B0502020202020204" pitchFamily="34" charset="0"/>
              </a:rPr>
              <a:t>MyLaps</a:t>
            </a:r>
            <a:r>
              <a:rPr lang="ru-RU" sz="1300" dirty="0">
                <a:latin typeface="Century Gothic" panose="020B0502020202020204" pitchFamily="34" charset="0"/>
              </a:rPr>
              <a:t>, </a:t>
            </a:r>
            <a:r>
              <a:rPr lang="en-US" sz="1300" dirty="0" err="1">
                <a:latin typeface="Century Gothic" panose="020B0502020202020204" pitchFamily="34" charset="0"/>
              </a:rPr>
              <a:t>RaceMann</a:t>
            </a:r>
            <a:r>
              <a:rPr lang="ru-RU" sz="1300" dirty="0">
                <a:latin typeface="Century Gothic" panose="020B0502020202020204" pitchFamily="34" charset="0"/>
              </a:rPr>
              <a:t>, </a:t>
            </a:r>
            <a:r>
              <a:rPr lang="en-US" sz="1300" dirty="0" err="1">
                <a:latin typeface="Century Gothic" panose="020B0502020202020204" pitchFamily="34" charset="0"/>
              </a:rPr>
              <a:t>RaceFacer</a:t>
            </a:r>
            <a:endParaRPr lang="ru-RU" sz="1300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latin typeface="Century Gothic" panose="020B0502020202020204" pitchFamily="34" charset="0"/>
              </a:rPr>
              <a:t>Полная инфраструктура</a:t>
            </a:r>
            <a:r>
              <a:rPr lang="ru-RU" sz="1300" dirty="0">
                <a:latin typeface="Century Gothic" panose="020B0502020202020204" pitchFamily="34" charset="0"/>
              </a:rPr>
              <a:t>: 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прокат </a:t>
            </a:r>
            <a:r>
              <a:rPr lang="ru-RU" sz="1300" dirty="0" err="1">
                <a:latin typeface="Century Gothic" panose="020B0502020202020204" pitchFamily="34" charset="0"/>
              </a:rPr>
              <a:t>картов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школа картинга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корпоративный отдел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организация гонок и соревнований, 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кафе </a:t>
            </a:r>
            <a:br>
              <a:rPr lang="ru-RU" sz="1300" dirty="0">
                <a:latin typeface="Century Gothic" panose="020B0502020202020204" pitchFamily="34" charset="0"/>
              </a:rPr>
            </a:br>
            <a:r>
              <a:rPr lang="ru-RU" sz="1300" dirty="0">
                <a:latin typeface="Century Gothic" panose="020B0502020202020204" pitchFamily="34" charset="0"/>
              </a:rPr>
              <a:t>* игровая </a:t>
            </a:r>
            <a:r>
              <a:rPr lang="ru-RU" sz="1300" dirty="0" err="1">
                <a:latin typeface="Century Gothic" panose="020B0502020202020204" pitchFamily="34" charset="0"/>
              </a:rPr>
              <a:t>симзона</a:t>
            </a:r>
            <a:endParaRPr lang="ru-RU" sz="13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766917"/>
            <a:ext cx="5536223" cy="2348625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kern="0" dirty="0">
                <a:solidFill>
                  <a:prstClr val="white"/>
                </a:solidFill>
                <a:sym typeface="Arial"/>
              </a:rPr>
              <a:t>Суть проблемы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3279531"/>
            <a:ext cx="5536223" cy="3217985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600" kern="0" dirty="0">
              <a:solidFill>
                <a:schemeClr val="tx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0911C6-5537-6C4A-8F44-485C58313D11}"/>
              </a:ext>
            </a:extLst>
          </p:cNvPr>
          <p:cNvSpPr/>
          <p:nvPr/>
        </p:nvSpPr>
        <p:spPr>
          <a:xfrm>
            <a:off x="6858001" y="1015116"/>
            <a:ext cx="4103944" cy="503799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700" kern="0">
              <a:solidFill>
                <a:prstClr val="white"/>
              </a:solidFill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E9C65B-87DE-52F6-2722-FE93F76A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pic>
        <p:nvPicPr>
          <p:cNvPr id="12" name="Рисунок 4">
            <a:extLst>
              <a:ext uri="{FF2B5EF4-FFF2-40B4-BE49-F238E27FC236}">
                <a16:creationId xmlns:a16="http://schemas.microsoft.com/office/drawing/2014/main" id="{A1816ECA-87E8-A3DD-FAD7-1E4D8AB682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683" y="4579888"/>
            <a:ext cx="2519955" cy="184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">
            <a:extLst>
              <a:ext uri="{FF2B5EF4-FFF2-40B4-BE49-F238E27FC236}">
                <a16:creationId xmlns:a16="http://schemas.microsoft.com/office/drawing/2014/main" id="{B26B726A-E5B7-DAFC-DC0D-B6A77D37E8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053" y="856084"/>
            <a:ext cx="2539058" cy="186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2">
            <a:extLst>
              <a:ext uri="{FF2B5EF4-FFF2-40B4-BE49-F238E27FC236}">
                <a16:creationId xmlns:a16="http://schemas.microsoft.com/office/drawing/2014/main" id="{521B69A8-625E-C714-0E49-6867D7AEC5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564" y="2775665"/>
            <a:ext cx="2544933" cy="175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C96E241-4461-C283-997D-CE6DE931B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6915" y="2775665"/>
            <a:ext cx="2537587" cy="175068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FED2430-E3E5-F8AD-BFBA-E63E14B6B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9564" y="4606394"/>
            <a:ext cx="2542368" cy="182333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0539A1C-09A5-C589-EEE3-9F3DADF63A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0683" y="856084"/>
            <a:ext cx="2544210" cy="185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7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174" y="216014"/>
            <a:ext cx="2890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Конкуренты</a:t>
            </a:r>
          </a:p>
        </p:txBody>
      </p:sp>
      <p:sp>
        <p:nvSpPr>
          <p:cNvPr id="19" name="Shape 384"/>
          <p:cNvSpPr/>
          <p:nvPr/>
        </p:nvSpPr>
        <p:spPr>
          <a:xfrm>
            <a:off x="6467292" y="2714674"/>
            <a:ext cx="797301" cy="38660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0" name="Shape 385"/>
          <p:cNvSpPr/>
          <p:nvPr/>
        </p:nvSpPr>
        <p:spPr>
          <a:xfrm>
            <a:off x="7264770" y="2714673"/>
            <a:ext cx="737792" cy="38660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1" name="Shape 386"/>
          <p:cNvSpPr/>
          <p:nvPr/>
        </p:nvSpPr>
        <p:spPr>
          <a:xfrm>
            <a:off x="8062248" y="2714673"/>
            <a:ext cx="797301" cy="3866042"/>
          </a:xfrm>
          <a:prstGeom prst="rect">
            <a:avLst/>
          </a:prstGeom>
          <a:solidFill>
            <a:srgbClr val="D9D9D9"/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2" name="Shape 387"/>
          <p:cNvSpPr/>
          <p:nvPr/>
        </p:nvSpPr>
        <p:spPr>
          <a:xfrm>
            <a:off x="4018708" y="2714674"/>
            <a:ext cx="797301" cy="38660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3" name="Shape 388"/>
          <p:cNvSpPr/>
          <p:nvPr/>
        </p:nvSpPr>
        <p:spPr>
          <a:xfrm>
            <a:off x="4816186" y="2714677"/>
            <a:ext cx="797301" cy="38660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4" name="Shape 389"/>
          <p:cNvSpPr/>
          <p:nvPr/>
        </p:nvSpPr>
        <p:spPr>
          <a:xfrm>
            <a:off x="5613665" y="2714674"/>
            <a:ext cx="797301" cy="38660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5" name="Shape 390"/>
          <p:cNvSpPr/>
          <p:nvPr/>
        </p:nvSpPr>
        <p:spPr>
          <a:xfrm>
            <a:off x="1575267" y="2717902"/>
            <a:ext cx="797301" cy="38628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6" name="Shape 391"/>
          <p:cNvSpPr/>
          <p:nvPr/>
        </p:nvSpPr>
        <p:spPr>
          <a:xfrm>
            <a:off x="2372745" y="2717901"/>
            <a:ext cx="797301" cy="38628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7" name="Shape 392"/>
          <p:cNvSpPr/>
          <p:nvPr/>
        </p:nvSpPr>
        <p:spPr>
          <a:xfrm>
            <a:off x="3170223" y="2714678"/>
            <a:ext cx="797301" cy="38660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28" name="Shape 393"/>
          <p:cNvSpPr/>
          <p:nvPr/>
        </p:nvSpPr>
        <p:spPr>
          <a:xfrm>
            <a:off x="1536541" y="3368527"/>
            <a:ext cx="64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29" name="Shape 394"/>
          <p:cNvSpPr/>
          <p:nvPr/>
        </p:nvSpPr>
        <p:spPr>
          <a:xfrm>
            <a:off x="811998" y="2853488"/>
            <a:ext cx="740587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sz="1200" dirty="0" err="1">
                <a:latin typeface="Century Gothic" panose="020B0502020202020204" pitchFamily="34" charset="0"/>
              </a:rPr>
              <a:t>Название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30" name="Shape 395"/>
          <p:cNvSpPr/>
          <p:nvPr/>
        </p:nvSpPr>
        <p:spPr>
          <a:xfrm>
            <a:off x="8370569" y="4338224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32" name="Shape 397"/>
          <p:cNvSpPr/>
          <p:nvPr/>
        </p:nvSpPr>
        <p:spPr>
          <a:xfrm>
            <a:off x="8370569" y="4788983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33" name="Shape 398"/>
          <p:cNvSpPr/>
          <p:nvPr/>
        </p:nvSpPr>
        <p:spPr>
          <a:xfrm>
            <a:off x="1902914" y="530464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35" name="Shape 400"/>
          <p:cNvSpPr/>
          <p:nvPr/>
        </p:nvSpPr>
        <p:spPr>
          <a:xfrm>
            <a:off x="3474816" y="483095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38" name="Shape 403"/>
          <p:cNvSpPr/>
          <p:nvPr/>
        </p:nvSpPr>
        <p:spPr>
          <a:xfrm>
            <a:off x="5910630" y="578799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0" name="Shape 405"/>
          <p:cNvSpPr/>
          <p:nvPr/>
        </p:nvSpPr>
        <p:spPr>
          <a:xfrm>
            <a:off x="2691698" y="530464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1" name="Shape 406"/>
          <p:cNvSpPr/>
          <p:nvPr/>
        </p:nvSpPr>
        <p:spPr>
          <a:xfrm>
            <a:off x="3484383" y="530464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2" name="Shape 407"/>
          <p:cNvSpPr/>
          <p:nvPr/>
        </p:nvSpPr>
        <p:spPr>
          <a:xfrm>
            <a:off x="1902914" y="578799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5" name="Shape 410"/>
          <p:cNvSpPr/>
          <p:nvPr/>
        </p:nvSpPr>
        <p:spPr>
          <a:xfrm>
            <a:off x="1572138" y="1730011"/>
            <a:ext cx="2395386" cy="37669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6" name="Shape 411"/>
          <p:cNvSpPr/>
          <p:nvPr/>
        </p:nvSpPr>
        <p:spPr>
          <a:xfrm>
            <a:off x="1572138" y="1832181"/>
            <a:ext cx="2395386" cy="172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1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Основные конкуренты</a:t>
            </a:r>
            <a:endParaRPr sz="14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Shape 412"/>
          <p:cNvSpPr/>
          <p:nvPr/>
        </p:nvSpPr>
        <p:spPr>
          <a:xfrm>
            <a:off x="4021171" y="1730011"/>
            <a:ext cx="2386434" cy="376694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48" name="Shape 413"/>
          <p:cNvSpPr/>
          <p:nvPr/>
        </p:nvSpPr>
        <p:spPr>
          <a:xfrm>
            <a:off x="4021171" y="1832181"/>
            <a:ext cx="2386434" cy="172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1400" b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Электрокартинги</a:t>
            </a:r>
            <a:endParaRPr sz="14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Shape 414"/>
          <p:cNvSpPr/>
          <p:nvPr/>
        </p:nvSpPr>
        <p:spPr>
          <a:xfrm>
            <a:off x="6470474" y="1729908"/>
            <a:ext cx="1529625" cy="376694"/>
          </a:xfrm>
          <a:prstGeom prst="chevron">
            <a:avLst>
              <a:gd name="adj" fmla="val 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50" name="Shape 415"/>
          <p:cNvSpPr/>
          <p:nvPr/>
        </p:nvSpPr>
        <p:spPr>
          <a:xfrm>
            <a:off x="6470474" y="1832078"/>
            <a:ext cx="1529625" cy="172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1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Открытые</a:t>
            </a:r>
            <a:endParaRPr sz="14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Shape 416"/>
          <p:cNvSpPr/>
          <p:nvPr/>
        </p:nvSpPr>
        <p:spPr>
          <a:xfrm>
            <a:off x="8062248" y="1733235"/>
            <a:ext cx="791656" cy="376694"/>
          </a:xfrm>
          <a:prstGeom prst="chevron">
            <a:avLst>
              <a:gd name="adj" fmla="val 0"/>
            </a:avLst>
          </a:prstGeom>
          <a:gradFill>
            <a:gsLst>
              <a:gs pos="0">
                <a:schemeClr val="accent2"/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52" name="Shape 417"/>
          <p:cNvSpPr/>
          <p:nvPr/>
        </p:nvSpPr>
        <p:spPr>
          <a:xfrm>
            <a:off x="8062248" y="1772978"/>
            <a:ext cx="791656" cy="34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80000"/>
              </a:lnSpc>
              <a:defRPr sz="12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RACE</a:t>
            </a:r>
            <a:b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PLACE</a:t>
            </a:r>
            <a:endParaRPr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Shape 419"/>
          <p:cNvSpPr/>
          <p:nvPr/>
        </p:nvSpPr>
        <p:spPr>
          <a:xfrm>
            <a:off x="5912559" y="3844423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57" name="Shape 422"/>
          <p:cNvSpPr/>
          <p:nvPr/>
        </p:nvSpPr>
        <p:spPr>
          <a:xfrm>
            <a:off x="1580605" y="3200716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58" name="Shape 423"/>
          <p:cNvSpPr/>
          <p:nvPr/>
        </p:nvSpPr>
        <p:spPr>
          <a:xfrm>
            <a:off x="1580605" y="3688411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59" name="Shape 424"/>
          <p:cNvSpPr/>
          <p:nvPr/>
        </p:nvSpPr>
        <p:spPr>
          <a:xfrm>
            <a:off x="1580605" y="4176106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0" name="Shape 425"/>
          <p:cNvSpPr/>
          <p:nvPr/>
        </p:nvSpPr>
        <p:spPr>
          <a:xfrm>
            <a:off x="1580605" y="6126886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1" name="Shape 426"/>
          <p:cNvSpPr/>
          <p:nvPr/>
        </p:nvSpPr>
        <p:spPr>
          <a:xfrm>
            <a:off x="1580605" y="5639191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2" name="Shape 427"/>
          <p:cNvSpPr/>
          <p:nvPr/>
        </p:nvSpPr>
        <p:spPr>
          <a:xfrm>
            <a:off x="1580605" y="5151496"/>
            <a:ext cx="7281766" cy="1"/>
          </a:xfrm>
          <a:prstGeom prst="line">
            <a:avLst/>
          </a:prstGeom>
          <a:ln w="63500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3" name="Shape 428"/>
          <p:cNvSpPr/>
          <p:nvPr/>
        </p:nvSpPr>
        <p:spPr>
          <a:xfrm>
            <a:off x="1580605" y="4663801"/>
            <a:ext cx="7281766" cy="1"/>
          </a:xfrm>
          <a:prstGeom prst="line">
            <a:avLst/>
          </a:prstGeom>
          <a:ln w="57150">
            <a:solidFill>
              <a:schemeClr val="bg1"/>
            </a:solidFill>
          </a:ln>
        </p:spPr>
        <p:txBody>
          <a:bodyPr lIns="0" tIns="0" rIns="0" bIns="0"/>
          <a:lstStyle/>
          <a:p>
            <a:pPr lvl="0" defTabSz="457200">
              <a:defRPr sz="1200"/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4" name="Shape 429"/>
          <p:cNvSpPr/>
          <p:nvPr/>
        </p:nvSpPr>
        <p:spPr>
          <a:xfrm>
            <a:off x="8370569" y="628046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7" name="Shape 432"/>
          <p:cNvSpPr/>
          <p:nvPr/>
        </p:nvSpPr>
        <p:spPr>
          <a:xfrm>
            <a:off x="5910630" y="628046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8" name="Shape 433"/>
          <p:cNvSpPr/>
          <p:nvPr/>
        </p:nvSpPr>
        <p:spPr>
          <a:xfrm>
            <a:off x="5124330" y="628046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69" name="Shape 434"/>
          <p:cNvSpPr/>
          <p:nvPr/>
        </p:nvSpPr>
        <p:spPr>
          <a:xfrm>
            <a:off x="4327992" y="628046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71" name="Shape 435"/>
          <p:cNvSpPr/>
          <p:nvPr/>
        </p:nvSpPr>
        <p:spPr>
          <a:xfrm>
            <a:off x="1606019" y="2196884"/>
            <a:ext cx="743203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77" name="Shape 441"/>
          <p:cNvSpPr/>
          <p:nvPr/>
        </p:nvSpPr>
        <p:spPr>
          <a:xfrm>
            <a:off x="7255216" y="2196884"/>
            <a:ext cx="743203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80" name="Shape 444"/>
          <p:cNvSpPr/>
          <p:nvPr/>
        </p:nvSpPr>
        <p:spPr>
          <a:xfrm>
            <a:off x="2413047" y="2196884"/>
            <a:ext cx="743203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83" name="Shape 447"/>
          <p:cNvSpPr/>
          <p:nvPr/>
        </p:nvSpPr>
        <p:spPr>
          <a:xfrm>
            <a:off x="3220075" y="2196884"/>
            <a:ext cx="743204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86" name="Shape 450"/>
          <p:cNvSpPr/>
          <p:nvPr/>
        </p:nvSpPr>
        <p:spPr>
          <a:xfrm>
            <a:off x="4027103" y="2196884"/>
            <a:ext cx="743203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89" name="Shape 453"/>
          <p:cNvSpPr/>
          <p:nvPr/>
        </p:nvSpPr>
        <p:spPr>
          <a:xfrm>
            <a:off x="4834131" y="2196884"/>
            <a:ext cx="743203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sp>
        <p:nvSpPr>
          <p:cNvPr id="92" name="Shape 456"/>
          <p:cNvSpPr/>
          <p:nvPr/>
        </p:nvSpPr>
        <p:spPr>
          <a:xfrm>
            <a:off x="5641159" y="2196884"/>
            <a:ext cx="743204" cy="449084"/>
          </a:xfrm>
          <a:prstGeom prst="rect">
            <a:avLst/>
          </a:prstGeom>
          <a:solidFill>
            <a:srgbClr val="F2F2F2"/>
          </a:solidFill>
          <a:ln w="25400" cap="flat">
            <a:solidFill>
              <a:srgbClr val="A6A6A6"/>
            </a:solidFill>
            <a:prstDash val="solid"/>
            <a:bevel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1200">
                <a:solidFill>
                  <a:srgbClr val="A6A6A6"/>
                </a:solidFill>
              </a:defRPr>
            </a:pPr>
            <a:endParaRPr sz="1100">
              <a:latin typeface="Century Gothic" panose="020B0502020202020204" pitchFamily="34" charset="0"/>
            </a:endParaRPr>
          </a:p>
        </p:txBody>
      </p:sp>
      <p:grpSp>
        <p:nvGrpSpPr>
          <p:cNvPr id="94" name="Group 461"/>
          <p:cNvGrpSpPr/>
          <p:nvPr/>
        </p:nvGrpSpPr>
        <p:grpSpPr>
          <a:xfrm>
            <a:off x="6448187" y="2196884"/>
            <a:ext cx="743203" cy="449084"/>
            <a:chOff x="-1" y="-1"/>
            <a:chExt cx="743202" cy="449083"/>
          </a:xfrm>
        </p:grpSpPr>
        <p:sp>
          <p:nvSpPr>
            <p:cNvPr id="95" name="Shape 459"/>
            <p:cNvSpPr/>
            <p:nvPr/>
          </p:nvSpPr>
          <p:spPr>
            <a:xfrm>
              <a:off x="-1" y="-1"/>
              <a:ext cx="743202" cy="449083"/>
            </a:xfrm>
            <a:prstGeom prst="rect">
              <a:avLst/>
            </a:prstGeom>
            <a:solidFill>
              <a:srgbClr val="F2F2F2"/>
            </a:solidFill>
            <a:ln w="25400" cap="flat">
              <a:solidFill>
                <a:srgbClr val="A6A6A6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1200">
                  <a:solidFill>
                    <a:srgbClr val="A6A6A6"/>
                  </a:solidFill>
                </a:defRPr>
              </a:pPr>
              <a:endParaRPr sz="1100">
                <a:latin typeface="Century Gothic" panose="020B0502020202020204" pitchFamily="34" charset="0"/>
              </a:endParaRPr>
            </a:p>
          </p:txBody>
        </p:sp>
        <p:sp>
          <p:nvSpPr>
            <p:cNvPr id="96" name="Shape 460"/>
            <p:cNvSpPr/>
            <p:nvPr/>
          </p:nvSpPr>
          <p:spPr>
            <a:xfrm>
              <a:off x="-1" y="139902"/>
              <a:ext cx="743202" cy="1692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A6A6A6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100">
                  <a:solidFill>
                    <a:srgbClr val="A6A6A6"/>
                  </a:solidFill>
                  <a:latin typeface="Century Gothic" panose="020B0502020202020204" pitchFamily="34" charset="0"/>
                </a:rPr>
                <a:t>Логотип</a:t>
              </a:r>
            </a:p>
          </p:txBody>
        </p:sp>
      </p:grpSp>
      <p:sp>
        <p:nvSpPr>
          <p:cNvPr id="97" name="Shape 462"/>
          <p:cNvSpPr/>
          <p:nvPr/>
        </p:nvSpPr>
        <p:spPr>
          <a:xfrm>
            <a:off x="8359323" y="3344139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98" name="Shape 463"/>
          <p:cNvSpPr/>
          <p:nvPr/>
        </p:nvSpPr>
        <p:spPr>
          <a:xfrm>
            <a:off x="444879" y="3835026"/>
            <a:ext cx="1080424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 err="1">
                <a:latin typeface="Century Gothic" panose="020B0502020202020204" pitchFamily="34" charset="0"/>
              </a:rPr>
              <a:t>Двухровневый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99" name="Shape 464"/>
          <p:cNvSpPr/>
          <p:nvPr/>
        </p:nvSpPr>
        <p:spPr>
          <a:xfrm>
            <a:off x="182067" y="4343479"/>
            <a:ext cx="1354538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>
                <a:latin typeface="Century Gothic" panose="020B0502020202020204" pitchFamily="34" charset="0"/>
              </a:rPr>
              <a:t>Ресторан / кафе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0" name="Shape 465"/>
          <p:cNvSpPr/>
          <p:nvPr/>
        </p:nvSpPr>
        <p:spPr>
          <a:xfrm>
            <a:off x="275041" y="4830955"/>
            <a:ext cx="1261564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>
                <a:latin typeface="Century Gothic" panose="020B0502020202020204" pitchFamily="34" charset="0"/>
              </a:rPr>
              <a:t>Школа картинга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1" name="Shape 466"/>
          <p:cNvSpPr/>
          <p:nvPr/>
        </p:nvSpPr>
        <p:spPr>
          <a:xfrm>
            <a:off x="199701" y="5226098"/>
            <a:ext cx="133690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>
                <a:latin typeface="Century Gothic" panose="020B0502020202020204" pitchFamily="34" charset="0"/>
              </a:rPr>
              <a:t>Проведение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dirty="0">
                <a:latin typeface="Century Gothic" panose="020B0502020202020204" pitchFamily="34" charset="0"/>
              </a:rPr>
              <a:t>регулярных гонок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2" name="Shape 467"/>
          <p:cNvSpPr/>
          <p:nvPr/>
        </p:nvSpPr>
        <p:spPr>
          <a:xfrm>
            <a:off x="318843" y="5692248"/>
            <a:ext cx="120706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 err="1">
                <a:latin typeface="Century Gothic" panose="020B0502020202020204" pitchFamily="34" charset="0"/>
              </a:rPr>
              <a:t>Гослицензия</a:t>
            </a:r>
            <a:r>
              <a:rPr lang="ru-RU" sz="1200" dirty="0">
                <a:latin typeface="Century Gothic" panose="020B0502020202020204" pitchFamily="34" charset="0"/>
              </a:rPr>
              <a:t> по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dirty="0">
                <a:latin typeface="Century Gothic" panose="020B0502020202020204" pitchFamily="34" charset="0"/>
              </a:rPr>
              <a:t>техрегламенту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3" name="Shape 468"/>
          <p:cNvSpPr/>
          <p:nvPr/>
        </p:nvSpPr>
        <p:spPr>
          <a:xfrm>
            <a:off x="374427" y="6201052"/>
            <a:ext cx="116217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>
                <a:latin typeface="Century Gothic" panose="020B0502020202020204" pitchFamily="34" charset="0"/>
              </a:rPr>
              <a:t>Онлайн-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dirty="0">
                <a:latin typeface="Century Gothic" panose="020B0502020202020204" pitchFamily="34" charset="0"/>
              </a:rPr>
              <a:t>бронирование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855AC4CB-22B2-4130-8396-076DA88DC400}"/>
              </a:ext>
            </a:extLst>
          </p:cNvPr>
          <p:cNvSpPr/>
          <p:nvPr/>
        </p:nvSpPr>
        <p:spPr>
          <a:xfrm>
            <a:off x="9001482" y="1729909"/>
            <a:ext cx="3000018" cy="4824744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rgbClr val="FFC000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bg1"/>
                </a:solidFill>
                <a:latin typeface="Century Gothic" panose="020B0502020202020204" pitchFamily="34" charset="0"/>
              </a:rPr>
              <a:t>Наш проект обладает практически всеми плюсами, кроме двухуровневой трассы.</a:t>
            </a:r>
            <a:br>
              <a:rPr lang="ru-RU" sz="17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700" dirty="0">
                <a:solidFill>
                  <a:schemeClr val="bg1"/>
                </a:solidFill>
                <a:latin typeface="Century Gothic" panose="020B0502020202020204" pitchFamily="34" charset="0"/>
              </a:rPr>
              <a:t>Однако в данной особенности есть существенный минус – в них невозможно быстро менять конфигурацию трассы без закрытия картодрома на реконструкцию – трасса проектируется один раз и остается неизменной на весь срок существования, что негативно влияет на </a:t>
            </a:r>
            <a:r>
              <a:rPr lang="en-US" sz="1700" dirty="0">
                <a:solidFill>
                  <a:schemeClr val="bg1"/>
                </a:solidFill>
                <a:latin typeface="Century Gothic" panose="020B0502020202020204" pitchFamily="34" charset="0"/>
              </a:rPr>
              <a:t>LTV</a:t>
            </a:r>
            <a:r>
              <a:rPr lang="ru-RU" sz="17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870A2D-480C-6B19-9C41-1F3C73AC06A8}"/>
              </a:ext>
            </a:extLst>
          </p:cNvPr>
          <p:cNvSpPr txBox="1"/>
          <p:nvPr/>
        </p:nvSpPr>
        <p:spPr>
          <a:xfrm>
            <a:off x="4006903" y="2738625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Century Gothic" panose="020B0502020202020204" pitchFamily="34" charset="0"/>
              </a:rPr>
              <a:t>BlackStarKarting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BA556D-2E24-6F24-C2FE-A8CBB02B096D}"/>
              </a:ext>
            </a:extLst>
          </p:cNvPr>
          <p:cNvSpPr txBox="1"/>
          <p:nvPr/>
        </p:nvSpPr>
        <p:spPr>
          <a:xfrm>
            <a:off x="4813364" y="2816843"/>
            <a:ext cx="786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Century Gothic" panose="020B0502020202020204" pitchFamily="34" charset="0"/>
              </a:rPr>
              <a:t>URace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D6CDB0-4977-8507-A1AE-271895C33DB3}"/>
              </a:ext>
            </a:extLst>
          </p:cNvPr>
          <p:cNvSpPr txBox="1"/>
          <p:nvPr/>
        </p:nvSpPr>
        <p:spPr>
          <a:xfrm>
            <a:off x="5618807" y="2738625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E-go</a:t>
            </a:r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latin typeface="Century Gothic" panose="020B0502020202020204" pitchFamily="34" charset="0"/>
              </a:rPr>
              <a:t>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F965ED-B543-C67E-FCB4-CB40635F4B43}"/>
              </a:ext>
            </a:extLst>
          </p:cNvPr>
          <p:cNvSpPr txBox="1"/>
          <p:nvPr/>
        </p:nvSpPr>
        <p:spPr>
          <a:xfrm>
            <a:off x="1586483" y="2764639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MIKS 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05C34-DBF1-D5B4-D526-2019F8E0EB1F}"/>
              </a:ext>
            </a:extLst>
          </p:cNvPr>
          <p:cNvSpPr txBox="1"/>
          <p:nvPr/>
        </p:nvSpPr>
        <p:spPr>
          <a:xfrm>
            <a:off x="2392767" y="2755428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Lemans 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425239-FE34-A9D5-4162-485CC10FBA7B}"/>
              </a:ext>
            </a:extLst>
          </p:cNvPr>
          <p:cNvSpPr txBox="1"/>
          <p:nvPr/>
        </p:nvSpPr>
        <p:spPr>
          <a:xfrm>
            <a:off x="3198546" y="2755428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Century Gothic" panose="020B0502020202020204" pitchFamily="34" charset="0"/>
              </a:rPr>
              <a:t>Lonato</a:t>
            </a:r>
            <a:r>
              <a:rPr lang="en-US" sz="1000" dirty="0">
                <a:latin typeface="Century Gothic" panose="020B0502020202020204" pitchFamily="34" charset="0"/>
              </a:rPr>
              <a:t> 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9" name="Shape 463">
            <a:extLst>
              <a:ext uri="{FF2B5EF4-FFF2-40B4-BE49-F238E27FC236}">
                <a16:creationId xmlns:a16="http://schemas.microsoft.com/office/drawing/2014/main" id="{B4ECF57E-A0B6-FE0F-BBBC-B3605F1C122F}"/>
              </a:ext>
            </a:extLst>
          </p:cNvPr>
          <p:cNvSpPr/>
          <p:nvPr/>
        </p:nvSpPr>
        <p:spPr>
          <a:xfrm>
            <a:off x="401233" y="3344139"/>
            <a:ext cx="1149354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1200"/>
            </a:lvl1pPr>
          </a:lstStyle>
          <a:p>
            <a:pPr lvl="0">
              <a:defRPr sz="1800"/>
            </a:pPr>
            <a:r>
              <a:rPr lang="ru-RU" sz="1200" dirty="0">
                <a:latin typeface="Century Gothic" panose="020B0502020202020204" pitchFamily="34" charset="0"/>
              </a:rPr>
              <a:t>Крытая трасса</a:t>
            </a:r>
            <a:endParaRPr sz="12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F8EC86-8EB5-08D6-6B57-ACF01024DEE8}"/>
              </a:ext>
            </a:extLst>
          </p:cNvPr>
          <p:cNvSpPr txBox="1"/>
          <p:nvPr/>
        </p:nvSpPr>
        <p:spPr>
          <a:xfrm>
            <a:off x="6492763" y="2739293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X-</a:t>
            </a:r>
            <a:r>
              <a:rPr lang="en-US" sz="1000" dirty="0" err="1">
                <a:latin typeface="Century Gothic" panose="020B0502020202020204" pitchFamily="34" charset="0"/>
              </a:rPr>
              <a:t>Ti</a:t>
            </a:r>
            <a:r>
              <a:rPr lang="en-US" sz="1000" dirty="0">
                <a:latin typeface="Century Gothic" panose="020B0502020202020204" pitchFamily="34" charset="0"/>
              </a:rPr>
              <a:t> Karting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11" name="Shape 419">
            <a:extLst>
              <a:ext uri="{FF2B5EF4-FFF2-40B4-BE49-F238E27FC236}">
                <a16:creationId xmlns:a16="http://schemas.microsoft.com/office/drawing/2014/main" id="{17436759-D1D0-B0D9-9012-861ECEBC2473}"/>
              </a:ext>
            </a:extLst>
          </p:cNvPr>
          <p:cNvSpPr/>
          <p:nvPr/>
        </p:nvSpPr>
        <p:spPr>
          <a:xfrm>
            <a:off x="4346942" y="3847394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2" name="Shape 419">
            <a:extLst>
              <a:ext uri="{FF2B5EF4-FFF2-40B4-BE49-F238E27FC236}">
                <a16:creationId xmlns:a16="http://schemas.microsoft.com/office/drawing/2014/main" id="{3D7AE1FA-406D-C997-DCE6-10144C817DA7}"/>
              </a:ext>
            </a:extLst>
          </p:cNvPr>
          <p:cNvSpPr/>
          <p:nvPr/>
        </p:nvSpPr>
        <p:spPr>
          <a:xfrm>
            <a:off x="4346941" y="336498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705A51-701D-6220-D4B2-2A2CA09EB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sp>
        <p:nvSpPr>
          <p:cNvPr id="14" name="Shape 419">
            <a:extLst>
              <a:ext uri="{FF2B5EF4-FFF2-40B4-BE49-F238E27FC236}">
                <a16:creationId xmlns:a16="http://schemas.microsoft.com/office/drawing/2014/main" id="{CCD77008-57D4-EA1B-197A-224AB27D562D}"/>
              </a:ext>
            </a:extLst>
          </p:cNvPr>
          <p:cNvSpPr/>
          <p:nvPr/>
        </p:nvSpPr>
        <p:spPr>
          <a:xfrm>
            <a:off x="5097846" y="3344139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5" name="Shape 419">
            <a:extLst>
              <a:ext uri="{FF2B5EF4-FFF2-40B4-BE49-F238E27FC236}">
                <a16:creationId xmlns:a16="http://schemas.microsoft.com/office/drawing/2014/main" id="{A1EB643F-2139-48E9-64E6-004B02046AC6}"/>
              </a:ext>
            </a:extLst>
          </p:cNvPr>
          <p:cNvSpPr/>
          <p:nvPr/>
        </p:nvSpPr>
        <p:spPr>
          <a:xfrm>
            <a:off x="5923398" y="3344139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6" name="Shape 419">
            <a:extLst>
              <a:ext uri="{FF2B5EF4-FFF2-40B4-BE49-F238E27FC236}">
                <a16:creationId xmlns:a16="http://schemas.microsoft.com/office/drawing/2014/main" id="{C7CD2D63-EAAE-8E7D-142D-705E19ACE826}"/>
              </a:ext>
            </a:extLst>
          </p:cNvPr>
          <p:cNvSpPr/>
          <p:nvPr/>
        </p:nvSpPr>
        <p:spPr>
          <a:xfrm>
            <a:off x="1885177" y="335605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7" name="Shape 419">
            <a:extLst>
              <a:ext uri="{FF2B5EF4-FFF2-40B4-BE49-F238E27FC236}">
                <a16:creationId xmlns:a16="http://schemas.microsoft.com/office/drawing/2014/main" id="{C252DA12-71A3-016A-87D0-8084D4BDC675}"/>
              </a:ext>
            </a:extLst>
          </p:cNvPr>
          <p:cNvSpPr/>
          <p:nvPr/>
        </p:nvSpPr>
        <p:spPr>
          <a:xfrm>
            <a:off x="2669997" y="336498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05" name="Shape 419">
            <a:extLst>
              <a:ext uri="{FF2B5EF4-FFF2-40B4-BE49-F238E27FC236}">
                <a16:creationId xmlns:a16="http://schemas.microsoft.com/office/drawing/2014/main" id="{57B4D904-E7C6-444D-6137-832A372A88D2}"/>
              </a:ext>
            </a:extLst>
          </p:cNvPr>
          <p:cNvSpPr/>
          <p:nvPr/>
        </p:nvSpPr>
        <p:spPr>
          <a:xfrm>
            <a:off x="3484565" y="3356055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08" name="Shape 397">
            <a:extLst>
              <a:ext uri="{FF2B5EF4-FFF2-40B4-BE49-F238E27FC236}">
                <a16:creationId xmlns:a16="http://schemas.microsoft.com/office/drawing/2014/main" id="{CBE8583F-A89C-9B94-DA18-3791DFEBE17A}"/>
              </a:ext>
            </a:extLst>
          </p:cNvPr>
          <p:cNvSpPr/>
          <p:nvPr/>
        </p:nvSpPr>
        <p:spPr>
          <a:xfrm>
            <a:off x="8370569" y="5301797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09" name="Shape 397">
            <a:extLst>
              <a:ext uri="{FF2B5EF4-FFF2-40B4-BE49-F238E27FC236}">
                <a16:creationId xmlns:a16="http://schemas.microsoft.com/office/drawing/2014/main" id="{729672EE-C3E0-2C7C-5A20-48812DA47956}"/>
              </a:ext>
            </a:extLst>
          </p:cNvPr>
          <p:cNvSpPr/>
          <p:nvPr/>
        </p:nvSpPr>
        <p:spPr>
          <a:xfrm>
            <a:off x="8370569" y="5800260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9A26D86-8CAE-DE57-B5DC-EBCFAFFD00A1}"/>
              </a:ext>
            </a:extLst>
          </p:cNvPr>
          <p:cNvSpPr txBox="1"/>
          <p:nvPr/>
        </p:nvSpPr>
        <p:spPr>
          <a:xfrm>
            <a:off x="7238469" y="2779293"/>
            <a:ext cx="78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Century Gothic" panose="020B0502020202020204" pitchFamily="34" charset="0"/>
              </a:rPr>
              <a:t>ЦТВС Печатники</a:t>
            </a:r>
          </a:p>
        </p:txBody>
      </p:sp>
      <p:sp>
        <p:nvSpPr>
          <p:cNvPr id="111" name="Shape 400">
            <a:extLst>
              <a:ext uri="{FF2B5EF4-FFF2-40B4-BE49-F238E27FC236}">
                <a16:creationId xmlns:a16="http://schemas.microsoft.com/office/drawing/2014/main" id="{A05A8642-95CE-242E-FA30-D82625867F32}"/>
              </a:ext>
            </a:extLst>
          </p:cNvPr>
          <p:cNvSpPr/>
          <p:nvPr/>
        </p:nvSpPr>
        <p:spPr>
          <a:xfrm>
            <a:off x="2680414" y="4821217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2" name="Shape 400">
            <a:extLst>
              <a:ext uri="{FF2B5EF4-FFF2-40B4-BE49-F238E27FC236}">
                <a16:creationId xmlns:a16="http://schemas.microsoft.com/office/drawing/2014/main" id="{5AFD167F-0251-7EB7-A8BD-58102AC59A97}"/>
              </a:ext>
            </a:extLst>
          </p:cNvPr>
          <p:cNvSpPr/>
          <p:nvPr/>
        </p:nvSpPr>
        <p:spPr>
          <a:xfrm>
            <a:off x="1898970" y="4823363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3" name="Shape 400">
            <a:extLst>
              <a:ext uri="{FF2B5EF4-FFF2-40B4-BE49-F238E27FC236}">
                <a16:creationId xmlns:a16="http://schemas.microsoft.com/office/drawing/2014/main" id="{8C4CB819-490A-EC26-DBA2-0FB9A2364A2E}"/>
              </a:ext>
            </a:extLst>
          </p:cNvPr>
          <p:cNvSpPr/>
          <p:nvPr/>
        </p:nvSpPr>
        <p:spPr>
          <a:xfrm>
            <a:off x="6781629" y="4328553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4" name="Shape 400">
            <a:extLst>
              <a:ext uri="{FF2B5EF4-FFF2-40B4-BE49-F238E27FC236}">
                <a16:creationId xmlns:a16="http://schemas.microsoft.com/office/drawing/2014/main" id="{9D7DEA3E-0680-A024-8036-182838875CCB}"/>
              </a:ext>
            </a:extLst>
          </p:cNvPr>
          <p:cNvSpPr/>
          <p:nvPr/>
        </p:nvSpPr>
        <p:spPr>
          <a:xfrm>
            <a:off x="6774582" y="4811546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5" name="Shape 400">
            <a:extLst>
              <a:ext uri="{FF2B5EF4-FFF2-40B4-BE49-F238E27FC236}">
                <a16:creationId xmlns:a16="http://schemas.microsoft.com/office/drawing/2014/main" id="{A6A9CCAB-7CA0-D1F3-8627-D20A888E2691}"/>
              </a:ext>
            </a:extLst>
          </p:cNvPr>
          <p:cNvSpPr/>
          <p:nvPr/>
        </p:nvSpPr>
        <p:spPr>
          <a:xfrm>
            <a:off x="6781629" y="529567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19" name="Shape 419">
            <a:extLst>
              <a:ext uri="{FF2B5EF4-FFF2-40B4-BE49-F238E27FC236}">
                <a16:creationId xmlns:a16="http://schemas.microsoft.com/office/drawing/2014/main" id="{B7213F46-79B6-AB01-2204-6DBEB9A1008F}"/>
              </a:ext>
            </a:extLst>
          </p:cNvPr>
          <p:cNvSpPr/>
          <p:nvPr/>
        </p:nvSpPr>
        <p:spPr>
          <a:xfrm>
            <a:off x="4350901" y="4331037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20" name="Shape 419">
            <a:extLst>
              <a:ext uri="{FF2B5EF4-FFF2-40B4-BE49-F238E27FC236}">
                <a16:creationId xmlns:a16="http://schemas.microsoft.com/office/drawing/2014/main" id="{2007B5F9-85A7-FEDC-D9A3-0E2537A74B11}"/>
              </a:ext>
            </a:extLst>
          </p:cNvPr>
          <p:cNvSpPr/>
          <p:nvPr/>
        </p:nvSpPr>
        <p:spPr>
          <a:xfrm>
            <a:off x="5918257" y="4354961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BEF887-8EE4-0279-FAEC-463242E2D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41" y="2322862"/>
            <a:ext cx="612284" cy="19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E7A2B0F9-4386-B7B9-6873-EC10B33F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347" y="2351063"/>
            <a:ext cx="740649" cy="140723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3A2E986F-D320-C9B9-22C7-F49A2B7161B5}"/>
              </a:ext>
            </a:extLst>
          </p:cNvPr>
          <p:cNvSpPr txBox="1"/>
          <p:nvPr/>
        </p:nvSpPr>
        <p:spPr>
          <a:xfrm>
            <a:off x="8067642" y="2750373"/>
            <a:ext cx="78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Race Place 3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124" name="Shape 419">
            <a:extLst>
              <a:ext uri="{FF2B5EF4-FFF2-40B4-BE49-F238E27FC236}">
                <a16:creationId xmlns:a16="http://schemas.microsoft.com/office/drawing/2014/main" id="{8585FA7F-A222-EEF6-2FE2-104C430E76CF}"/>
              </a:ext>
            </a:extLst>
          </p:cNvPr>
          <p:cNvSpPr/>
          <p:nvPr/>
        </p:nvSpPr>
        <p:spPr>
          <a:xfrm>
            <a:off x="1889781" y="4332817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25" name="Shape 419">
            <a:extLst>
              <a:ext uri="{FF2B5EF4-FFF2-40B4-BE49-F238E27FC236}">
                <a16:creationId xmlns:a16="http://schemas.microsoft.com/office/drawing/2014/main" id="{DB410579-54B4-833F-9CEF-942ECA4BCFE7}"/>
              </a:ext>
            </a:extLst>
          </p:cNvPr>
          <p:cNvSpPr/>
          <p:nvPr/>
        </p:nvSpPr>
        <p:spPr>
          <a:xfrm>
            <a:off x="2675756" y="4333761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26" name="Shape 419">
            <a:extLst>
              <a:ext uri="{FF2B5EF4-FFF2-40B4-BE49-F238E27FC236}">
                <a16:creationId xmlns:a16="http://schemas.microsoft.com/office/drawing/2014/main" id="{37B78FC0-622A-0CF1-DE4F-076995040356}"/>
              </a:ext>
            </a:extLst>
          </p:cNvPr>
          <p:cNvSpPr/>
          <p:nvPr/>
        </p:nvSpPr>
        <p:spPr>
          <a:xfrm>
            <a:off x="3471916" y="4345288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90B1F0F-AE88-528E-2F37-7C515C6A8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761" y="2216807"/>
            <a:ext cx="679889" cy="48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A86216A-37F0-2862-F35F-B941DED86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421" y="2266266"/>
            <a:ext cx="594385" cy="32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E54ACCB-4CE3-BE80-8426-802583853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97" y="2303763"/>
            <a:ext cx="714828" cy="19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244ECC8A-9967-678C-A07C-013FE4F27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381" y="2161704"/>
            <a:ext cx="796424" cy="56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Urace">
            <a:extLst>
              <a:ext uri="{FF2B5EF4-FFF2-40B4-BE49-F238E27FC236}">
                <a16:creationId xmlns:a16="http://schemas.microsoft.com/office/drawing/2014/main" id="{07A877D6-BFE0-92CB-4C9D-04DF5B52B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265" y="2342559"/>
            <a:ext cx="586725" cy="14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9BEEBC01-A620-B40D-D6FA-203C900AE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874" y="2229529"/>
            <a:ext cx="454852" cy="38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>
            <a:extLst>
              <a:ext uri="{FF2B5EF4-FFF2-40B4-BE49-F238E27FC236}">
                <a16:creationId xmlns:a16="http://schemas.microsoft.com/office/drawing/2014/main" id="{1D248EEA-9F0B-2A59-F7DD-AC4F54494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35" y="2229529"/>
            <a:ext cx="392845" cy="39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hape 400">
            <a:extLst>
              <a:ext uri="{FF2B5EF4-FFF2-40B4-BE49-F238E27FC236}">
                <a16:creationId xmlns:a16="http://schemas.microsoft.com/office/drawing/2014/main" id="{683EB1F9-FADE-6B8C-FC4D-564AFA3FE142}"/>
              </a:ext>
            </a:extLst>
          </p:cNvPr>
          <p:cNvSpPr/>
          <p:nvPr/>
        </p:nvSpPr>
        <p:spPr>
          <a:xfrm>
            <a:off x="7572914" y="4338224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037" name="Shape 407">
            <a:extLst>
              <a:ext uri="{FF2B5EF4-FFF2-40B4-BE49-F238E27FC236}">
                <a16:creationId xmlns:a16="http://schemas.microsoft.com/office/drawing/2014/main" id="{582A5213-D881-6FBB-6DCC-9BAB56D96B9E}"/>
              </a:ext>
            </a:extLst>
          </p:cNvPr>
          <p:cNvSpPr/>
          <p:nvPr/>
        </p:nvSpPr>
        <p:spPr>
          <a:xfrm>
            <a:off x="1899733" y="6296801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  <p:sp>
        <p:nvSpPr>
          <p:cNvPr id="1038" name="Shape 407">
            <a:extLst>
              <a:ext uri="{FF2B5EF4-FFF2-40B4-BE49-F238E27FC236}">
                <a16:creationId xmlns:a16="http://schemas.microsoft.com/office/drawing/2014/main" id="{60CBF3AF-8138-10FF-DC31-37C9EFA577DC}"/>
              </a:ext>
            </a:extLst>
          </p:cNvPr>
          <p:cNvSpPr/>
          <p:nvPr/>
        </p:nvSpPr>
        <p:spPr>
          <a:xfrm>
            <a:off x="2693310" y="6315503"/>
            <a:ext cx="177833" cy="17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8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174" y="209753"/>
            <a:ext cx="3717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Бизнес-модель</a:t>
            </a:r>
          </a:p>
        </p:txBody>
      </p:sp>
      <p:sp>
        <p:nvSpPr>
          <p:cNvPr id="7" name="Rectangle 30"/>
          <p:cNvSpPr/>
          <p:nvPr/>
        </p:nvSpPr>
        <p:spPr>
          <a:xfrm>
            <a:off x="491393" y="871746"/>
            <a:ext cx="7144442" cy="6011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180975">
              <a:spcAft>
                <a:spcPts val="200"/>
              </a:spcAft>
              <a:buFont typeface="Arial" pitchFamily="34" charset="0"/>
              <a:buChar char="•"/>
              <a:tabLst>
                <a:tab pos="361950" algn="l"/>
              </a:tabLst>
            </a:pPr>
            <a:r>
              <a:rPr lang="ru-RU" sz="1400" dirty="0">
                <a:latin typeface="Century Gothic" panose="020B0502020202020204" pitchFamily="34" charset="0"/>
              </a:rPr>
              <a:t>Целевая аудитория: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en-US" sz="1400" b="1" dirty="0">
                <a:latin typeface="Century Gothic" panose="020B0502020202020204" pitchFamily="34" charset="0"/>
              </a:rPr>
              <a:t>-</a:t>
            </a:r>
            <a:r>
              <a:rPr lang="ru-RU" sz="1400" dirty="0"/>
              <a:t>взрослые 25 - 40 лет</a:t>
            </a:r>
            <a:r>
              <a:rPr lang="en-US" sz="1400" dirty="0"/>
              <a:t>;</a:t>
            </a:r>
            <a:r>
              <a:rPr lang="ru-RU" sz="1400" dirty="0"/>
              <a:t> </a:t>
            </a:r>
            <a:br>
              <a:rPr lang="en-US" sz="1400" dirty="0"/>
            </a:br>
            <a:r>
              <a:rPr lang="en-US" sz="1400" dirty="0"/>
              <a:t>-</a:t>
            </a:r>
            <a:r>
              <a:rPr lang="ru-RU" sz="1400" dirty="0"/>
              <a:t>родители с детьми с доходом выше среднего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  <a:p>
            <a:pPr marL="361950" indent="-180975">
              <a:spcAft>
                <a:spcPts val="200"/>
              </a:spcAft>
              <a:buFont typeface="Arial" pitchFamily="34" charset="0"/>
              <a:buChar char="•"/>
              <a:tabLst>
                <a:tab pos="361950" algn="l"/>
              </a:tabLst>
            </a:pPr>
            <a:r>
              <a:rPr lang="ru-RU" sz="1400" dirty="0">
                <a:latin typeface="Century Gothic" panose="020B0502020202020204" pitchFamily="34" charset="0"/>
              </a:rPr>
              <a:t>Продукт и услуги: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-</a:t>
            </a:r>
            <a:r>
              <a:rPr lang="ru-RU" sz="1400" dirty="0"/>
              <a:t>прокат взрослых, детских и 2х местных </a:t>
            </a:r>
            <a:r>
              <a:rPr lang="ru-RU" sz="1400" dirty="0" err="1"/>
              <a:t>картов</a:t>
            </a:r>
            <a:r>
              <a:rPr lang="ru-RU" sz="1400" dirty="0"/>
              <a:t>, </a:t>
            </a:r>
            <a:br>
              <a:rPr lang="ru-RU" sz="1400" dirty="0"/>
            </a:br>
            <a:r>
              <a:rPr lang="ru-RU" sz="1400" dirty="0"/>
              <a:t>-корпоративный отдел – праздники и </a:t>
            </a:r>
            <a:r>
              <a:rPr lang="ru-RU" sz="1400" dirty="0" err="1"/>
              <a:t>тим</a:t>
            </a:r>
            <a:r>
              <a:rPr lang="ru-RU" sz="1400" dirty="0"/>
              <a:t>-билдинги,</a:t>
            </a:r>
            <a:br>
              <a:rPr lang="ru-RU" sz="1400" dirty="0"/>
            </a:br>
            <a:r>
              <a:rPr lang="ru-RU" sz="1400" dirty="0"/>
              <a:t>-школа картинга и индивидуальные тренировки, </a:t>
            </a:r>
            <a:br>
              <a:rPr lang="ru-RU" sz="1400" dirty="0"/>
            </a:br>
            <a:r>
              <a:rPr lang="ru-RU" sz="1400" dirty="0"/>
              <a:t>-проведение регулярных гонок и соревнований,</a:t>
            </a:r>
            <a:br>
              <a:rPr lang="ru-RU" sz="1400" dirty="0"/>
            </a:br>
            <a:r>
              <a:rPr lang="ru-RU" sz="1400" dirty="0"/>
              <a:t>-кафе,</a:t>
            </a:r>
            <a:br>
              <a:rPr lang="ru-RU" sz="1400" dirty="0"/>
            </a:br>
            <a:r>
              <a:rPr lang="ru-RU" sz="1400" dirty="0"/>
              <a:t>-игровая зона автосимуляторов</a:t>
            </a:r>
            <a:endParaRPr lang="en-US" sz="1400" dirty="0"/>
          </a:p>
          <a:p>
            <a:pPr marL="361950" indent="-180975">
              <a:spcAft>
                <a:spcPts val="200"/>
              </a:spcAft>
              <a:buFont typeface="Arial" pitchFamily="34" charset="0"/>
              <a:buChar char="•"/>
              <a:tabLst>
                <a:tab pos="361950" algn="l"/>
              </a:tabLst>
            </a:pPr>
            <a:r>
              <a:rPr lang="ru-RU" sz="1400" dirty="0">
                <a:latin typeface="Century Gothic" panose="020B0502020202020204" pitchFamily="34" charset="0"/>
              </a:rPr>
              <a:t>Трафик, привлечение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/>
              <a:t>-посетители ТРЦ + вывеска на здании.</a:t>
            </a:r>
            <a:br>
              <a:rPr lang="ru-RU" sz="1400" dirty="0"/>
            </a:br>
            <a:r>
              <a:rPr lang="ru-RU" sz="1400" dirty="0"/>
              <a:t>-онлайн-реклама</a:t>
            </a:r>
            <a:br>
              <a:rPr lang="ru-RU" sz="1400" dirty="0"/>
            </a:br>
            <a:r>
              <a:rPr lang="ru-RU" sz="1400" dirty="0"/>
              <a:t>-реклама через компаний-партнеров, продающих наши услуги</a:t>
            </a:r>
            <a:br>
              <a:rPr lang="ru-RU" sz="1400" dirty="0"/>
            </a:br>
            <a:r>
              <a:rPr lang="ru-RU" sz="1400" dirty="0"/>
              <a:t>-кросс-маркетинг с другими развлекательными структурами</a:t>
            </a:r>
          </a:p>
          <a:p>
            <a:pPr marL="361950" indent="-180975">
              <a:spcAft>
                <a:spcPts val="200"/>
              </a:spcAft>
              <a:buFont typeface="Arial" pitchFamily="34" charset="0"/>
              <a:buChar char="•"/>
              <a:tabLst>
                <a:tab pos="361950" algn="l"/>
              </a:tabLst>
            </a:pPr>
            <a:r>
              <a:rPr lang="ru-RU" sz="1400" dirty="0">
                <a:latin typeface="Century Gothic" panose="020B0502020202020204" pitchFamily="34" charset="0"/>
              </a:rPr>
              <a:t>Каналы продаж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latin typeface="Century Gothic" panose="020B0502020202020204" pitchFamily="34" charset="0"/>
              </a:rPr>
              <a:t>-п</a:t>
            </a:r>
            <a:r>
              <a:rPr lang="ru-RU" sz="1400" dirty="0"/>
              <a:t>рямые продажи</a:t>
            </a:r>
            <a:br>
              <a:rPr lang="ru-RU" sz="1400" dirty="0"/>
            </a:br>
            <a:r>
              <a:rPr lang="ru-RU" sz="1400" dirty="0"/>
              <a:t>-подарочные сертификаты в розницу и онлайн</a:t>
            </a:r>
            <a:br>
              <a:rPr lang="ru-RU" sz="1400" dirty="0"/>
            </a:br>
            <a:r>
              <a:rPr lang="ru-RU" sz="1400" dirty="0"/>
              <a:t>-через компании, которые продают билеты через свои сети + на своих сайтах и получают комиссию</a:t>
            </a:r>
            <a:r>
              <a:rPr lang="en-US" sz="1400" dirty="0"/>
              <a:t>;</a:t>
            </a:r>
            <a:br>
              <a:rPr lang="ru-RU" sz="1400" dirty="0"/>
            </a:br>
            <a:r>
              <a:rPr lang="ru-RU" sz="1400" dirty="0"/>
              <a:t>-проведение регулярных соревнований для гоночных комьюнити</a:t>
            </a:r>
            <a:r>
              <a:rPr lang="en-US" sz="1400" dirty="0"/>
              <a:t> </a:t>
            </a:r>
            <a:r>
              <a:rPr lang="ru-RU" sz="1400" dirty="0"/>
              <a:t>и ассоциаций автоспорта России</a:t>
            </a:r>
            <a:r>
              <a:rPr lang="en-US" sz="1400" dirty="0"/>
              <a:t>.</a:t>
            </a:r>
          </a:p>
          <a:p>
            <a:pPr marL="361950" indent="-180975">
              <a:spcAft>
                <a:spcPts val="200"/>
              </a:spcAft>
              <a:buFont typeface="Arial" pitchFamily="34" charset="0"/>
              <a:buChar char="•"/>
              <a:tabLst>
                <a:tab pos="361950" algn="l"/>
              </a:tabLst>
            </a:pPr>
            <a:r>
              <a:rPr lang="ru-RU" sz="1400" dirty="0">
                <a:latin typeface="Century Gothic" panose="020B0502020202020204" pitchFamily="34" charset="0"/>
              </a:rPr>
              <a:t>Ключевые факторы ценообразования:</a:t>
            </a:r>
            <a:r>
              <a:rPr lang="ru-RU" sz="1400" dirty="0"/>
              <a:t> </a:t>
            </a:r>
            <a:br>
              <a:rPr lang="ru-RU" sz="1400" dirty="0"/>
            </a:br>
            <a:r>
              <a:rPr lang="ru-RU" sz="1400" dirty="0"/>
              <a:t>-политика «цена-качество»: все цены средние по рынку, при этом ряд услуг уникален, например</a:t>
            </a:r>
            <a:r>
              <a:rPr lang="en-US" sz="1400" dirty="0"/>
              <a:t>: </a:t>
            </a:r>
            <a:r>
              <a:rPr lang="ru-RU" sz="1400" dirty="0"/>
              <a:t>взрослых и детских заездов,  специальный карт для людей с большим весом, гоночное такси, что позволяет достигать более высокого </a:t>
            </a:r>
            <a:r>
              <a:rPr lang="en-US" sz="1400" dirty="0"/>
              <a:t>LTV</a:t>
            </a:r>
            <a:r>
              <a:rPr lang="ru-RU" sz="1400" dirty="0"/>
              <a:t>.</a:t>
            </a:r>
            <a:endParaRPr lang="ru-RU" sz="1200" baseline="300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1FF42-520F-6882-CC87-E68D10742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E2212C7-76CC-5A0A-0C88-51D66AF88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963" y="825726"/>
            <a:ext cx="4187440" cy="279217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51EACEB5-7110-D448-2B44-7C950BD6B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145" y="3877697"/>
            <a:ext cx="4188258" cy="279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0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единительная линия 53"/>
          <p:cNvCxnSpPr/>
          <p:nvPr/>
        </p:nvCxnSpPr>
        <p:spPr>
          <a:xfrm flipV="1">
            <a:off x="2612537" y="5857437"/>
            <a:ext cx="7511663" cy="1668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3"/>
          <p:cNvSpPr txBox="1"/>
          <p:nvPr/>
        </p:nvSpPr>
        <p:spPr>
          <a:xfrm>
            <a:off x="2320459" y="5997764"/>
            <a:ext cx="543511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7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Q1’20</a:t>
            </a:r>
            <a:r>
              <a:rPr lang="ru-RU" sz="1100" spc="-7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23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3392849" y="5997764"/>
            <a:ext cx="630323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2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Q2’20</a:t>
            </a:r>
            <a:r>
              <a:rPr lang="ru-RU" sz="1100" spc="-2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23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4485224" y="5997764"/>
            <a:ext cx="630323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3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Q3’20</a:t>
            </a:r>
            <a:r>
              <a:rPr lang="ru-RU" sz="1100" spc="-3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23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5575353" y="5997764"/>
            <a:ext cx="618413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3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Q4’20</a:t>
            </a:r>
            <a:r>
              <a:rPr lang="ru-RU" sz="1100" spc="-3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23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6682117" y="6007738"/>
            <a:ext cx="376561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7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20</a:t>
            </a:r>
            <a:r>
              <a:rPr lang="ru-RU" sz="1100" spc="-7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24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7851634" y="5997764"/>
            <a:ext cx="412472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4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20</a:t>
            </a:r>
            <a:r>
              <a:rPr lang="ru-RU" sz="1100" spc="-4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25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8940738" y="5997764"/>
            <a:ext cx="401670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-4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20</a:t>
            </a:r>
            <a:r>
              <a:rPr lang="ru-RU" sz="1100" spc="-4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26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10011588" y="5997764"/>
            <a:ext cx="426374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20</a:t>
            </a: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27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1871520" y="2509586"/>
            <a:ext cx="1890083" cy="70827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sz="1100" spc="-1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Получение</a:t>
            </a:r>
            <a:r>
              <a:rPr sz="1100" spc="-9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1100" spc="-25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инвестиций</a:t>
            </a:r>
            <a:endParaRPr lang="ru-RU" sz="1100" spc="-25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-2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Проектирование объекта</a:t>
            </a: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-2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Старт строительства</a:t>
            </a:r>
            <a:r>
              <a:rPr sz="1100" spc="-2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 </a:t>
            </a:r>
            <a:endParaRPr lang="ru-RU" sz="1100" spc="-25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3414102" y="4812512"/>
            <a:ext cx="404981" cy="753929"/>
            <a:chOff x="9853525" y="4356343"/>
            <a:chExt cx="658063" cy="1181489"/>
          </a:xfrm>
        </p:grpSpPr>
        <p:sp>
          <p:nvSpPr>
            <p:cNvPr id="33" name="object 34"/>
            <p:cNvSpPr/>
            <p:nvPr/>
          </p:nvSpPr>
          <p:spPr>
            <a:xfrm rot="3465070">
              <a:off x="9661112" y="4548756"/>
              <a:ext cx="1042889" cy="658063"/>
            </a:xfrm>
            <a:custGeom>
              <a:avLst/>
              <a:gdLst/>
              <a:ahLst/>
              <a:cxnLst/>
              <a:rect l="l" t="t" r="r" b="b"/>
              <a:pathLst>
                <a:path w="428625" h="261619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solidFill>
                  <a:prstClr val="black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object 35"/>
            <p:cNvSpPr/>
            <p:nvPr/>
          </p:nvSpPr>
          <p:spPr>
            <a:xfrm rot="3369299">
              <a:off x="10156783" y="5477308"/>
              <a:ext cx="65405" cy="55643"/>
            </a:xfrm>
            <a:custGeom>
              <a:avLst/>
              <a:gdLst/>
              <a:ahLst/>
              <a:cxnLst/>
              <a:rect l="l" t="t" r="r" b="b"/>
              <a:pathLst>
                <a:path w="85090" h="72389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solidFill>
                  <a:prstClr val="black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5" name="object 36"/>
          <p:cNvSpPr txBox="1"/>
          <p:nvPr/>
        </p:nvSpPr>
        <p:spPr>
          <a:xfrm>
            <a:off x="3022574" y="3197523"/>
            <a:ext cx="1764446" cy="1375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6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Монтаж трассы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6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Доставка и настройка оборудования</a:t>
            </a:r>
            <a:endParaRPr lang="ru-RU"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  <a:p>
            <a:pPr marL="185429" marR="102240" indent="-173364">
              <a:lnSpc>
                <a:spcPct val="101200"/>
              </a:lnSpc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1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Завершение ремонта</a:t>
            </a:r>
          </a:p>
          <a:p>
            <a:pPr marL="185429" marR="102240" indent="-173364">
              <a:lnSpc>
                <a:spcPct val="101200"/>
              </a:lnSpc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1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Запуск сайта и рекламы</a:t>
            </a:r>
            <a:endParaRPr lang="ru-RU"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38" name="object 39"/>
          <p:cNvSpPr txBox="1"/>
          <p:nvPr/>
        </p:nvSpPr>
        <p:spPr>
          <a:xfrm>
            <a:off x="4023172" y="1336691"/>
            <a:ext cx="1926340" cy="1930528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Набор и обучение персонала</a:t>
            </a: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Запуск проекта</a:t>
            </a: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Набор в школу картинга</a:t>
            </a: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Подключение партнеров маркетплейсов</a:t>
            </a:r>
          </a:p>
          <a:p>
            <a:pPr marL="184151" marR="5081" indent="-171450">
              <a:lnSpc>
                <a:spcPct val="1012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lang="ru-RU" sz="1100" spc="55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Запуск корпоративного отдела</a:t>
            </a:r>
            <a:endParaRPr sz="1100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0" name="object 41"/>
          <p:cNvSpPr txBox="1"/>
          <p:nvPr/>
        </p:nvSpPr>
        <p:spPr>
          <a:xfrm>
            <a:off x="5137679" y="3286630"/>
            <a:ext cx="1595107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Запуск регулярных гонок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Выход на уровень ежемесячной выручки 4-5 </a:t>
            </a:r>
            <a:r>
              <a:rPr lang="ru-RU" sz="1100" spc="-1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млн.р</a:t>
            </a: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.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Кол-во клиентов – 10000 до конца года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66864" y="236987"/>
            <a:ext cx="61286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Century Gothic" panose="020B0502020202020204" pitchFamily="34" charset="0"/>
              </a:rPr>
              <a:t>Дорожная карта проекта</a:t>
            </a:r>
          </a:p>
        </p:txBody>
      </p:sp>
      <p:sp>
        <p:nvSpPr>
          <p:cNvPr id="67" name="object 34"/>
          <p:cNvSpPr/>
          <p:nvPr/>
        </p:nvSpPr>
        <p:spPr>
          <a:xfrm rot="3523369">
            <a:off x="5412426" y="4791476"/>
            <a:ext cx="875597" cy="511810"/>
          </a:xfrm>
          <a:custGeom>
            <a:avLst/>
            <a:gdLst/>
            <a:ahLst/>
            <a:cxnLst/>
            <a:rect l="l" t="t" r="r" b="b"/>
            <a:pathLst>
              <a:path w="428625" h="261619">
                <a:moveTo>
                  <a:pt x="0" y="0"/>
                </a:moveTo>
                <a:lnTo>
                  <a:pt x="422926" y="258311"/>
                </a:lnTo>
                <a:lnTo>
                  <a:pt x="428345" y="2616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object 35"/>
          <p:cNvSpPr/>
          <p:nvPr/>
        </p:nvSpPr>
        <p:spPr>
          <a:xfrm rot="3369299">
            <a:off x="5821687" y="5501556"/>
            <a:ext cx="65405" cy="55643"/>
          </a:xfrm>
          <a:custGeom>
            <a:avLst/>
            <a:gdLst/>
            <a:ahLst/>
            <a:cxnLst/>
            <a:rect l="l" t="t" r="r" b="b"/>
            <a:pathLst>
              <a:path w="85090" h="72389">
                <a:moveTo>
                  <a:pt x="39712" y="0"/>
                </a:moveTo>
                <a:lnTo>
                  <a:pt x="0" y="65036"/>
                </a:lnTo>
                <a:lnTo>
                  <a:pt x="84886" y="72237"/>
                </a:lnTo>
                <a:lnTo>
                  <a:pt x="39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object 34"/>
          <p:cNvSpPr/>
          <p:nvPr/>
        </p:nvSpPr>
        <p:spPr>
          <a:xfrm rot="3487097">
            <a:off x="3793251" y="3832569"/>
            <a:ext cx="1884947" cy="1168451"/>
          </a:xfrm>
          <a:custGeom>
            <a:avLst/>
            <a:gdLst/>
            <a:ahLst/>
            <a:cxnLst/>
            <a:rect l="l" t="t" r="r" b="b"/>
            <a:pathLst>
              <a:path w="428625" h="261619">
                <a:moveTo>
                  <a:pt x="0" y="0"/>
                </a:moveTo>
                <a:lnTo>
                  <a:pt x="422926" y="258311"/>
                </a:lnTo>
                <a:lnTo>
                  <a:pt x="428345" y="2616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object 35"/>
          <p:cNvSpPr/>
          <p:nvPr/>
        </p:nvSpPr>
        <p:spPr>
          <a:xfrm rot="3369299">
            <a:off x="4710159" y="5508565"/>
            <a:ext cx="65405" cy="55643"/>
          </a:xfrm>
          <a:custGeom>
            <a:avLst/>
            <a:gdLst/>
            <a:ahLst/>
            <a:cxnLst/>
            <a:rect l="l" t="t" r="r" b="b"/>
            <a:pathLst>
              <a:path w="85090" h="72389">
                <a:moveTo>
                  <a:pt x="39712" y="0"/>
                </a:moveTo>
                <a:lnTo>
                  <a:pt x="0" y="65036"/>
                </a:lnTo>
                <a:lnTo>
                  <a:pt x="84886" y="72237"/>
                </a:lnTo>
                <a:lnTo>
                  <a:pt x="39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object 34"/>
          <p:cNvSpPr/>
          <p:nvPr/>
        </p:nvSpPr>
        <p:spPr>
          <a:xfrm rot="3487097">
            <a:off x="1599869" y="3835943"/>
            <a:ext cx="1884947" cy="1168451"/>
          </a:xfrm>
          <a:custGeom>
            <a:avLst/>
            <a:gdLst/>
            <a:ahLst/>
            <a:cxnLst/>
            <a:rect l="l" t="t" r="r" b="b"/>
            <a:pathLst>
              <a:path w="428625" h="261619">
                <a:moveTo>
                  <a:pt x="0" y="0"/>
                </a:moveTo>
                <a:lnTo>
                  <a:pt x="422926" y="258311"/>
                </a:lnTo>
                <a:lnTo>
                  <a:pt x="428345" y="2616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object 35"/>
          <p:cNvSpPr/>
          <p:nvPr/>
        </p:nvSpPr>
        <p:spPr>
          <a:xfrm rot="3369299">
            <a:off x="2516777" y="5511939"/>
            <a:ext cx="65405" cy="55643"/>
          </a:xfrm>
          <a:custGeom>
            <a:avLst/>
            <a:gdLst/>
            <a:ahLst/>
            <a:cxnLst/>
            <a:rect l="l" t="t" r="r" b="b"/>
            <a:pathLst>
              <a:path w="85090" h="72389">
                <a:moveTo>
                  <a:pt x="39712" y="0"/>
                </a:moveTo>
                <a:lnTo>
                  <a:pt x="0" y="65036"/>
                </a:lnTo>
                <a:lnTo>
                  <a:pt x="84886" y="72237"/>
                </a:lnTo>
                <a:lnTo>
                  <a:pt x="39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2453399" y="5788188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10117621" y="5774350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3536216" y="5792014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4659916" y="5792014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5767615" y="5792014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6775724" y="5783388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7921435" y="5776774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8992723" y="5776490"/>
            <a:ext cx="160755" cy="160755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0C26BD-AFE9-4619-ADB6-8AC570E77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sp>
        <p:nvSpPr>
          <p:cNvPr id="11" name="object 41">
            <a:extLst>
              <a:ext uri="{FF2B5EF4-FFF2-40B4-BE49-F238E27FC236}">
                <a16:creationId xmlns:a16="http://schemas.microsoft.com/office/drawing/2014/main" id="{8A412A2D-8329-CCE1-F48E-E812BDA08FF9}"/>
              </a:ext>
            </a:extLst>
          </p:cNvPr>
          <p:cNvSpPr txBox="1"/>
          <p:nvPr/>
        </p:nvSpPr>
        <p:spPr>
          <a:xfrm>
            <a:off x="6058547" y="1302673"/>
            <a:ext cx="1595107" cy="1574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Годовая выручка – 50 </a:t>
            </a:r>
            <a:r>
              <a:rPr lang="ru-RU" sz="1100" spc="-1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млн.р</a:t>
            </a: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.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Годовая </a:t>
            </a:r>
            <a:r>
              <a:rPr lang="ru-RU" sz="1100" spc="-1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операц</a:t>
            </a: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. прибыль – от 10 </a:t>
            </a:r>
            <a:r>
              <a:rPr lang="ru-RU" sz="1100" spc="-1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млн.р</a:t>
            </a: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.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Кол-во клиентов за год от – 20000</a:t>
            </a:r>
          </a:p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Кол-во сессий за год – от 45000</a:t>
            </a:r>
          </a:p>
        </p:txBody>
      </p:sp>
      <p:sp>
        <p:nvSpPr>
          <p:cNvPr id="12" name="object 34">
            <a:extLst>
              <a:ext uri="{FF2B5EF4-FFF2-40B4-BE49-F238E27FC236}">
                <a16:creationId xmlns:a16="http://schemas.microsoft.com/office/drawing/2014/main" id="{D8B71D5E-C753-566A-DDA9-EF4328985251}"/>
              </a:ext>
            </a:extLst>
          </p:cNvPr>
          <p:cNvSpPr/>
          <p:nvPr/>
        </p:nvSpPr>
        <p:spPr>
          <a:xfrm rot="3487097">
            <a:off x="5937373" y="3820902"/>
            <a:ext cx="1884947" cy="1168451"/>
          </a:xfrm>
          <a:custGeom>
            <a:avLst/>
            <a:gdLst/>
            <a:ahLst/>
            <a:cxnLst/>
            <a:rect l="l" t="t" r="r" b="b"/>
            <a:pathLst>
              <a:path w="428625" h="261619">
                <a:moveTo>
                  <a:pt x="0" y="0"/>
                </a:moveTo>
                <a:lnTo>
                  <a:pt x="422926" y="258311"/>
                </a:lnTo>
                <a:lnTo>
                  <a:pt x="428345" y="2616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object 35">
            <a:extLst>
              <a:ext uri="{FF2B5EF4-FFF2-40B4-BE49-F238E27FC236}">
                <a16:creationId xmlns:a16="http://schemas.microsoft.com/office/drawing/2014/main" id="{EC662341-EA9E-E650-F4B1-DE612C6104BC}"/>
              </a:ext>
            </a:extLst>
          </p:cNvPr>
          <p:cNvSpPr/>
          <p:nvPr/>
        </p:nvSpPr>
        <p:spPr>
          <a:xfrm rot="3369299">
            <a:off x="6857614" y="5506590"/>
            <a:ext cx="65405" cy="55643"/>
          </a:xfrm>
          <a:custGeom>
            <a:avLst/>
            <a:gdLst/>
            <a:ahLst/>
            <a:cxnLst/>
            <a:rect l="l" t="t" r="r" b="b"/>
            <a:pathLst>
              <a:path w="85090" h="72389">
                <a:moveTo>
                  <a:pt x="39712" y="0"/>
                </a:moveTo>
                <a:lnTo>
                  <a:pt x="0" y="65036"/>
                </a:lnTo>
                <a:lnTo>
                  <a:pt x="84886" y="72237"/>
                </a:lnTo>
                <a:lnTo>
                  <a:pt x="39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object 41">
            <a:extLst>
              <a:ext uri="{FF2B5EF4-FFF2-40B4-BE49-F238E27FC236}">
                <a16:creationId xmlns:a16="http://schemas.microsoft.com/office/drawing/2014/main" id="{C3C55E84-5104-659E-85A1-B2B703E2EC0C}"/>
              </a:ext>
            </a:extLst>
          </p:cNvPr>
          <p:cNvSpPr txBox="1"/>
          <p:nvPr/>
        </p:nvSpPr>
        <p:spPr>
          <a:xfrm>
            <a:off x="8416481" y="2697202"/>
            <a:ext cx="159510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9" indent="-173364">
              <a:spcBef>
                <a:spcPts val="100"/>
              </a:spcBef>
              <a:buSzPct val="75000"/>
              <a:buFontTx/>
              <a:buChar char="•"/>
              <a:tabLst>
                <a:tab pos="186065" algn="l"/>
              </a:tabLst>
            </a:pPr>
            <a:r>
              <a:rPr lang="ru-RU" sz="1100" spc="-1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Плановый срок возврата инвестиций</a:t>
            </a:r>
          </a:p>
        </p:txBody>
      </p:sp>
      <p:sp>
        <p:nvSpPr>
          <p:cNvPr id="15" name="object 34">
            <a:extLst>
              <a:ext uri="{FF2B5EF4-FFF2-40B4-BE49-F238E27FC236}">
                <a16:creationId xmlns:a16="http://schemas.microsoft.com/office/drawing/2014/main" id="{D146678A-3F1F-A20D-AA00-744B086E9A84}"/>
              </a:ext>
            </a:extLst>
          </p:cNvPr>
          <p:cNvSpPr/>
          <p:nvPr/>
        </p:nvSpPr>
        <p:spPr>
          <a:xfrm rot="3487097">
            <a:off x="8133591" y="3878946"/>
            <a:ext cx="1884947" cy="1168451"/>
          </a:xfrm>
          <a:custGeom>
            <a:avLst/>
            <a:gdLst/>
            <a:ahLst/>
            <a:cxnLst/>
            <a:rect l="l" t="t" r="r" b="b"/>
            <a:pathLst>
              <a:path w="428625" h="261619">
                <a:moveTo>
                  <a:pt x="0" y="0"/>
                </a:moveTo>
                <a:lnTo>
                  <a:pt x="422926" y="258311"/>
                </a:lnTo>
                <a:lnTo>
                  <a:pt x="428345" y="2616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object 35">
            <a:extLst>
              <a:ext uri="{FF2B5EF4-FFF2-40B4-BE49-F238E27FC236}">
                <a16:creationId xmlns:a16="http://schemas.microsoft.com/office/drawing/2014/main" id="{7C2CF760-4DC1-0337-1115-3FB7EDBC2CDE}"/>
              </a:ext>
            </a:extLst>
          </p:cNvPr>
          <p:cNvSpPr/>
          <p:nvPr/>
        </p:nvSpPr>
        <p:spPr>
          <a:xfrm rot="3369299">
            <a:off x="9056354" y="5540746"/>
            <a:ext cx="65405" cy="55643"/>
          </a:xfrm>
          <a:custGeom>
            <a:avLst/>
            <a:gdLst/>
            <a:ahLst/>
            <a:cxnLst/>
            <a:rect l="l" t="t" r="r" b="b"/>
            <a:pathLst>
              <a:path w="85090" h="72389">
                <a:moveTo>
                  <a:pt x="39712" y="0"/>
                </a:moveTo>
                <a:lnTo>
                  <a:pt x="0" y="65036"/>
                </a:lnTo>
                <a:lnTo>
                  <a:pt x="84886" y="72237"/>
                </a:lnTo>
                <a:lnTo>
                  <a:pt x="39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1881" y="209753"/>
            <a:ext cx="43973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Команда проекта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971848" y="993556"/>
            <a:ext cx="4059527" cy="3584967"/>
            <a:chOff x="971848" y="2440061"/>
            <a:chExt cx="4059527" cy="1997741"/>
          </a:xfrm>
        </p:grpSpPr>
        <p:sp>
          <p:nvSpPr>
            <p:cNvPr id="26" name="TextBox 25"/>
            <p:cNvSpPr txBox="1"/>
            <p:nvPr/>
          </p:nvSpPr>
          <p:spPr>
            <a:xfrm>
              <a:off x="971848" y="3717460"/>
              <a:ext cx="1675459" cy="720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Степанищев</a:t>
              </a:r>
              <a:br>
                <a:rPr lang="ru-RU" dirty="0">
                  <a:latin typeface="Century Gothic" panose="020B0502020202020204" pitchFamily="34" charset="0"/>
                </a:rPr>
              </a:br>
              <a:r>
                <a:rPr lang="ru-RU" dirty="0">
                  <a:latin typeface="Century Gothic" panose="020B0502020202020204" pitchFamily="34" charset="0"/>
                </a:rPr>
                <a:t>Тимофей</a:t>
              </a:r>
              <a:br>
                <a:rPr lang="ru-RU" dirty="0">
                  <a:latin typeface="Century Gothic" panose="020B0502020202020204" pitchFamily="34" charset="0"/>
                </a:rPr>
              </a:br>
              <a:r>
                <a:rPr lang="ru-RU" sz="1400" dirty="0">
                  <a:latin typeface="Century Gothic" panose="020B0502020202020204" pitchFamily="34" charset="0"/>
                </a:rPr>
                <a:t>Основатель</a:t>
              </a:r>
              <a:r>
                <a:rPr lang="en-US" sz="1400" dirty="0">
                  <a:latin typeface="Century Gothic" panose="020B0502020202020204" pitchFamily="34" charset="0"/>
                </a:rPr>
                <a:t>, </a:t>
              </a:r>
              <a:br>
                <a:rPr lang="en-US" sz="1400" dirty="0">
                  <a:latin typeface="Century Gothic" panose="020B0502020202020204" pitchFamily="34" charset="0"/>
                </a:rPr>
              </a:br>
              <a:r>
                <a:rPr lang="ru-RU" sz="1400" dirty="0">
                  <a:latin typeface="Century Gothic" panose="020B0502020202020204" pitchFamily="34" charset="0"/>
                </a:rPr>
                <a:t>Руководитель</a:t>
              </a:r>
              <a:br>
                <a:rPr lang="ru-RU" sz="1400" dirty="0">
                  <a:latin typeface="Century Gothic" panose="020B0502020202020204" pitchFamily="34" charset="0"/>
                </a:rPr>
              </a:br>
              <a:r>
                <a:rPr lang="ru-RU" sz="1400" dirty="0">
                  <a:latin typeface="Century Gothic" panose="020B0502020202020204" pitchFamily="34" charset="0"/>
                </a:rPr>
                <a:t>проекта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76695" y="2440061"/>
              <a:ext cx="1854680" cy="1080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Century Gothic" panose="020B0502020202020204" pitchFamily="34" charset="0"/>
                </a:rPr>
                <a:t>- 2 высших образования</a:t>
              </a:r>
            </a:p>
            <a:p>
              <a:r>
                <a:rPr lang="ru-RU" sz="1000" dirty="0">
                  <a:latin typeface="Century Gothic" panose="020B0502020202020204" pitchFamily="34" charset="0"/>
                </a:rPr>
                <a:t>- диплом </a:t>
              </a:r>
              <a:r>
                <a:rPr lang="en-US" sz="1000" dirty="0">
                  <a:latin typeface="Century Gothic" panose="020B0502020202020204" pitchFamily="34" charset="0"/>
                </a:rPr>
                <a:t>MBA</a:t>
              </a:r>
              <a:br>
                <a:rPr lang="en-US" sz="1000" dirty="0">
                  <a:latin typeface="Century Gothic" panose="020B0502020202020204" pitchFamily="34" charset="0"/>
                </a:rPr>
              </a:br>
              <a:r>
                <a:rPr lang="en-US" sz="1000" dirty="0">
                  <a:latin typeface="Century Gothic" panose="020B0502020202020204" pitchFamily="34" charset="0"/>
                </a:rPr>
                <a:t>- </a:t>
              </a:r>
              <a:r>
                <a:rPr lang="ru-RU" sz="1000" dirty="0">
                  <a:latin typeface="Century Gothic" panose="020B0502020202020204" pitchFamily="34" charset="0"/>
                </a:rPr>
                <a:t>Диплом обучению управления командами</a:t>
              </a:r>
            </a:p>
            <a:p>
              <a:r>
                <a:rPr lang="ru-RU" sz="1000" dirty="0">
                  <a:latin typeface="Century Gothic" panose="020B0502020202020204" pitchFamily="34" charset="0"/>
                </a:rPr>
                <a:t>- 7 лет опыт работы в крупных иностранных </a:t>
              </a:r>
              <a:r>
                <a:rPr lang="en-US" sz="1000" dirty="0">
                  <a:latin typeface="Century Gothic" panose="020B0502020202020204" pitchFamily="34" charset="0"/>
                </a:rPr>
                <a:t>FMCG </a:t>
              </a:r>
              <a:r>
                <a:rPr lang="ru-RU" sz="1000" dirty="0">
                  <a:latin typeface="Century Gothic" panose="020B0502020202020204" pitchFamily="34" charset="0"/>
                </a:rPr>
                <a:t>компаниях</a:t>
              </a:r>
              <a:r>
                <a:rPr lang="en-US" sz="1000" dirty="0">
                  <a:latin typeface="Century Gothic" panose="020B0502020202020204" pitchFamily="34" charset="0"/>
                </a:rPr>
                <a:t> </a:t>
              </a:r>
              <a:r>
                <a:rPr lang="ru-RU" sz="1000" dirty="0">
                  <a:latin typeface="Century Gothic" panose="020B0502020202020204" pitchFamily="34" charset="0"/>
                </a:rPr>
                <a:t>на руководящих должностях</a:t>
              </a:r>
            </a:p>
            <a:p>
              <a:r>
                <a:rPr lang="ru-RU" sz="1000" dirty="0">
                  <a:latin typeface="Century Gothic" panose="020B0502020202020204" pitchFamily="34" charset="0"/>
                </a:rPr>
                <a:t>- 12 лет – управляю бизнесом, опыт развития и управления 4-ьмя компаниями</a:t>
              </a: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2F2C28-ECDE-352E-0CD1-208CFB38D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12" y="993556"/>
            <a:ext cx="1928730" cy="21548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A583E2-9132-8A52-D463-92D1F1F82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574" y="178404"/>
            <a:ext cx="81948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Текущие финансовые показатели</a:t>
            </a:r>
          </a:p>
        </p:txBody>
      </p:sp>
      <p:graphicFrame>
        <p:nvGraphicFramePr>
          <p:cNvPr id="3" name="object 5"/>
          <p:cNvGraphicFramePr>
            <a:graphicFrameLocks noGrp="1"/>
          </p:cNvGraphicFramePr>
          <p:nvPr/>
        </p:nvGraphicFramePr>
        <p:xfrm>
          <a:off x="882878" y="3605292"/>
          <a:ext cx="9418079" cy="31405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4132666735"/>
                    </a:ext>
                  </a:extLst>
                </a:gridCol>
                <a:gridCol w="1173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2018 (факт)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ts val="1705"/>
                        </a:lnSpc>
                      </a:pPr>
                      <a:r>
                        <a:rPr lang="ru-RU" sz="1100" b="1" kern="1200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2019 (факт)</a:t>
                      </a:r>
                      <a:endParaRPr sz="1100" b="1" kern="1200" spc="-45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2020 (факт)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2021 (факт)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2022</a:t>
                      </a:r>
                      <a:endParaRPr sz="11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2023 (план)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ru-RU" sz="1100" dirty="0">
                          <a:latin typeface="Century Gothic" panose="020B0502020202020204" pitchFamily="34" charset="0"/>
                          <a:cs typeface="Arial"/>
                        </a:rPr>
                        <a:t>К</a:t>
                      </a:r>
                      <a:r>
                        <a:rPr sz="1100" dirty="0" err="1">
                          <a:latin typeface="Century Gothic" panose="020B0502020202020204" pitchFamily="34" charset="0"/>
                          <a:cs typeface="Arial"/>
                        </a:rPr>
                        <a:t>лиентов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18988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15095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19016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17419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21189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21765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22000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ru-RU" sz="1100" dirty="0">
                          <a:latin typeface="Century Gothic" panose="020B0502020202020204" pitchFamily="34" charset="0"/>
                          <a:cs typeface="Arial"/>
                        </a:rPr>
                        <a:t>Сессий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18988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-35" dirty="0" err="1">
                          <a:latin typeface="Century Gothic" panose="020B0502020202020204" pitchFamily="34" charset="0"/>
                          <a:cs typeface="Arial"/>
                        </a:rPr>
                        <a:t>Выручка</a:t>
                      </a:r>
                      <a:r>
                        <a:rPr sz="1100" b="1" spc="-60" dirty="0">
                          <a:latin typeface="Century Gothic" panose="020B0502020202020204" pitchFamily="34" charset="0"/>
                          <a:cs typeface="Arial"/>
                        </a:rPr>
                        <a:t>, </a:t>
                      </a:r>
                      <a:r>
                        <a:rPr sz="1100" b="1" spc="-40" dirty="0" err="1">
                          <a:latin typeface="Century Gothic" panose="020B0502020202020204" pitchFamily="34" charset="0"/>
                          <a:cs typeface="Arial"/>
                        </a:rPr>
                        <a:t>руб</a:t>
                      </a:r>
                      <a:r>
                        <a:rPr sz="1100" b="1" spc="-40" dirty="0">
                          <a:latin typeface="Century Gothic" panose="020B0502020202020204" pitchFamily="34" charset="0"/>
                          <a:cs typeface="Arial"/>
                        </a:rPr>
                        <a:t>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063 482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28 399 864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27 576 884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40 558 595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47 000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50 000 000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-55" dirty="0">
                          <a:latin typeface="Century Gothic" panose="020B0502020202020204" pitchFamily="34" charset="0"/>
                          <a:cs typeface="Arial"/>
                        </a:rPr>
                        <a:t>Расходы, </a:t>
                      </a:r>
                      <a:r>
                        <a:rPr sz="1100" b="1" spc="-65" dirty="0">
                          <a:latin typeface="Century Gothic" panose="020B0502020202020204" pitchFamily="34" charset="0"/>
                          <a:cs typeface="Arial"/>
                        </a:rPr>
                        <a:t>тыс.</a:t>
                      </a:r>
                      <a:r>
                        <a:rPr sz="1100" b="1" spc="-10" dirty="0">
                          <a:latin typeface="Century Gothic" panose="020B0502020202020204" pitchFamily="34" charset="0"/>
                          <a:cs typeface="Arial"/>
                        </a:rPr>
                        <a:t> </a:t>
                      </a:r>
                      <a:r>
                        <a:rPr sz="1100" b="1" spc="-40" dirty="0">
                          <a:latin typeface="Century Gothic" panose="020B0502020202020204" pitchFamily="34" charset="0"/>
                          <a:cs typeface="Arial"/>
                        </a:rPr>
                        <a:t>руб.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19 132 107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21 504 711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22 584 434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33 447 371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40 000 000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100" spc="-10" dirty="0">
                          <a:latin typeface="Century Gothic" panose="020B0502020202020204" pitchFamily="34" charset="0"/>
                          <a:cs typeface="Arial"/>
                        </a:rPr>
                        <a:t>Из них операционные</a:t>
                      </a:r>
                      <a:r>
                        <a:rPr sz="1100" spc="-10" dirty="0">
                          <a:latin typeface="Century Gothic" panose="020B0502020202020204" pitchFamily="34" charset="0"/>
                          <a:cs typeface="Arial"/>
                        </a:rPr>
                        <a:t>, </a:t>
                      </a:r>
                      <a:r>
                        <a:rPr sz="1100" spc="-15" dirty="0" err="1">
                          <a:latin typeface="Century Gothic" panose="020B0502020202020204" pitchFamily="34" charset="0"/>
                          <a:cs typeface="Arial"/>
                        </a:rPr>
                        <a:t>руб</a:t>
                      </a:r>
                      <a:r>
                        <a:rPr sz="1100" spc="-15" dirty="0">
                          <a:latin typeface="Century Gothic" panose="020B0502020202020204" pitchFamily="34" charset="0"/>
                          <a:cs typeface="Arial"/>
                        </a:rPr>
                        <a:t>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18 042 214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20 267 231</a:t>
                      </a: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20 222 635</a:t>
                      </a: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31 721 235</a:t>
                      </a: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endParaRPr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37 500 000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Century Gothic" panose="020B0502020202020204" pitchFamily="34" charset="0"/>
                          <a:cs typeface="Times New Roman"/>
                        </a:rPr>
                        <a:t>Операционная прибыль, руб.</a:t>
                      </a:r>
                      <a:endParaRPr sz="1100" b="1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6 021 268</a:t>
                      </a:r>
                    </a:p>
                  </a:txBody>
                  <a:tcPr marL="9525" marR="9525" marT="9525" marB="0" anchor="b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8 132 633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9 913 030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12 837 360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15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 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00 000</a:t>
                      </a:r>
                      <a:endParaRPr sz="12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100" dirty="0">
                          <a:latin typeface="Century Gothic" panose="020B0502020202020204" pitchFamily="34" charset="0"/>
                          <a:cs typeface="Arial"/>
                        </a:rPr>
                        <a:t>Операционная </a:t>
                      </a:r>
                      <a:r>
                        <a:rPr lang="en-US" sz="1100" dirty="0">
                          <a:latin typeface="Century Gothic" panose="020B0502020202020204" pitchFamily="34" charset="0"/>
                          <a:cs typeface="Arial"/>
                        </a:rPr>
                        <a:t>Margin %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en-US" sz="1200" b="1" dirty="0">
                          <a:latin typeface="Century Gothic" panose="020B0502020202020204" pitchFamily="34" charset="0"/>
                          <a:cs typeface="Arial"/>
                        </a:rPr>
                        <a:t>25,0%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en-US" sz="1200" b="1" dirty="0">
                          <a:latin typeface="Century Gothic" panose="020B0502020202020204" pitchFamily="34" charset="0"/>
                          <a:cs typeface="Arial"/>
                        </a:rPr>
                        <a:t>28,6%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en-US" sz="1200" b="1" dirty="0">
                          <a:latin typeface="Century Gothic" panose="020B0502020202020204" pitchFamily="34" charset="0"/>
                          <a:cs typeface="Arial"/>
                        </a:rPr>
                        <a:t>35,9%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en-US" sz="1200" b="1" dirty="0">
                          <a:latin typeface="Century Gothic" panose="020B0502020202020204" pitchFamily="34" charset="0"/>
                          <a:cs typeface="Arial"/>
                        </a:rPr>
                        <a:t>31,6%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  <a:cs typeface="Arial"/>
                        </a:rPr>
                        <a:t>30</a:t>
                      </a: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%</a:t>
                      </a: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20" dirty="0">
                          <a:latin typeface="Century Gothic" panose="020B0502020202020204" pitchFamily="34" charset="0"/>
                          <a:cs typeface="Arial"/>
                        </a:rPr>
                        <a:t>Margin,</a:t>
                      </a:r>
                      <a:r>
                        <a:rPr sz="1100" spc="5" dirty="0">
                          <a:latin typeface="Century Gothic" panose="020B0502020202020204" pitchFamily="34" charset="0"/>
                          <a:cs typeface="Arial"/>
                        </a:rPr>
                        <a:t> </a:t>
                      </a:r>
                      <a:r>
                        <a:rPr sz="1100" spc="-190" dirty="0">
                          <a:latin typeface="Century Gothic" panose="020B0502020202020204" pitchFamily="34" charset="0"/>
                          <a:cs typeface="Arial"/>
                        </a:rPr>
                        <a:t>%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20,5%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24,3%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27%</a:t>
                      </a:r>
                      <a:endParaRPr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25%</a:t>
                      </a:r>
                      <a:endParaRPr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25%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639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100" b="1" spc="-50" dirty="0">
                          <a:latin typeface="Century Gothic" panose="020B0502020202020204" pitchFamily="34" charset="0"/>
                          <a:cs typeface="Arial"/>
                        </a:rPr>
                        <a:t>Чистая прибыль с учетом вложений в развитие</a:t>
                      </a:r>
                      <a:r>
                        <a:rPr sz="1100" b="1" spc="-50" dirty="0">
                          <a:latin typeface="Century Gothic" panose="020B0502020202020204" pitchFamily="34" charset="0"/>
                          <a:cs typeface="Arial"/>
                        </a:rPr>
                        <a:t>, </a:t>
                      </a:r>
                      <a:r>
                        <a:rPr sz="1100" b="1" spc="-40" dirty="0" err="1">
                          <a:latin typeface="Century Gothic" panose="020B0502020202020204" pitchFamily="34" charset="0"/>
                          <a:cs typeface="Arial"/>
                        </a:rPr>
                        <a:t>руб</a:t>
                      </a:r>
                      <a:r>
                        <a:rPr sz="1100" b="1" spc="-40" dirty="0">
                          <a:latin typeface="Century Gothic" panose="020B0502020202020204" pitchFamily="34" charset="0"/>
                          <a:cs typeface="Arial"/>
                        </a:rPr>
                        <a:t>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4 931 375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6 895 152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7 551 230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10 193 908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12 500 000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040CB1FF-8145-4CA1-8319-0AB1E05A0BDE}"/>
              </a:ext>
            </a:extLst>
          </p:cNvPr>
          <p:cNvSpPr txBox="1"/>
          <p:nvPr/>
        </p:nvSpPr>
        <p:spPr>
          <a:xfrm>
            <a:off x="882878" y="972356"/>
            <a:ext cx="521312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Century Gothic" panose="020B0502020202020204" pitchFamily="34" charset="0"/>
              </a:rPr>
              <a:t>Финансовые показатели аналогичного действующего круглогодичного проекта </a:t>
            </a:r>
            <a:r>
              <a:rPr lang="en-US" sz="1100" dirty="0" err="1">
                <a:latin typeface="Century Gothic" panose="020B0502020202020204" pitchFamily="34" charset="0"/>
              </a:rPr>
              <a:t>RacePlace</a:t>
            </a:r>
            <a:r>
              <a:rPr lang="en-US" sz="1100" dirty="0">
                <a:latin typeface="Century Gothic" panose="020B0502020202020204" pitchFamily="34" charset="0"/>
              </a:rPr>
              <a:t> </a:t>
            </a:r>
            <a:r>
              <a:rPr lang="ru-RU" sz="1100" dirty="0">
                <a:latin typeface="Century Gothic" panose="020B0502020202020204" pitchFamily="34" charset="0"/>
              </a:rPr>
              <a:t>Мытищи</a:t>
            </a:r>
          </a:p>
          <a:p>
            <a:endParaRPr lang="ru-RU" sz="1100" dirty="0">
              <a:latin typeface="Century Gothic" panose="020B0502020202020204" pitchFamily="34" charset="0"/>
            </a:endParaRPr>
          </a:p>
          <a:p>
            <a:r>
              <a:rPr lang="ru-RU" sz="1100" dirty="0">
                <a:latin typeface="Century Gothic" panose="020B0502020202020204" pitchFamily="34" charset="0"/>
              </a:rPr>
              <a:t>Проект открылся в 2017 году с минимальными вложениями и парком </a:t>
            </a:r>
            <a:r>
              <a:rPr lang="ru-RU" sz="1100" dirty="0" err="1">
                <a:latin typeface="Century Gothic" panose="020B0502020202020204" pitchFamily="34" charset="0"/>
              </a:rPr>
              <a:t>картов</a:t>
            </a:r>
            <a:r>
              <a:rPr lang="ru-RU" sz="1100" dirty="0">
                <a:latin typeface="Century Gothic" panose="020B0502020202020204" pitchFamily="34" charset="0"/>
              </a:rPr>
              <a:t> всего в 11 штук и развивался до уровня полноценного картинг-центра практически только на собственные средства, вырученные за время его эксплуатации. На старте проекта практически никаких услуг, кроме проката не было.</a:t>
            </a:r>
            <a:br>
              <a:rPr lang="ru-RU" sz="1100" dirty="0">
                <a:latin typeface="Century Gothic" panose="020B0502020202020204" pitchFamily="34" charset="0"/>
              </a:rPr>
            </a:br>
            <a:r>
              <a:rPr lang="ru-RU" sz="1100" dirty="0">
                <a:latin typeface="Century Gothic" panose="020B0502020202020204" pitchFamily="34" charset="0"/>
              </a:rPr>
              <a:t>Сейчас на площадке используется 38 </a:t>
            </a:r>
            <a:r>
              <a:rPr lang="ru-RU" sz="1100" dirty="0" err="1">
                <a:latin typeface="Century Gothic" panose="020B0502020202020204" pitchFamily="34" charset="0"/>
              </a:rPr>
              <a:t>картов</a:t>
            </a:r>
            <a:r>
              <a:rPr lang="ru-RU" sz="1100" dirty="0">
                <a:latin typeface="Century Gothic" panose="020B0502020202020204" pitchFamily="34" charset="0"/>
              </a:rPr>
              <a:t> и предоставляется весь спектр услуг, который описан в презентации.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771660901"/>
              </p:ext>
            </p:extLst>
          </p:nvPr>
        </p:nvGraphicFramePr>
        <p:xfrm>
          <a:off x="6096000" y="821120"/>
          <a:ext cx="5017758" cy="2606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9B8A6F-D4ED-B45E-7247-43AE321C9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7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574" y="178404"/>
            <a:ext cx="91678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Расчетные показатели нового проекта</a:t>
            </a:r>
          </a:p>
        </p:txBody>
      </p:sp>
      <p:graphicFrame>
        <p:nvGraphicFramePr>
          <p:cNvPr id="3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74116"/>
              </p:ext>
            </p:extLst>
          </p:nvPr>
        </p:nvGraphicFramePr>
        <p:xfrm>
          <a:off x="882878" y="3605292"/>
          <a:ext cx="10230880" cy="3014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9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0602">
                  <a:extLst>
                    <a:ext uri="{9D8B030D-6E8A-4147-A177-3AD203B41FA5}">
                      <a16:colId xmlns:a16="http://schemas.microsoft.com/office/drawing/2014/main" val="4132666735"/>
                    </a:ext>
                  </a:extLst>
                </a:gridCol>
                <a:gridCol w="12748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2023 с </a:t>
                      </a:r>
                      <a:r>
                        <a:rPr lang="ru-RU" sz="1100" b="1" spc="-45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авг</a:t>
                      </a: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 (план)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ts val="1705"/>
                        </a:lnSpc>
                      </a:pPr>
                      <a:r>
                        <a:rPr lang="ru-RU" sz="1100" b="1" kern="1200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2024 (план)</a:t>
                      </a:r>
                      <a:endParaRPr sz="1100" b="1" kern="1200" spc="-45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2025 (план)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2026 (план)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2027 (план)</a:t>
                      </a:r>
                      <a:endParaRPr sz="11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lang="ru-RU" sz="1100" b="1" spc="-45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/>
                        </a:rPr>
                        <a:t>2028 (план)</a:t>
                      </a:r>
                      <a:endParaRPr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  <a:gradFill>
                      <a:gsLst>
                        <a:gs pos="0">
                          <a:schemeClr val="accent2"/>
                        </a:gs>
                        <a:gs pos="50000">
                          <a:schemeClr val="accent1"/>
                        </a:gs>
                        <a:gs pos="10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18988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 algn="l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ru-RU" sz="1100" dirty="0">
                          <a:latin typeface="Century Gothic" panose="020B0502020202020204" pitchFamily="34" charset="0"/>
                          <a:cs typeface="Arial"/>
                        </a:rPr>
                        <a:t>Сессий (заездов)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18988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12558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46330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51725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53940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56250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58658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-35" dirty="0" err="1">
                          <a:latin typeface="Century Gothic" panose="020B0502020202020204" pitchFamily="34" charset="0"/>
                          <a:cs typeface="Arial"/>
                        </a:rPr>
                        <a:t>Выручка</a:t>
                      </a:r>
                      <a:r>
                        <a:rPr sz="1100" b="1" spc="-60" dirty="0">
                          <a:latin typeface="Century Gothic" panose="020B0502020202020204" pitchFamily="34" charset="0"/>
                          <a:cs typeface="Arial"/>
                        </a:rPr>
                        <a:t>, </a:t>
                      </a:r>
                      <a:r>
                        <a:rPr sz="1100" b="1" spc="-40" dirty="0" err="1">
                          <a:latin typeface="Century Gothic" panose="020B0502020202020204" pitchFamily="34" charset="0"/>
                          <a:cs typeface="Arial"/>
                        </a:rPr>
                        <a:t>руб</a:t>
                      </a:r>
                      <a:r>
                        <a:rPr sz="1100" b="1" spc="-40" dirty="0">
                          <a:latin typeface="Century Gothic" panose="020B0502020202020204" pitchFamily="34" charset="0"/>
                          <a:cs typeface="Arial"/>
                        </a:rPr>
                        <a:t>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13 936 320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51 038 330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61 942 005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67 383 240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74 914 095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84 177 288</a:t>
                      </a:r>
                      <a:endParaRPr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100" b="1" spc="-55" dirty="0">
                          <a:latin typeface="Century Gothic" panose="020B0502020202020204" pitchFamily="34" charset="0"/>
                          <a:cs typeface="Arial"/>
                        </a:rPr>
                        <a:t>Операционные р</a:t>
                      </a:r>
                      <a:r>
                        <a:rPr sz="1100" b="1" spc="-55" dirty="0" err="1">
                          <a:latin typeface="Century Gothic" panose="020B0502020202020204" pitchFamily="34" charset="0"/>
                          <a:cs typeface="Arial"/>
                        </a:rPr>
                        <a:t>асходы</a:t>
                      </a:r>
                      <a:r>
                        <a:rPr sz="1100" b="1" spc="-55" dirty="0">
                          <a:latin typeface="Century Gothic" panose="020B0502020202020204" pitchFamily="34" charset="0"/>
                          <a:cs typeface="Arial"/>
                        </a:rPr>
                        <a:t>, </a:t>
                      </a:r>
                      <a:r>
                        <a:rPr sz="1100" b="1" spc="-40" dirty="0" err="1">
                          <a:latin typeface="Century Gothic" panose="020B0502020202020204" pitchFamily="34" charset="0"/>
                          <a:cs typeface="Arial"/>
                        </a:rPr>
                        <a:t>руб</a:t>
                      </a:r>
                      <a:r>
                        <a:rPr sz="1100" b="1" spc="-40" dirty="0">
                          <a:latin typeface="Century Gothic" panose="020B0502020202020204" pitchFamily="34" charset="0"/>
                          <a:cs typeface="Arial"/>
                        </a:rPr>
                        <a:t>.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12 761 492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40 716 528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46 563 854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49 969 864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59 203 605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dirty="0">
                          <a:latin typeface="Century Gothic" panose="020B0502020202020204" pitchFamily="34" charset="0"/>
                          <a:cs typeface="Arial"/>
                        </a:rPr>
                        <a:t>59 203 605</a:t>
                      </a: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905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endParaRPr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Century Gothic" panose="020B0502020202020204" pitchFamily="34" charset="0"/>
                          <a:cs typeface="Times New Roman"/>
                        </a:rPr>
                        <a:t> Операционная прибыль, руб.</a:t>
                      </a:r>
                      <a:endParaRPr sz="1100" b="1" dirty="0"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1 174 828</a:t>
                      </a:r>
                    </a:p>
                  </a:txBody>
                  <a:tcPr marL="9525" marR="9525" marT="9525" marB="0" anchor="b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10 321 801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15 378 150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17 413 375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20 549 755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24 973 675</a:t>
                      </a:r>
                      <a:endParaRPr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100" dirty="0">
                          <a:latin typeface="Century Gothic" panose="020B0502020202020204" pitchFamily="34" charset="0"/>
                          <a:cs typeface="Arial"/>
                        </a:rPr>
                        <a:t>Операционная </a:t>
                      </a:r>
                      <a:r>
                        <a:rPr lang="en-US" sz="1100" dirty="0">
                          <a:latin typeface="Century Gothic" panose="020B0502020202020204" pitchFamily="34" charset="0"/>
                          <a:cs typeface="Arial"/>
                        </a:rPr>
                        <a:t>Margin %</a:t>
                      </a: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1" dirty="0">
                          <a:latin typeface="Century Gothic" panose="020B0502020202020204" pitchFamily="34" charset="0"/>
                          <a:cs typeface="Arial"/>
                        </a:rPr>
                        <a:t>8,4%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1" dirty="0">
                          <a:latin typeface="Century Gothic" panose="020B0502020202020204" pitchFamily="34" charset="0"/>
                          <a:cs typeface="Arial"/>
                        </a:rPr>
                        <a:t>20,2%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1" dirty="0">
                          <a:latin typeface="Century Gothic" panose="020B0502020202020204" pitchFamily="34" charset="0"/>
                          <a:cs typeface="Arial"/>
                        </a:rPr>
                        <a:t>24,8%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r>
                        <a:rPr lang="ru-RU" sz="1200" b="1" dirty="0">
                          <a:latin typeface="Century Gothic" panose="020B0502020202020204" pitchFamily="34" charset="0"/>
                          <a:cs typeface="Arial"/>
                        </a:rPr>
                        <a:t>25,8%</a:t>
                      </a:r>
                      <a:endParaRPr sz="1200" b="1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27,4%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Arial"/>
                        </a:rPr>
                        <a:t>29,6%</a:t>
                      </a: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208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lvl="0" indent="0" algn="ctr" defTabSz="457200" rtl="0" eaLnBrk="1" fontAlgn="auto" latinLnBrk="0" hangingPunct="1">
                        <a:lnSpc>
                          <a:spcPts val="17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639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8994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CBCBCB"/>
                      </a:solidFill>
                      <a:prstDash val="soli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2865" algn="ctr" defTabSz="457200" rtl="0" eaLnBrk="1" fontAlgn="ctr" latinLnBrk="0" hangingPunct="1">
                        <a:lnSpc>
                          <a:spcPts val="1705"/>
                        </a:lnSpc>
                      </a:pP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705"/>
                        </a:lnSpc>
                      </a:pPr>
                      <a:endParaRPr sz="1200" dirty="0">
                        <a:latin typeface="Century Gothic" panose="020B050202020202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040CB1FF-8145-4CA1-8319-0AB1E05A0BDE}"/>
              </a:ext>
            </a:extLst>
          </p:cNvPr>
          <p:cNvSpPr txBox="1"/>
          <p:nvPr/>
        </p:nvSpPr>
        <p:spPr>
          <a:xfrm>
            <a:off x="882878" y="972356"/>
            <a:ext cx="52131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Century Gothic" panose="020B0502020202020204" pitchFamily="34" charset="0"/>
              </a:rPr>
              <a:t>Прогнозируемые показатели по проекту, на который привлекаются инвестиции</a:t>
            </a:r>
            <a:br>
              <a:rPr lang="ru-RU" sz="1100" dirty="0">
                <a:latin typeface="Century Gothic" panose="020B0502020202020204" pitchFamily="34" charset="0"/>
              </a:rPr>
            </a:br>
            <a:br>
              <a:rPr lang="ru-RU" sz="1100" dirty="0">
                <a:latin typeface="Century Gothic" panose="020B0502020202020204" pitchFamily="34" charset="0"/>
              </a:rPr>
            </a:br>
            <a:r>
              <a:rPr lang="ru-RU" sz="1100" dirty="0">
                <a:latin typeface="Century Gothic" panose="020B0502020202020204" pitchFamily="34" charset="0"/>
              </a:rPr>
              <a:t>Основное отличие проекта от действующего проекта из предыдущего слайда – его геолокация.</a:t>
            </a:r>
            <a:br>
              <a:rPr lang="ru-RU" sz="1100" dirty="0">
                <a:latin typeface="Century Gothic" panose="020B0502020202020204" pitchFamily="34" charset="0"/>
              </a:rPr>
            </a:br>
            <a:r>
              <a:rPr lang="ru-RU" sz="1100" dirty="0">
                <a:latin typeface="Century Gothic" panose="020B0502020202020204" pitchFamily="34" charset="0"/>
              </a:rPr>
              <a:t>Новый проект находится в Москве, в шаговой доступности от метро (около 15 мин) в округе с населением свыше 1 млн. человек </a:t>
            </a:r>
            <a:br>
              <a:rPr lang="ru-RU" sz="1100" dirty="0">
                <a:latin typeface="Century Gothic" panose="020B0502020202020204" pitchFamily="34" charset="0"/>
              </a:rPr>
            </a:br>
            <a:r>
              <a:rPr lang="ru-RU" sz="1100" dirty="0">
                <a:latin typeface="Century Gothic" panose="020B0502020202020204" pitchFamily="34" charset="0"/>
              </a:rPr>
              <a:t>(для сравнения в Мытищах проживает всего 255 000 чел.)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507870178"/>
              </p:ext>
            </p:extLst>
          </p:nvPr>
        </p:nvGraphicFramePr>
        <p:xfrm>
          <a:off x="6096000" y="821120"/>
          <a:ext cx="5017758" cy="2606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9B8A6F-D4ED-B45E-7247-43AE321C9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37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185" y="243541"/>
            <a:ext cx="6482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Предложение инвесторам</a:t>
            </a:r>
          </a:p>
        </p:txBody>
      </p:sp>
      <p:sp>
        <p:nvSpPr>
          <p:cNvPr id="16" name="Shape 26"/>
          <p:cNvSpPr/>
          <p:nvPr/>
        </p:nvSpPr>
        <p:spPr>
          <a:xfrm>
            <a:off x="5686229" y="5358429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18" name="Shape 28"/>
          <p:cNvSpPr/>
          <p:nvPr/>
        </p:nvSpPr>
        <p:spPr>
          <a:xfrm>
            <a:off x="5685257" y="5691526"/>
            <a:ext cx="4722237" cy="15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1" name="Shape 31"/>
          <p:cNvSpPr/>
          <p:nvPr/>
        </p:nvSpPr>
        <p:spPr>
          <a:xfrm>
            <a:off x="5686229" y="4988192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2" name="Shape 32"/>
          <p:cNvSpPr/>
          <p:nvPr/>
        </p:nvSpPr>
        <p:spPr>
          <a:xfrm>
            <a:off x="5686229" y="6059973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4" name="Shape 34"/>
          <p:cNvSpPr/>
          <p:nvPr/>
        </p:nvSpPr>
        <p:spPr>
          <a:xfrm>
            <a:off x="5686229" y="3869815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5" name="Shape 35"/>
          <p:cNvSpPr/>
          <p:nvPr/>
        </p:nvSpPr>
        <p:spPr>
          <a:xfrm>
            <a:off x="5686229" y="4240278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6" name="Shape 36"/>
          <p:cNvSpPr/>
          <p:nvPr/>
        </p:nvSpPr>
        <p:spPr>
          <a:xfrm>
            <a:off x="5686229" y="4617665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377DF4-D7EE-C862-4DEF-47E4119A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9E13BF-726E-4570-C53B-DBE59852CB6F}"/>
              </a:ext>
            </a:extLst>
          </p:cNvPr>
          <p:cNvSpPr txBox="1"/>
          <p:nvPr/>
        </p:nvSpPr>
        <p:spPr>
          <a:xfrm>
            <a:off x="735185" y="1480704"/>
            <a:ext cx="87353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- </a:t>
            </a:r>
            <a:r>
              <a:rPr lang="ru-RU" sz="1200" b="1" dirty="0"/>
              <a:t>Необходимые инвестиции</a:t>
            </a:r>
            <a:r>
              <a:rPr lang="ru-RU" sz="1200" dirty="0"/>
              <a:t> – 30-40 </a:t>
            </a:r>
            <a:r>
              <a:rPr lang="ru-RU" sz="1200" dirty="0" err="1"/>
              <a:t>млн.руб</a:t>
            </a:r>
            <a:r>
              <a:rPr lang="ru-RU" sz="1200" dirty="0"/>
              <a:t>. </a:t>
            </a:r>
            <a:br>
              <a:rPr lang="ru-RU" sz="1200" dirty="0"/>
            </a:br>
            <a:r>
              <a:rPr lang="ru-RU" sz="1200" i="1" dirty="0"/>
              <a:t>(Точная сумма будет известна после проектирования и полной сметы)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- </a:t>
            </a:r>
            <a:r>
              <a:rPr lang="ru-RU" sz="1200" b="1" dirty="0"/>
              <a:t>Срок возврата основной части</a:t>
            </a:r>
            <a:r>
              <a:rPr lang="ru-RU" sz="1200" dirty="0"/>
              <a:t> </a:t>
            </a:r>
            <a:r>
              <a:rPr lang="ru-RU" sz="1200" b="1" dirty="0"/>
              <a:t>инвестиций</a:t>
            </a:r>
            <a:r>
              <a:rPr lang="ru-RU" sz="1200" dirty="0"/>
              <a:t> - 3-6 лет</a:t>
            </a:r>
            <a:br>
              <a:rPr lang="ru-RU" sz="1200" dirty="0"/>
            </a:br>
            <a:r>
              <a:rPr lang="ru-RU" sz="1200" dirty="0"/>
              <a:t>(будет выплачиваться 50-60% от операционной прибыли ежемесячно)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- </a:t>
            </a:r>
            <a:r>
              <a:rPr lang="ru-RU" sz="1200" b="1" dirty="0"/>
              <a:t>Варианты привлечения инвестиций:</a:t>
            </a:r>
            <a:br>
              <a:rPr lang="ru-RU" sz="1200" b="1" dirty="0"/>
            </a:br>
            <a:r>
              <a:rPr lang="ru-RU" sz="1200" dirty="0"/>
              <a:t>А) Инвестиционный кредит</a:t>
            </a:r>
            <a:br>
              <a:rPr lang="ru-RU" sz="1200" dirty="0"/>
            </a:br>
            <a:r>
              <a:rPr lang="ru-RU" sz="1200" dirty="0"/>
              <a:t>Б) Долевое участие инвестора (без права управления)</a:t>
            </a:r>
          </a:p>
        </p:txBody>
      </p:sp>
    </p:spTree>
    <p:extLst>
      <p:ext uri="{BB962C8B-B14F-4D97-AF65-F5344CB8AC3E}">
        <p14:creationId xmlns:p14="http://schemas.microsoft.com/office/powerpoint/2010/main" val="182262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185" y="243541"/>
            <a:ext cx="22461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entury Gothic" panose="020B0502020202020204" pitchFamily="34" charset="0"/>
              </a:rPr>
              <a:t>Контакты</a:t>
            </a:r>
          </a:p>
        </p:txBody>
      </p:sp>
      <p:sp>
        <p:nvSpPr>
          <p:cNvPr id="10" name="Shape 21"/>
          <p:cNvSpPr/>
          <p:nvPr/>
        </p:nvSpPr>
        <p:spPr>
          <a:xfrm>
            <a:off x="735185" y="1750035"/>
            <a:ext cx="8180809" cy="31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530" tIns="45530" rIns="45530" bIns="45530">
            <a:spAutoFit/>
          </a:bodyPr>
          <a:lstStyle/>
          <a:p>
            <a:pPr lvl="0" algn="just">
              <a:lnSpc>
                <a:spcPct val="90000"/>
              </a:lnSpc>
              <a:spcBef>
                <a:spcPts val="500"/>
              </a:spcBef>
              <a:buSzPct val="100000"/>
            </a:pPr>
            <a:r>
              <a:rPr lang="ru-RU" sz="1600" b="1" dirty="0"/>
              <a:t>Степанищев Тимофей</a:t>
            </a:r>
            <a:r>
              <a:rPr lang="en-US" sz="1600" b="1" dirty="0"/>
              <a:t> (CEO)</a:t>
            </a:r>
            <a:endParaRPr sz="1600" dirty="0">
              <a:latin typeface="Century Gothic" panose="020B0502020202020204" pitchFamily="34" charset="0"/>
            </a:endParaRPr>
          </a:p>
        </p:txBody>
      </p:sp>
      <p:sp>
        <p:nvSpPr>
          <p:cNvPr id="16" name="Shape 26"/>
          <p:cNvSpPr/>
          <p:nvPr/>
        </p:nvSpPr>
        <p:spPr>
          <a:xfrm>
            <a:off x="5686229" y="5358429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18" name="Shape 28"/>
          <p:cNvSpPr/>
          <p:nvPr/>
        </p:nvSpPr>
        <p:spPr>
          <a:xfrm>
            <a:off x="5685257" y="5691526"/>
            <a:ext cx="4722237" cy="15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1" name="Shape 31"/>
          <p:cNvSpPr/>
          <p:nvPr/>
        </p:nvSpPr>
        <p:spPr>
          <a:xfrm>
            <a:off x="5686229" y="4988192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2" name="Shape 32"/>
          <p:cNvSpPr/>
          <p:nvPr/>
        </p:nvSpPr>
        <p:spPr>
          <a:xfrm>
            <a:off x="5686229" y="6059973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4" name="Shape 34"/>
          <p:cNvSpPr/>
          <p:nvPr/>
        </p:nvSpPr>
        <p:spPr>
          <a:xfrm>
            <a:off x="5686229" y="3869815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5" name="Shape 35"/>
          <p:cNvSpPr/>
          <p:nvPr/>
        </p:nvSpPr>
        <p:spPr>
          <a:xfrm>
            <a:off x="5686229" y="4240278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sp>
        <p:nvSpPr>
          <p:cNvPr id="26" name="Shape 36"/>
          <p:cNvSpPr/>
          <p:nvPr/>
        </p:nvSpPr>
        <p:spPr>
          <a:xfrm>
            <a:off x="5686229" y="4617665"/>
            <a:ext cx="4720291" cy="169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100"/>
            </a:lvl1pPr>
          </a:lstStyle>
          <a:p>
            <a:pPr lvl="0">
              <a:defRPr sz="1800"/>
            </a:pPr>
            <a:r>
              <a:rPr sz="1100">
                <a:solidFill>
                  <a:schemeClr val="bg1"/>
                </a:solidFill>
                <a:latin typeface="Century Gothic" panose="020B0502020202020204" pitchFamily="34" charset="0"/>
              </a:rPr>
              <a:t>???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377DF4-D7EE-C862-4DEF-47E4119A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519" y="141271"/>
            <a:ext cx="1305464" cy="248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9E13BF-726E-4570-C53B-DBE59852CB6F}"/>
              </a:ext>
            </a:extLst>
          </p:cNvPr>
          <p:cNvSpPr txBox="1"/>
          <p:nvPr/>
        </p:nvSpPr>
        <p:spPr>
          <a:xfrm>
            <a:off x="735185" y="2070629"/>
            <a:ext cx="8735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+79175788095</a:t>
            </a:r>
            <a:br>
              <a:rPr lang="ru-RU" sz="1200" dirty="0"/>
            </a:br>
            <a:r>
              <a:rPr lang="en-US" sz="1200" dirty="0"/>
              <a:t>ste@race-place.ru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9927243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3716</TotalTime>
  <Words>1311</Words>
  <Application>Microsoft Office PowerPoint</Application>
  <PresentationFormat>Широкоэкранный</PresentationFormat>
  <Paragraphs>210</Paragraphs>
  <Slides>11</Slides>
  <Notes>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интеллект в Цифровой экономике</dc:title>
  <dc:creator>Microsoft Office User</dc:creator>
  <cp:lastModifiedBy>Тимофей Степанищев</cp:lastModifiedBy>
  <cp:revision>85</cp:revision>
  <cp:lastPrinted>2021-03-15T12:17:13Z</cp:lastPrinted>
  <dcterms:created xsi:type="dcterms:W3CDTF">2020-11-02T07:35:28Z</dcterms:created>
  <dcterms:modified xsi:type="dcterms:W3CDTF">2023-01-20T15:54:18Z</dcterms:modified>
</cp:coreProperties>
</file>