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6" roundtripDataSignature="AMtx7mjiwgXJQs3e/7BnhnJGyrMj5Wk4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2194009ef4e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" name="Google Shape;40;g2194009ef4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2194009f243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Google Shape;48;g2194009f24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194009f243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2194009f24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194009f243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194009f243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194009f243_0_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194009f243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194009f243_0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194009f24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194009f243_0_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194009f243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layout with centered title and subtitle placeholders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6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hyperlink" Target="http://www.powerpointstyles.com/" TargetMode="External"/><Relationship Id="rId2" Type="http://schemas.openxmlformats.org/officeDocument/2006/relationships/image" Target="../media/image3.jp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/>
        </p:nvSpPr>
        <p:spPr>
          <a:xfrm>
            <a:off x="3348037" y="6237287"/>
            <a:ext cx="2457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Powerpoint Templates</a:t>
            </a:r>
            <a:endParaRPr/>
          </a:p>
        </p:txBody>
      </p:sp>
      <p:pic>
        <p:nvPicPr>
          <p:cNvPr id="7" name="Google Shape;7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4"/>
          <p:cNvSpPr txBox="1"/>
          <p:nvPr/>
        </p:nvSpPr>
        <p:spPr>
          <a:xfrm>
            <a:off x="7820025" y="6467475"/>
            <a:ext cx="1216025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85B3B"/>
              </a:buClr>
              <a:buSzPts val="1600"/>
              <a:buFont typeface="Verdana"/>
              <a:buNone/>
            </a:pPr>
            <a:r>
              <a:rPr b="1" i="0" lang="en-US" sz="1600" u="none" cap="none" strike="noStrike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Page </a:t>
            </a:r>
            <a:fld id="{00000000-1234-1234-1234-123412341234}" type="slidenum">
              <a:rPr b="1" i="0" lang="en-US" sz="1600" u="none" cap="none" strike="noStrike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powerpointstyles.com/" TargetMode="External"/><Relationship Id="rId4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vk.com/sushitime_okt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"/>
          <p:cNvSpPr txBox="1"/>
          <p:nvPr/>
        </p:nvSpPr>
        <p:spPr>
          <a:xfrm>
            <a:off x="3348037" y="6237287"/>
            <a:ext cx="2457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Powerpoint Templates</a:t>
            </a:r>
            <a:endParaRPr/>
          </a:p>
        </p:txBody>
      </p:sp>
      <p:pic>
        <p:nvPicPr>
          <p:cNvPr id="24" name="Google Shape;2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1"/>
          <p:cNvSpPr txBox="1"/>
          <p:nvPr/>
        </p:nvSpPr>
        <p:spPr>
          <a:xfrm>
            <a:off x="4750" y="4785012"/>
            <a:ext cx="9144000" cy="26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91425" spcFirstLastPara="1" rIns="91425" wrap="square" tIns="180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85B3B"/>
              </a:buClr>
              <a:buSzPts val="4000"/>
              <a:buFont typeface="Verdana"/>
              <a:buNone/>
            </a:pPr>
            <a:r>
              <a:rPr b="1" lang="en-US" sz="4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Продвижение</a:t>
            </a:r>
            <a:endParaRPr b="1" sz="4000">
              <a:solidFill>
                <a:srgbClr val="785B3B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85B3B"/>
              </a:buClr>
              <a:buSzPts val="4000"/>
              <a:buFont typeface="Verdana"/>
              <a:buNone/>
            </a:pPr>
            <a:r>
              <a:rPr b="1" lang="en-US" sz="4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Суши Бара и доставки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785B3B"/>
              </a:buClr>
              <a:buSzPts val="2800"/>
              <a:buFont typeface="Verdana"/>
              <a:buNone/>
            </a:pPr>
            <a:r>
              <a:rPr b="1" i="1" lang="en-US" sz="2800">
                <a:solidFill>
                  <a:srgbClr val="FFF2CC"/>
                </a:solidFill>
                <a:latin typeface="Verdana"/>
                <a:ea typeface="Verdana"/>
                <a:cs typeface="Verdana"/>
                <a:sym typeface="Verdana"/>
              </a:rPr>
              <a:t>                      г. Октябрьский РБ</a:t>
            </a:r>
            <a:endParaRPr>
              <a:solidFill>
                <a:srgbClr val="FFF2CC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800" u="none">
              <a:solidFill>
                <a:srgbClr val="785B3B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"/>
          <p:cNvSpPr txBox="1"/>
          <p:nvPr/>
        </p:nvSpPr>
        <p:spPr>
          <a:xfrm>
            <a:off x="2124075" y="668324"/>
            <a:ext cx="676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85B3B"/>
              </a:buClr>
              <a:buSzPts val="2400"/>
              <a:buFont typeface="Verdana"/>
              <a:buNone/>
            </a:pPr>
            <a:r>
              <a:rPr b="1" lang="en-US" sz="2400" u="sng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Таблицы выручки за 2022 год с кассовой системы Frontpad</a:t>
            </a:r>
            <a:r>
              <a:rPr b="1" i="0" lang="en-US" sz="2400" u="sng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:</a:t>
            </a:r>
            <a:endParaRPr/>
          </a:p>
        </p:txBody>
      </p:sp>
      <p:pic>
        <p:nvPicPr>
          <p:cNvPr id="31" name="Google Shape;3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1825" y="1862050"/>
            <a:ext cx="6769200" cy="2118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"/>
          <p:cNvSpPr txBox="1"/>
          <p:nvPr/>
        </p:nvSpPr>
        <p:spPr>
          <a:xfrm>
            <a:off x="2124075" y="668331"/>
            <a:ext cx="6628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85B3B"/>
              </a:buClr>
              <a:buSzPts val="2400"/>
              <a:buFont typeface="Verdana"/>
              <a:buNone/>
            </a:pPr>
            <a:r>
              <a:rPr b="1" lang="en-US" sz="2400" u="sng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Продвижение: Пункт №1.</a:t>
            </a:r>
            <a:endParaRPr/>
          </a:p>
        </p:txBody>
      </p:sp>
      <p:sp>
        <p:nvSpPr>
          <p:cNvPr id="37" name="Google Shape;37;p3"/>
          <p:cNvSpPr txBox="1"/>
          <p:nvPr/>
        </p:nvSpPr>
        <p:spPr>
          <a:xfrm>
            <a:off x="2484437" y="1485900"/>
            <a:ext cx="6408737" cy="4248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85B3B"/>
              </a:buClr>
              <a:buSzPts val="2000"/>
              <a:buFont typeface="Verdana"/>
              <a:buNone/>
            </a:pP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Для дальнейшего развития, нам необходимо закрыть долг в ТЦ в котором мы стояли. Для этого необходимо 248 тысяч рублей.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2194009ef4e_0_1"/>
          <p:cNvSpPr txBox="1"/>
          <p:nvPr/>
        </p:nvSpPr>
        <p:spPr>
          <a:xfrm>
            <a:off x="2951125" y="687475"/>
            <a:ext cx="519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g2194009ef4e_0_1"/>
          <p:cNvSpPr txBox="1"/>
          <p:nvPr/>
        </p:nvSpPr>
        <p:spPr>
          <a:xfrm>
            <a:off x="2124075" y="668312"/>
            <a:ext cx="6628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85B3B"/>
              </a:buClr>
              <a:buSzPts val="2400"/>
              <a:buFont typeface="Verdana"/>
              <a:buNone/>
            </a:pPr>
            <a:r>
              <a:rPr b="1" lang="en-US" sz="2400" u="sng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Продвижение: Пункт №2. Переезд. </a:t>
            </a:r>
            <a:endParaRPr/>
          </a:p>
        </p:txBody>
      </p:sp>
      <p:pic>
        <p:nvPicPr>
          <p:cNvPr id="44" name="Google Shape;44;g2194009ef4e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6476" y="1197475"/>
            <a:ext cx="5021525" cy="402135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g2194009ef4e_0_1"/>
          <p:cNvSpPr txBox="1"/>
          <p:nvPr/>
        </p:nvSpPr>
        <p:spPr>
          <a:xfrm>
            <a:off x="2450912" y="5286300"/>
            <a:ext cx="64086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85B3B"/>
              </a:buClr>
              <a:buSzPts val="2000"/>
              <a:buFont typeface="Verdana"/>
              <a:buNone/>
            </a:pP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Красный прямоугольник</a:t>
            </a: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, это будущее место кафе. Так как </a:t>
            </a: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оставаться</a:t>
            </a: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на месте старого ТЦ, не является целесообразно.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2194009f243_0_6"/>
          <p:cNvSpPr txBox="1"/>
          <p:nvPr/>
        </p:nvSpPr>
        <p:spPr>
          <a:xfrm>
            <a:off x="2283237" y="1237775"/>
            <a:ext cx="64086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85B3B"/>
              </a:buClr>
              <a:buSzPts val="2000"/>
              <a:buFont typeface="Verdana"/>
              <a:buNone/>
            </a:pP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Преимущества</a:t>
            </a: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нового арендного места:</a:t>
            </a:r>
            <a:b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1. Низкая аренда</a:t>
            </a:r>
            <a:b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2. Большой паток людей</a:t>
            </a:r>
            <a:b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3. Не зависим от работы ТЦ</a:t>
            </a:r>
            <a:b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4. Большое </a:t>
            </a: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количество</a:t>
            </a: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офисов и магазинов рядом</a:t>
            </a:r>
            <a:b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5. Ближайший конкурент по роллам находиться далеко.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194009f243_0_10"/>
          <p:cNvSpPr txBox="1"/>
          <p:nvPr/>
        </p:nvSpPr>
        <p:spPr>
          <a:xfrm>
            <a:off x="2484437" y="1485900"/>
            <a:ext cx="64086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85B3B"/>
              </a:buClr>
              <a:buSzPts val="2000"/>
              <a:buFont typeface="Verdana"/>
              <a:buNone/>
            </a:pP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Для продвижения мы будем использовать:</a:t>
            </a:r>
            <a:b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 1. Бесплатный кофе</a:t>
            </a:r>
            <a:b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 2. Бесплатные молочные </a:t>
            </a: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коктейли.</a:t>
            </a:r>
            <a:b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 Так как эти два товара не являются сильно дорогими по себестоимости, и обычно продаются с наценкой X3.</a:t>
            </a:r>
            <a:b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 Данные товары будут как подарочный доп к основному товару.</a:t>
            </a:r>
            <a:b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  При покупки десерта от 200 рублей 0.5 капучино в подарок.</a:t>
            </a:r>
            <a:b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  При покупки от 500 рублей с детьми, молочный коктейл в подарок.</a:t>
            </a:r>
            <a:endParaRPr/>
          </a:p>
        </p:txBody>
      </p:sp>
      <p:sp>
        <p:nvSpPr>
          <p:cNvPr id="56" name="Google Shape;56;g2194009f243_0_10"/>
          <p:cNvSpPr txBox="1"/>
          <p:nvPr/>
        </p:nvSpPr>
        <p:spPr>
          <a:xfrm>
            <a:off x="2124075" y="668312"/>
            <a:ext cx="6628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85B3B"/>
              </a:buClr>
              <a:buSzPts val="2400"/>
              <a:buFont typeface="Verdana"/>
              <a:buNone/>
            </a:pPr>
            <a:r>
              <a:rPr b="1" lang="en-US" sz="2400" u="sng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Продвижение: Пункт №3. Акции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194009f243_0_18"/>
          <p:cNvSpPr txBox="1"/>
          <p:nvPr/>
        </p:nvSpPr>
        <p:spPr>
          <a:xfrm>
            <a:off x="2484437" y="1485900"/>
            <a:ext cx="64086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85B3B"/>
              </a:buClr>
              <a:buSzPts val="2000"/>
              <a:buFont typeface="Verdana"/>
              <a:buNone/>
            </a:pP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Акции будем рекламировать следующим образом.</a:t>
            </a:r>
            <a:b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 1. Реклама на заднем стекле автобуса</a:t>
            </a:r>
            <a:b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12 тысяч за 1 автобус на 3 месяца. Номер маршрута </a:t>
            </a: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меняется</a:t>
            </a: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каждый день.</a:t>
            </a:r>
            <a:b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2. Раздача листовок акции с мол. коктейлями возле территории парка и прилегающего нам ТЦ. (Является эффективной так как очень много бьюте салонов и детских кружков в ТЦ возле нас)</a:t>
            </a:r>
            <a:b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3. Плокатная реклама В ТЦ (Для нас Бесплатна)</a:t>
            </a:r>
            <a:endParaRPr/>
          </a:p>
        </p:txBody>
      </p:sp>
      <p:sp>
        <p:nvSpPr>
          <p:cNvPr id="62" name="Google Shape;62;g2194009f243_0_18"/>
          <p:cNvSpPr txBox="1"/>
          <p:nvPr/>
        </p:nvSpPr>
        <p:spPr>
          <a:xfrm>
            <a:off x="2124075" y="668312"/>
            <a:ext cx="6628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85B3B"/>
              </a:buClr>
              <a:buSzPts val="2400"/>
              <a:buFont typeface="Verdana"/>
              <a:buNone/>
            </a:pPr>
            <a:r>
              <a:rPr b="1" lang="en-US" sz="2400" u="sng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Продвижение: Пункт №4. </a:t>
            </a:r>
            <a:br>
              <a:rPr b="1" lang="en-US" sz="2400" u="sng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2400" u="sng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Продвижение Оффлайн.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194009f243_0_23"/>
          <p:cNvSpPr txBox="1"/>
          <p:nvPr/>
        </p:nvSpPr>
        <p:spPr>
          <a:xfrm>
            <a:off x="2484437" y="1485900"/>
            <a:ext cx="64086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85B3B"/>
              </a:buClr>
              <a:buSzPts val="2000"/>
              <a:buFont typeface="Verdana"/>
              <a:buNone/>
            </a:pP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 Мы работали до 22:00, одно время получилось увеличить режим работы до 1:00 в выходные. </a:t>
            </a:r>
            <a:b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После 2-ух недель раскрутки в ночь, у нас пошли заказы на доставку. Но затем ТЦ запретило нам работать в ночь.</a:t>
            </a:r>
            <a:b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 С арендой нового места, не будем </a:t>
            </a: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зависеть</a:t>
            </a: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от ТЦ. И сами можем выбирать режим работы. Так же в трёх метров от нас находится вход в компьютерный игровой клуб 24. с большим трафиком </a:t>
            </a: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проходимости</a:t>
            </a:r>
            <a:r>
              <a:rPr b="1" lang="en-US" sz="20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. </a:t>
            </a:r>
            <a:endParaRPr/>
          </a:p>
        </p:txBody>
      </p:sp>
      <p:sp>
        <p:nvSpPr>
          <p:cNvPr id="68" name="Google Shape;68;g2194009f243_0_23"/>
          <p:cNvSpPr txBox="1"/>
          <p:nvPr/>
        </p:nvSpPr>
        <p:spPr>
          <a:xfrm>
            <a:off x="2124075" y="668312"/>
            <a:ext cx="6628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85B3B"/>
              </a:buClr>
              <a:buSzPts val="2400"/>
              <a:buFont typeface="Verdana"/>
              <a:buNone/>
            </a:pPr>
            <a:r>
              <a:rPr b="1" lang="en-US" sz="2400" u="sng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Продвижение: Пункт №5. </a:t>
            </a:r>
            <a:br>
              <a:rPr b="1" lang="en-US" sz="2400" u="sng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2400" u="sng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Увеличение</a:t>
            </a:r>
            <a:r>
              <a:rPr b="1" lang="en-US" sz="2400" u="sng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режима работы.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194009f243_0_33"/>
          <p:cNvSpPr txBox="1"/>
          <p:nvPr/>
        </p:nvSpPr>
        <p:spPr>
          <a:xfrm>
            <a:off x="2484437" y="1485900"/>
            <a:ext cx="64086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 1. Подключились к системи доставок Яндекс Еда.</a:t>
            </a:r>
            <a:br>
              <a:rPr b="1" lang="en-US" sz="18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18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 2. Продвигаем сообщество в ВК с помощью игр с ботами и таргет. рекламой </a:t>
            </a:r>
            <a:r>
              <a:rPr b="1" lang="en-US" sz="1800" u="sng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3"/>
              </a:rPr>
              <a:t>https://vk.com/sushitime_okt</a:t>
            </a:r>
            <a:br>
              <a:rPr b="1" lang="en-US" sz="18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18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 3. Имеется своя инстаграм страница</a:t>
            </a:r>
            <a:br>
              <a:rPr b="1" lang="en-US" sz="18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18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 4. После переезда планируем заводить сообщество в Одноклассниках. Причина там сидит только взрослый платёжно способный контингент. Привлекать будем с помощью диалогов и спам сообщений в соц.сети. </a:t>
            </a:r>
            <a:br>
              <a:rPr b="1" lang="en-US" sz="18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18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 5. Наш конструктор сайта позволяет нам принимать заказы через Телегам. Соц. сеть популярно среди молодёжи и продвигать её можно через спам, рекламу и стенды в кафе </a:t>
            </a:r>
            <a:endParaRPr sz="1200"/>
          </a:p>
        </p:txBody>
      </p:sp>
      <p:sp>
        <p:nvSpPr>
          <p:cNvPr id="74" name="Google Shape;74;g2194009f243_0_33"/>
          <p:cNvSpPr txBox="1"/>
          <p:nvPr/>
        </p:nvSpPr>
        <p:spPr>
          <a:xfrm>
            <a:off x="2124075" y="668312"/>
            <a:ext cx="6628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85B3B"/>
              </a:buClr>
              <a:buSzPts val="2400"/>
              <a:buFont typeface="Verdana"/>
              <a:buNone/>
            </a:pPr>
            <a:r>
              <a:rPr b="1" lang="en-US" sz="2400" u="sng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Продвижение: Пункт №6. </a:t>
            </a:r>
            <a:br>
              <a:rPr b="1" lang="en-US" sz="2400" u="sng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2400" u="sng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Продвижение онлайн.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194009f243_0_39"/>
          <p:cNvSpPr txBox="1"/>
          <p:nvPr/>
        </p:nvSpPr>
        <p:spPr>
          <a:xfrm>
            <a:off x="2484437" y="1485900"/>
            <a:ext cx="64086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 При вложении 300 000 рублей, мы готовы выплатить 400 000 рублей в период 16 месяцев.</a:t>
            </a:r>
            <a:br>
              <a:rPr b="1" lang="en-US" sz="18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18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То есть выплаты будут по 25 тысяч каждый месяц. Это более 33% от суммы вложения.</a:t>
            </a:r>
            <a:br>
              <a:rPr b="1" lang="en-US" sz="18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18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 Максимальный  вклад в банке который вы сможете найти это 8-9% годовых. где вы заработаете около 28-30 тысяч за год. </a:t>
            </a:r>
            <a:br>
              <a:rPr b="1" lang="en-US" sz="18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lang="en-US" sz="18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 Что касается нас, то мы теперь </a:t>
            </a:r>
            <a:r>
              <a:rPr b="1" lang="en-US" sz="18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уверены что справимся. Так как за прошлый год мы прошли большой путь и выучили много схем продвижения и сравнили их на опыте. На данный момент для успешного старта нам не хватает только не больших вложений. </a:t>
            </a:r>
            <a:r>
              <a:rPr b="1" lang="en-US" sz="1800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  </a:t>
            </a:r>
            <a:endParaRPr sz="1200"/>
          </a:p>
        </p:txBody>
      </p:sp>
      <p:sp>
        <p:nvSpPr>
          <p:cNvPr id="80" name="Google Shape;80;g2194009f243_0_39"/>
          <p:cNvSpPr txBox="1"/>
          <p:nvPr/>
        </p:nvSpPr>
        <p:spPr>
          <a:xfrm>
            <a:off x="2124075" y="668312"/>
            <a:ext cx="6628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85B3B"/>
              </a:buClr>
              <a:buSzPts val="2400"/>
              <a:buFont typeface="Verdana"/>
              <a:buNone/>
            </a:pPr>
            <a:r>
              <a:rPr b="1" lang="en-US" sz="2400" u="sng">
                <a:solidFill>
                  <a:srgbClr val="785B3B"/>
                </a:solidFill>
                <a:latin typeface="Verdana"/>
                <a:ea typeface="Verdana"/>
                <a:cs typeface="Verdana"/>
                <a:sym typeface="Verdana"/>
              </a:rPr>
              <a:t>Ваша выгода.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èle par défaut">
  <a:themeElements>
    <a:clrScheme name="Modèle par défaut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2009-03-23T15:23:24Z</dcterms:created>
  <dc:creator>www.powerpointstyles.com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