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944" r:id="rId2"/>
    <p:sldId id="958" r:id="rId3"/>
    <p:sldId id="951" r:id="rId4"/>
    <p:sldId id="955" r:id="rId5"/>
    <p:sldId id="952" r:id="rId6"/>
    <p:sldId id="954" r:id="rId7"/>
    <p:sldId id="953" r:id="rId8"/>
    <p:sldId id="946" r:id="rId9"/>
    <p:sldId id="948" r:id="rId10"/>
    <p:sldId id="949" r:id="rId11"/>
    <p:sldId id="956" r:id="rId12"/>
    <p:sldId id="938" r:id="rId13"/>
    <p:sldId id="959" r:id="rId14"/>
    <p:sldId id="479" r:id="rId15"/>
    <p:sldId id="564" r:id="rId16"/>
    <p:sldId id="565" r:id="rId17"/>
  </p:sldIdLst>
  <p:sldSz cx="12192000" cy="6858000"/>
  <p:notesSz cx="6797675" cy="9926638"/>
  <p:embeddedFontLst>
    <p:embeddedFont>
      <p:font typeface="Montserrat ExtraBold" panose="020B0604020202020204" charset="-52"/>
      <p:bold r:id="rId18"/>
      <p:boldItalic r:id="rId19"/>
    </p:embeddedFont>
    <p:embeddedFont>
      <p:font typeface="Montserrat SemiBold" panose="020B0604020202020204" charset="-52"/>
      <p:bold r:id="rId20"/>
      <p:boldItalic r:id="rId21"/>
    </p:embeddedFont>
    <p:embeddedFont>
      <p:font typeface="Montserrat" panose="020B0604020202020204" charset="-52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Monotype Corsiva" panose="03010101010201010101" pitchFamily="66" charset="0"/>
      <p: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6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6" userDrawn="1">
          <p15:clr>
            <a:srgbClr val="A4A3A4"/>
          </p15:clr>
        </p15:guide>
        <p15:guide id="4" pos="7174" userDrawn="1">
          <p15:clr>
            <a:srgbClr val="A4A3A4"/>
          </p15:clr>
        </p15:guide>
        <p15:guide id="5" pos="302" userDrawn="1">
          <p15:clr>
            <a:srgbClr val="A4A3A4"/>
          </p15:clr>
        </p15:guide>
        <p15:guide id="6" pos="73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7CC3"/>
    <a:srgbClr val="64BEEB"/>
    <a:srgbClr val="5B9BD5"/>
    <a:srgbClr val="FE60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8" autoAdjust="0"/>
    <p:restoredTop sz="95500" autoAdjust="0"/>
  </p:normalViewPr>
  <p:slideViewPr>
    <p:cSldViewPr snapToGrid="0">
      <p:cViewPr>
        <p:scale>
          <a:sx n="80" d="100"/>
          <a:sy n="80" d="100"/>
        </p:scale>
        <p:origin x="-416" y="-44"/>
      </p:cViewPr>
      <p:guideLst>
        <p:guide orient="horz" pos="3067"/>
        <p:guide pos="3840"/>
        <p:guide pos="506"/>
        <p:guide pos="7174"/>
        <p:guide pos="302"/>
        <p:guide pos="7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743449"/>
      </p:ext>
    </p:extLst>
  </p:cSld>
  <p:clrMapOvr>
    <a:masterClrMapping/>
  </p:clrMapOvr>
  <p:transition spd="slow" advClick="0" advTm="10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380236"/>
      </p:ext>
    </p:extLst>
  </p:cSld>
  <p:clrMapOvr>
    <a:masterClrMapping/>
  </p:clrMapOvr>
  <p:transition spd="slow" advClick="0" advTm="10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43447"/>
      </p:ext>
    </p:extLst>
  </p:cSld>
  <p:clrMapOvr>
    <a:masterClrMapping/>
  </p:clrMapOvr>
  <p:transition spd="slow" advClick="0" advTm="10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455786"/>
      </p:ext>
    </p:extLst>
  </p:cSld>
  <p:clrMapOvr>
    <a:masterClrMapping/>
  </p:clrMapOvr>
  <p:transition spd="slow" advClick="0" advTm="10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323847"/>
      </p:ext>
    </p:extLst>
  </p:cSld>
  <p:clrMapOvr>
    <a:masterClrMapping/>
  </p:clrMapOvr>
  <p:transition spd="slow" advClick="0" advTm="10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835261"/>
      </p:ext>
    </p:extLst>
  </p:cSld>
  <p:clrMapOvr>
    <a:masterClrMapping/>
  </p:clrMapOvr>
  <p:transition spd="slow" advClick="0" advTm="10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086477"/>
      </p:ext>
    </p:extLst>
  </p:cSld>
  <p:clrMapOvr>
    <a:masterClrMapping/>
  </p:clrMapOvr>
  <p:transition spd="slow" advClick="0" advTm="10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52368"/>
      </p:ext>
    </p:extLst>
  </p:cSld>
  <p:clrMapOvr>
    <a:masterClrMapping/>
  </p:clrMapOvr>
  <p:transition spd="slow" advClick="0" advTm="10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385062"/>
      </p:ext>
    </p:extLst>
  </p:cSld>
  <p:clrMapOvr>
    <a:masterClrMapping/>
  </p:clrMapOvr>
  <p:transition spd="slow" advClick="0" advTm="10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802281"/>
      </p:ext>
    </p:extLst>
  </p:cSld>
  <p:clrMapOvr>
    <a:masterClrMapping/>
  </p:clrMapOvr>
  <p:transition spd="slow" advClick="0" advTm="10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931072"/>
      </p:ext>
    </p:extLst>
  </p:cSld>
  <p:clrMapOvr>
    <a:masterClrMapping/>
  </p:clrMapOvr>
  <p:transition spd="slow" advClick="0" advTm="10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Product Page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418833" y="2368605"/>
            <a:ext cx="5013422" cy="334871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47965"/>
      </p:ext>
    </p:extLst>
  </p:cSld>
  <p:clrMapOvr>
    <a:masterClrMapping/>
  </p:clrMapOvr>
  <p:transition spd="slow" advClick="0" advTm="10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 P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2971"/>
            <a:ext cx="12192000" cy="68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44499" y="4616923"/>
            <a:ext cx="5457443" cy="1636490"/>
          </a:xfrm>
          <a:custGeom>
            <a:avLst/>
            <a:gdLst>
              <a:gd name="connsiteX0" fmla="*/ 0 w 5457443"/>
              <a:gd name="connsiteY0" fmla="*/ 0 h 1636490"/>
              <a:gd name="connsiteX1" fmla="*/ 5457443 w 5457443"/>
              <a:gd name="connsiteY1" fmla="*/ 0 h 1636490"/>
              <a:gd name="connsiteX2" fmla="*/ 5457443 w 5457443"/>
              <a:gd name="connsiteY2" fmla="*/ 1636490 h 1636490"/>
              <a:gd name="connsiteX3" fmla="*/ 0 w 5457443"/>
              <a:gd name="connsiteY3" fmla="*/ 1636490 h 163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7443" h="1636490">
                <a:moveTo>
                  <a:pt x="0" y="0"/>
                </a:moveTo>
                <a:lnTo>
                  <a:pt x="5457443" y="0"/>
                </a:lnTo>
                <a:lnTo>
                  <a:pt x="5457443" y="1636490"/>
                </a:lnTo>
                <a:lnTo>
                  <a:pt x="0" y="16364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44499" y="2217133"/>
            <a:ext cx="5457443" cy="1637976"/>
          </a:xfrm>
          <a:custGeom>
            <a:avLst/>
            <a:gdLst>
              <a:gd name="connsiteX0" fmla="*/ 0 w 5457443"/>
              <a:gd name="connsiteY0" fmla="*/ 0 h 1637976"/>
              <a:gd name="connsiteX1" fmla="*/ 5457443 w 5457443"/>
              <a:gd name="connsiteY1" fmla="*/ 0 h 1637976"/>
              <a:gd name="connsiteX2" fmla="*/ 5457443 w 5457443"/>
              <a:gd name="connsiteY2" fmla="*/ 1637976 h 1637976"/>
              <a:gd name="connsiteX3" fmla="*/ 0 w 5457443"/>
              <a:gd name="connsiteY3" fmla="*/ 1637976 h 163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7443" h="1637976">
                <a:moveTo>
                  <a:pt x="0" y="0"/>
                </a:moveTo>
                <a:lnTo>
                  <a:pt x="5457443" y="0"/>
                </a:lnTo>
                <a:lnTo>
                  <a:pt x="5457443" y="1637976"/>
                </a:lnTo>
                <a:lnTo>
                  <a:pt x="0" y="16379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33196"/>
      </p:ext>
    </p:extLst>
  </p:cSld>
  <p:clrMapOvr>
    <a:masterClrMapping/>
  </p:clrMapOvr>
  <p:transition spd="slow" advClick="0" advTm="10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 Pag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2971"/>
            <a:ext cx="12192000" cy="68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348921" y="1267958"/>
            <a:ext cx="4893811" cy="4261570"/>
          </a:xfrm>
          <a:custGeom>
            <a:avLst/>
            <a:gdLst>
              <a:gd name="connsiteX0" fmla="*/ 1137502 w 4893811"/>
              <a:gd name="connsiteY0" fmla="*/ 1 h 4261570"/>
              <a:gd name="connsiteX1" fmla="*/ 2379300 w 4893811"/>
              <a:gd name="connsiteY1" fmla="*/ 545455 h 4261570"/>
              <a:gd name="connsiteX2" fmla="*/ 3823855 w 4893811"/>
              <a:gd name="connsiteY2" fmla="*/ 1361178 h 4261570"/>
              <a:gd name="connsiteX3" fmla="*/ 4733389 w 4893811"/>
              <a:gd name="connsiteY3" fmla="*/ 3314151 h 4261570"/>
              <a:gd name="connsiteX4" fmla="*/ 2513055 w 4893811"/>
              <a:gd name="connsiteY4" fmla="*/ 4061402 h 4261570"/>
              <a:gd name="connsiteX5" fmla="*/ 2177181 w 4893811"/>
              <a:gd name="connsiteY5" fmla="*/ 3811326 h 4261570"/>
              <a:gd name="connsiteX6" fmla="*/ 1728358 w 4893811"/>
              <a:gd name="connsiteY6" fmla="*/ 3793463 h 4261570"/>
              <a:gd name="connsiteX7" fmla="*/ 31154 w 4893811"/>
              <a:gd name="connsiteY7" fmla="*/ 3070029 h 4261570"/>
              <a:gd name="connsiteX8" fmla="*/ 182743 w 4893811"/>
              <a:gd name="connsiteY8" fmla="*/ 1239117 h 4261570"/>
              <a:gd name="connsiteX9" fmla="*/ 1113085 w 4893811"/>
              <a:gd name="connsiteY9" fmla="*/ 646 h 4261570"/>
              <a:gd name="connsiteX10" fmla="*/ 1137502 w 4893811"/>
              <a:gd name="connsiteY10" fmla="*/ 1 h 426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93811" h="4261570">
                <a:moveTo>
                  <a:pt x="1137502" y="1"/>
                </a:moveTo>
                <a:cubicBezTo>
                  <a:pt x="1249905" y="42"/>
                  <a:pt x="1739504" y="32278"/>
                  <a:pt x="2379300" y="545455"/>
                </a:cubicBezTo>
                <a:cubicBezTo>
                  <a:pt x="3113466" y="1131942"/>
                  <a:pt x="3612819" y="1215301"/>
                  <a:pt x="3823855" y="1361178"/>
                </a:cubicBezTo>
                <a:cubicBezTo>
                  <a:pt x="4034891" y="1510033"/>
                  <a:pt x="5342718" y="2126291"/>
                  <a:pt x="4733389" y="3314151"/>
                </a:cubicBezTo>
                <a:cubicBezTo>
                  <a:pt x="4623413" y="3522548"/>
                  <a:pt x="3770353" y="4731248"/>
                  <a:pt x="2513055" y="4061402"/>
                </a:cubicBezTo>
                <a:cubicBezTo>
                  <a:pt x="2450636" y="4028654"/>
                  <a:pt x="2388217" y="3954226"/>
                  <a:pt x="2177181" y="3811326"/>
                </a:cubicBezTo>
                <a:cubicBezTo>
                  <a:pt x="1966145" y="3668425"/>
                  <a:pt x="1728358" y="3793463"/>
                  <a:pt x="1728358" y="3793463"/>
                </a:cubicBezTo>
                <a:cubicBezTo>
                  <a:pt x="1621354" y="3832165"/>
                  <a:pt x="-263107" y="4847354"/>
                  <a:pt x="31154" y="3070029"/>
                </a:cubicBezTo>
                <a:cubicBezTo>
                  <a:pt x="31154" y="3070029"/>
                  <a:pt x="411613" y="2179879"/>
                  <a:pt x="182743" y="1239117"/>
                </a:cubicBezTo>
                <a:cubicBezTo>
                  <a:pt x="182743" y="1239117"/>
                  <a:pt x="-22348" y="646"/>
                  <a:pt x="1113085" y="646"/>
                </a:cubicBezTo>
                <a:cubicBezTo>
                  <a:pt x="1113085" y="646"/>
                  <a:pt x="1121444" y="-5"/>
                  <a:pt x="1137502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48930"/>
      </p:ext>
    </p:extLst>
  </p:cSld>
  <p:clrMapOvr>
    <a:masterClrMapping/>
  </p:clrMapOvr>
  <p:transition spd="slow" advClick="0" advTm="10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A32A7-0C92-4AD3-B24A-113F03DFDE7F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853BD-9E4A-414D-88A8-F6664BAAC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9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</p:sldLayoutIdLst>
  <p:transition spd="slow" advClick="0" advTm="10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13.jpg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15.jpg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6.emf"/><Relationship Id="rId4" Type="http://schemas.openxmlformats.org/officeDocument/2006/relationships/package" Target="../embeddings/Microsoft_Excel_Worksheet3.xls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небо, на открытом воздухе, облако, промышленность&#10;&#10;Автоматически созданное описание">
            <a:extLst>
              <a:ext uri="{FF2B5EF4-FFF2-40B4-BE49-F238E27FC236}">
                <a16:creationId xmlns:a16="http://schemas.microsoft.com/office/drawing/2014/main" xmlns="" id="{95B81979-F445-6285-F291-B4222C9C2E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0" b="20680"/>
          <a:stretch/>
        </p:blipFill>
        <p:spPr>
          <a:xfrm>
            <a:off x="0" y="455"/>
            <a:ext cx="12192000" cy="68580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F07ADAB-33C7-416A-2158-F73D7CFA0249}"/>
              </a:ext>
            </a:extLst>
          </p:cNvPr>
          <p:cNvGrpSpPr/>
          <p:nvPr/>
        </p:nvGrpSpPr>
        <p:grpSpPr>
          <a:xfrm>
            <a:off x="747714" y="3429455"/>
            <a:ext cx="10964861" cy="2308324"/>
            <a:chOff x="-1517834" y="1622978"/>
            <a:chExt cx="10964861" cy="2371292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3300993D-71DE-CBF7-5009-A0B5CF9B2139}"/>
                </a:ext>
              </a:extLst>
            </p:cNvPr>
            <p:cNvSpPr/>
            <p:nvPr/>
          </p:nvSpPr>
          <p:spPr>
            <a:xfrm>
              <a:off x="488732" y="2355739"/>
              <a:ext cx="6749155" cy="1289082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-1517834" y="1622978"/>
              <a:ext cx="10964861" cy="2371292"/>
            </a:xfrm>
            <a:prstGeom prst="rect">
              <a:avLst/>
            </a:prstGeom>
            <a:effectLst>
              <a:softEdge rad="0"/>
            </a:effectLst>
          </p:spPr>
          <p:txBody>
            <a:bodyPr wrap="none"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ontserrat ExtraBold" panose="00000900000000000000" pitchFamily="2" charset="-52"/>
                </a:rPr>
                <a:t>Инвестиционная возможность</a:t>
              </a:r>
              <a:r>
                <a:rPr lang="en-GB" sz="36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ontserrat ExtraBold" panose="00000900000000000000" pitchFamily="2" charset="-52"/>
                </a:rPr>
                <a:t>:</a:t>
              </a:r>
            </a:p>
            <a:p>
              <a:r>
                <a:rPr lang="ru-RU" sz="36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ontserrat SemiBold" panose="00000700000000000000" pitchFamily="2" charset="-52"/>
                </a:rPr>
                <a:t>Газовая генерация для нужд дата-центра</a:t>
              </a:r>
              <a:r>
                <a:rPr lang="en-US" sz="36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ontserrat SemiBold" panose="00000700000000000000" pitchFamily="2" charset="-52"/>
                </a:rPr>
                <a:t> </a:t>
              </a:r>
            </a:p>
            <a:p>
              <a:r>
                <a:rPr lang="ru-RU" sz="36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ontserrat SemiBold" panose="00000700000000000000" pitchFamily="2" charset="-52"/>
                </a:rPr>
                <a:t>с расчетной окупаемостью 1,5 года</a:t>
              </a:r>
            </a:p>
            <a:p>
              <a:endParaRPr lang="ru-RU" sz="3600" b="1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</p:grpSp>
      <p:sp>
        <p:nvSpPr>
          <p:cNvPr id="21" name="Subtitle 2">
            <a:extLst>
              <a:ext uri="{FF2B5EF4-FFF2-40B4-BE49-F238E27FC236}">
                <a16:creationId xmlns:a16="http://schemas.microsoft.com/office/drawing/2014/main" xmlns="" id="{F9720DB7-21B8-CB28-F8E9-511266CECBB9}"/>
              </a:ext>
            </a:extLst>
          </p:cNvPr>
          <p:cNvSpPr txBox="1">
            <a:spLocks/>
          </p:cNvSpPr>
          <p:nvPr/>
        </p:nvSpPr>
        <p:spPr>
          <a:xfrm>
            <a:off x="-75236" y="-39300"/>
            <a:ext cx="4861921" cy="113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SemiBold" panose="000007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b="1" dirty="0"/>
              <a:t>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" y="455"/>
            <a:ext cx="6057998" cy="127785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00663236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9" descr="Изображение выглядит как в помещении, поезд, машина, инжиниринг&#10;&#10;Автоматически созданное описание">
            <a:extLst>
              <a:ext uri="{FF2B5EF4-FFF2-40B4-BE49-F238E27FC236}">
                <a16:creationId xmlns:a16="http://schemas.microsoft.com/office/drawing/2014/main" xmlns="" id="{2C195798-B599-E54E-89A8-6656E09423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0"/>
          <a:stretch/>
        </p:blipFill>
        <p:spPr>
          <a:xfrm>
            <a:off x="0" y="-28993"/>
            <a:ext cx="12174291" cy="68869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Обзор компании и проекта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365" y="1471840"/>
            <a:ext cx="11728926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И.К.А.Н.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 – российская инвесткомпания, управляющая собственными проектами в России и за рубежом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Управляющая команда –  технический эксперт международного уровня и международный эксперт по инвестициям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Продукт проектной компании –</a:t>
            </a:r>
            <a:r>
              <a:rPr lang="en-US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электроэнергия, производимая с помощью газопоршневой установки (ГПУ), для продажи дата-центру по конкурентной цене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Местоположение – </a:t>
            </a:r>
            <a:r>
              <a:rPr lang="ru-RU" sz="1800" dirty="0" err="1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промплощадка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 в Смоленской обл. с действующей инфраструктурой</a:t>
            </a:r>
            <a:endParaRPr lang="en-US" sz="1800" dirty="0"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Montserrat SemiBold" panose="000007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Достигнуто – предварительные договоренности по </a:t>
            </a:r>
            <a:r>
              <a:rPr lang="ru-RU" sz="1800" dirty="0" err="1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промплощадке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, с арендодателем ГПУ, а также с покупателем электроэнергии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Ищем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– со-финансирование для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Общие первоначальные инвестиции – 10 млн руб., из них 3 млн. руб. деньги И.К.А.Н.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Минимальная сумма вложений для инвестора – 0,5 млн руб.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Расчетные показатели:</a:t>
            </a:r>
            <a:endParaRPr lang="ru-RU" sz="1800" dirty="0"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Montserrat SemiBold" panose="00000700000000000000" pitchFamily="2" charset="-52"/>
            </a:endParaRPr>
          </a:p>
          <a:p>
            <a:pPr marL="971550" lvl="1" indent="-285750"/>
            <a:r>
              <a:rPr lang="ru-RU" sz="1800" dirty="0" smtClean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Период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возврата </a:t>
            </a:r>
            <a:r>
              <a:rPr lang="ru-RU" sz="1800" dirty="0" smtClean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вложенных средств инвесторов: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15-18 месяцев</a:t>
            </a:r>
          </a:p>
          <a:p>
            <a:pPr marL="971550" lvl="1" indent="-285750"/>
            <a:r>
              <a:rPr lang="ru-RU" sz="18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Окупаемость </a:t>
            </a:r>
            <a:r>
              <a:rPr lang="ru-RU" sz="1800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проекта: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1,5 года </a:t>
            </a:r>
          </a:p>
          <a:p>
            <a:pPr marL="971550" lvl="1" indent="-285750"/>
            <a:r>
              <a:rPr lang="ru-RU" sz="1800" dirty="0" smtClean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Рентабельность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по доходу после аренды </a:t>
            </a:r>
            <a:r>
              <a:rPr lang="ru-RU" sz="1800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ГПУ: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+21%</a:t>
            </a:r>
          </a:p>
          <a:p>
            <a:pPr marL="971550" lvl="1" indent="-285750"/>
            <a:r>
              <a:rPr lang="ru-RU" sz="1800" dirty="0" smtClean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Остаток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денежных средств на конец первого года работы </a:t>
            </a:r>
            <a:r>
              <a:rPr lang="ru-RU" sz="1800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ГПУ: </a:t>
            </a:r>
            <a:r>
              <a:rPr lang="ru-RU" sz="1800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ontserrat SemiBold" panose="00000700000000000000" pitchFamily="2" charset="-52"/>
              </a:rPr>
              <a:t>+10,3 млн руб.</a:t>
            </a:r>
          </a:p>
          <a:p>
            <a:pPr marL="971550" lvl="1" indent="-285750"/>
            <a:endParaRPr lang="ru-RU" sz="1800" dirty="0"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Montserrat SemiBold" panose="000007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48565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11" y="1658679"/>
            <a:ext cx="12183090" cy="5199321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26591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47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Управляющая команда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365" y="1701211"/>
            <a:ext cx="5631832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428750" lvl="2" indent="-285750"/>
            <a:r>
              <a:rPr lang="ru-RU" sz="16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Обладает более, чем 25-летним опытом работы инженера. Занимал значимые должности в энергетике и секторе строительства Москвы и Московской обл.</a:t>
            </a:r>
          </a:p>
          <a:p>
            <a:pPr marL="1428750" lvl="2" indent="-285750"/>
            <a:endParaRPr lang="ru-RU" sz="50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Ранее работал на руководящих должностях Мосэнерго, </a:t>
            </a:r>
            <a:r>
              <a:rPr lang="ru-RU" sz="1600" dirty="0" err="1">
                <a:latin typeface="Montserrat SemiBold" panose="00000700000000000000" pitchFamily="2" charset="-52"/>
              </a:rPr>
              <a:t>Мосэнергосбыт</a:t>
            </a:r>
            <a:r>
              <a:rPr lang="ru-RU" sz="1600" dirty="0">
                <a:latin typeface="Montserrat SemiBold" panose="00000700000000000000" pitchFamily="2" charset="-52"/>
              </a:rPr>
              <a:t> и </a:t>
            </a:r>
            <a:r>
              <a:rPr lang="ru-RU" sz="1600" dirty="0" err="1">
                <a:latin typeface="Montserrat SemiBold" panose="00000700000000000000" pitchFamily="2" charset="-52"/>
              </a:rPr>
              <a:t>Стройинвест</a:t>
            </a:r>
            <a:endParaRPr lang="ru-RU" sz="160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Курировал строительство значимых энергетических объектов в Москве и Московской области, включая ввод в эксплуатацию энергоблока на Шатурской ГРЭС, а также реконструкцию ТЭЦ-12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Инженер, включенный в Национальный реестр специалистов России в области строительства (№С-50-170709) – гарантия высокой квалификации и профессионализма инженера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Высшее инженерное образование, Ярославский зенитный ракетный институт ПВО (ЯЗРИ)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6892" y="1043369"/>
            <a:ext cx="6838436" cy="61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tabLst>
                <a:tab pos="5287963" algn="l"/>
              </a:tabLst>
            </a:pPr>
            <a:r>
              <a:rPr lang="ru-RU" sz="1800" b="1" dirty="0">
                <a:solidFill>
                  <a:srgbClr val="1A7CC3"/>
                </a:solidFill>
                <a:latin typeface="Montserrat SemiBold" panose="00000700000000000000" pitchFamily="2" charset="-52"/>
              </a:rPr>
              <a:t>Богодухов Максим Геннадиевич </a:t>
            </a:r>
          </a:p>
          <a:p>
            <a:r>
              <a:rPr lang="ru-RU" sz="1800" b="1" dirty="0">
                <a:solidFill>
                  <a:srgbClr val="1A7CC3"/>
                </a:solidFill>
                <a:latin typeface="Montserrat SemiBold" panose="00000700000000000000" pitchFamily="2" charset="-52"/>
              </a:rPr>
              <a:t>Технический эксперт международного уровня</a:t>
            </a:r>
          </a:p>
          <a:p>
            <a:endParaRPr lang="ru-RU" sz="1800" dirty="0">
              <a:solidFill>
                <a:srgbClr val="1A7CC3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8381" y="1669412"/>
            <a:ext cx="5498301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428750" lvl="2" indent="-285750"/>
            <a:r>
              <a:rPr lang="ru-RU" sz="16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Имеет 25-летним опытом в инвестициях и инвестиционно-банковском бизнесе, приобретенным в России, Западной Европе и Северной Америке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500" dirty="0">
              <a:latin typeface="Montserrat SemiBold" panose="000007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Montserrat SemiBold" panose="00000700000000000000" pitchFamily="2" charset="-52"/>
              </a:rPr>
              <a:t>Работал ранее в </a:t>
            </a:r>
            <a:r>
              <a:rPr lang="ru-RU" sz="1600" dirty="0">
                <a:latin typeface="Montserrat SemiBold" panose="00000700000000000000" pitchFamily="2" charset="-52"/>
              </a:rPr>
              <a:t>ведущих мировых инвестиционных банках: </a:t>
            </a:r>
            <a:r>
              <a:rPr lang="ru-RU" sz="1600" dirty="0" err="1">
                <a:latin typeface="Montserrat SemiBold" panose="00000700000000000000" pitchFamily="2" charset="-52"/>
              </a:rPr>
              <a:t>Deutsche</a:t>
            </a:r>
            <a:r>
              <a:rPr lang="ru-RU" sz="1600" dirty="0">
                <a:latin typeface="Montserrat SemiBold" panose="00000700000000000000" pitchFamily="2" charset="-52"/>
              </a:rPr>
              <a:t> </a:t>
            </a:r>
            <a:r>
              <a:rPr lang="ru-RU" sz="1600" dirty="0" err="1">
                <a:latin typeface="Montserrat SemiBold" panose="00000700000000000000" pitchFamily="2" charset="-52"/>
              </a:rPr>
              <a:t>Bank</a:t>
            </a:r>
            <a:r>
              <a:rPr lang="ru-RU" sz="1600" dirty="0">
                <a:latin typeface="Montserrat SemiBold" panose="00000700000000000000" pitchFamily="2" charset="-52"/>
              </a:rPr>
              <a:t>, </a:t>
            </a:r>
            <a:r>
              <a:rPr lang="ru-RU" sz="1600" dirty="0" err="1">
                <a:latin typeface="Montserrat SemiBold" panose="00000700000000000000" pitchFamily="2" charset="-52"/>
              </a:rPr>
              <a:t>Goldman</a:t>
            </a:r>
            <a:r>
              <a:rPr lang="ru-RU" sz="1600" dirty="0">
                <a:latin typeface="Montserrat SemiBold" panose="00000700000000000000" pitchFamily="2" charset="-52"/>
              </a:rPr>
              <a:t> </a:t>
            </a:r>
            <a:r>
              <a:rPr lang="ru-RU" sz="1600" dirty="0" err="1">
                <a:latin typeface="Montserrat SemiBold" panose="00000700000000000000" pitchFamily="2" charset="-52"/>
              </a:rPr>
              <a:t>Sachs</a:t>
            </a:r>
            <a:r>
              <a:rPr lang="ru-RU" sz="1600" dirty="0">
                <a:latin typeface="Montserrat SemiBold" panose="00000700000000000000" pitchFamily="2" charset="-52"/>
              </a:rPr>
              <a:t>, </a:t>
            </a:r>
            <a:r>
              <a:rPr lang="ru-RU" sz="1600" dirty="0" err="1">
                <a:latin typeface="Montserrat SemiBold" panose="00000700000000000000" pitchFamily="2" charset="-52"/>
              </a:rPr>
              <a:t>Bank</a:t>
            </a:r>
            <a:r>
              <a:rPr lang="ru-RU" sz="1600" dirty="0">
                <a:latin typeface="Montserrat SemiBold" panose="00000700000000000000" pitchFamily="2" charset="-52"/>
              </a:rPr>
              <a:t> </a:t>
            </a:r>
            <a:r>
              <a:rPr lang="ru-RU" sz="1600" dirty="0" err="1">
                <a:latin typeface="Montserrat SemiBold" panose="00000700000000000000" pitchFamily="2" charset="-52"/>
              </a:rPr>
              <a:t>of</a:t>
            </a:r>
            <a:r>
              <a:rPr lang="ru-RU" sz="1600" dirty="0">
                <a:latin typeface="Montserrat SemiBold" panose="00000700000000000000" pitchFamily="2" charset="-52"/>
              </a:rPr>
              <a:t> </a:t>
            </a:r>
            <a:r>
              <a:rPr lang="ru-RU" sz="1600" dirty="0" err="1">
                <a:latin typeface="Montserrat SemiBold" panose="00000700000000000000" pitchFamily="2" charset="-52"/>
              </a:rPr>
              <a:t>Montreal</a:t>
            </a:r>
            <a:r>
              <a:rPr lang="ru-RU" sz="1600" dirty="0">
                <a:latin typeface="Montserrat SemiBold" panose="00000700000000000000" pitchFamily="2" charset="-52"/>
              </a:rPr>
              <a:t>, Raiffeisenbank – консультируя крупные российские и международные компании по оценке их стоимости, по приобретениям и продаже их активов, по привлечению акционерного и долгового капитала, а также по стратегии и развитию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Обладает степенью MBA из Лондонской Школы Бизнеса, ведущей глобальной бизнес-школы. Учился в МГУ и Университете Оклахомы (США)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Престижный профессиональный сертификат CFA (</a:t>
            </a:r>
            <a:r>
              <a:rPr lang="ru-RU" sz="1600" dirty="0" err="1">
                <a:latin typeface="Montserrat SemiBold" panose="00000700000000000000" pitchFamily="2" charset="-52"/>
              </a:rPr>
              <a:t>Chartered</a:t>
            </a:r>
            <a:r>
              <a:rPr lang="ru-RU" sz="1600" dirty="0">
                <a:latin typeface="Montserrat SemiBold" panose="00000700000000000000" pitchFamily="2" charset="-52"/>
              </a:rPr>
              <a:t> </a:t>
            </a:r>
            <a:r>
              <a:rPr lang="ru-RU" sz="1600" dirty="0" err="1">
                <a:latin typeface="Montserrat SemiBold" panose="00000700000000000000" pitchFamily="2" charset="-52"/>
              </a:rPr>
              <a:t>Financial</a:t>
            </a:r>
            <a:r>
              <a:rPr lang="ru-RU" sz="1600" dirty="0">
                <a:latin typeface="Montserrat SemiBold" panose="00000700000000000000" pitchFamily="2" charset="-52"/>
              </a:rPr>
              <a:t> </a:t>
            </a:r>
            <a:r>
              <a:rPr lang="ru-RU" sz="1600" dirty="0" err="1">
                <a:latin typeface="Montserrat SemiBold" panose="00000700000000000000" pitchFamily="2" charset="-52"/>
              </a:rPr>
              <a:t>Analyst</a:t>
            </a:r>
            <a:r>
              <a:rPr lang="ru-RU" sz="1600" dirty="0">
                <a:latin typeface="Montserrat SemiBold" panose="00000700000000000000" pitchFamily="2" charset="-52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96559" y="1035996"/>
            <a:ext cx="5602537" cy="61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800" b="1" dirty="0">
                <a:solidFill>
                  <a:srgbClr val="1A7CC3"/>
                </a:solidFill>
                <a:latin typeface="Montserrat SemiBold" panose="00000700000000000000" pitchFamily="2" charset="-52"/>
              </a:rPr>
              <a:t>Роберт Хайруллин, MBA, CFA</a:t>
            </a:r>
          </a:p>
          <a:p>
            <a:r>
              <a:rPr lang="ru-RU" sz="1800" b="1" dirty="0">
                <a:solidFill>
                  <a:srgbClr val="1A7CC3"/>
                </a:solidFill>
                <a:latin typeface="Montserrat SemiBold" panose="00000700000000000000" pitchFamily="2" charset="-52"/>
              </a:rPr>
              <a:t>Международный эксперт по инвестициям</a:t>
            </a:r>
            <a:endParaRPr lang="ru-RU" sz="1800" dirty="0">
              <a:solidFill>
                <a:srgbClr val="1A7CC3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4" y="1772773"/>
            <a:ext cx="1432560" cy="1176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45010" y="1772774"/>
            <a:ext cx="1303475" cy="11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04005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/>
      <p:bldP spid="19" grpId="0"/>
      <p:bldP spid="18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11" y="1658680"/>
            <a:ext cx="12183090" cy="1605516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26591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6383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Сильные стороны проекта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365" y="1711844"/>
            <a:ext cx="5413175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Независимость от источников электроэнергетики, в </a:t>
            </a:r>
            <a:r>
              <a:rPr lang="ru-RU" sz="1600" dirty="0" err="1">
                <a:latin typeface="Montserrat SemiBold" panose="00000700000000000000" pitchFamily="2" charset="-52"/>
              </a:rPr>
              <a:t>т.ч</a:t>
            </a:r>
            <a:r>
              <a:rPr lang="ru-RU" sz="1600" dirty="0">
                <a:latin typeface="Montserrat SemiBold" panose="00000700000000000000" pitchFamily="2" charset="-52"/>
              </a:rPr>
              <a:t>. дешевых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Уникально близкое расположение: локация в Смоленской обл.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364" y="1160332"/>
            <a:ext cx="5631833" cy="61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tabLst>
                <a:tab pos="5287963" algn="l"/>
              </a:tabLst>
            </a:pPr>
            <a:r>
              <a:rPr lang="ru-RU" sz="1800" b="1" dirty="0">
                <a:solidFill>
                  <a:srgbClr val="1A7CC3"/>
                </a:solidFill>
                <a:latin typeface="Montserrat SemiBold" panose="00000700000000000000" pitchFamily="2" charset="-52"/>
              </a:rPr>
              <a:t>Наши конкурентные преимущества</a:t>
            </a:r>
            <a:endParaRPr lang="ru-RU" sz="1800" dirty="0">
              <a:solidFill>
                <a:srgbClr val="1A7CC3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6430" y="1669412"/>
            <a:ext cx="5947841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Использование современных и надежных технологий производства электроэнергии на базе </a:t>
            </a:r>
            <a:r>
              <a:rPr lang="ru-RU" sz="1600" dirty="0" err="1">
                <a:latin typeface="Montserrat SemiBold" panose="00000700000000000000" pitchFamily="2" charset="-52"/>
              </a:rPr>
              <a:t>газопоршневых</a:t>
            </a:r>
            <a:r>
              <a:rPr lang="ru-RU" sz="1600" dirty="0">
                <a:latin typeface="Montserrat SemiBold" panose="00000700000000000000" pitchFamily="2" charset="-52"/>
              </a:rPr>
              <a:t> установок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Использование </a:t>
            </a:r>
            <a:r>
              <a:rPr lang="ru-RU" sz="1600" dirty="0" smtClean="0">
                <a:latin typeface="Montserrat SemiBold" panose="00000700000000000000" pitchFamily="2" charset="-52"/>
              </a:rPr>
              <a:t>дейст</a:t>
            </a:r>
            <a:r>
              <a:rPr lang="ru-RU" sz="1600" dirty="0" smtClean="0">
                <a:latin typeface="Montserrat SemiBold" panose="00000700000000000000" pitchFamily="2" charset="-52"/>
              </a:rPr>
              <a:t>вующей </a:t>
            </a:r>
            <a:r>
              <a:rPr lang="ru-RU" sz="1600" dirty="0">
                <a:latin typeface="Montserrat SemiBold" panose="00000700000000000000" pitchFamily="2" charset="-52"/>
              </a:rPr>
              <a:t>промышленной и инженерной инфраструктуры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SemiBold" panose="00000700000000000000" pitchFamily="2" charset="-52"/>
              </a:rPr>
              <a:t>Конкурентная цена за </a:t>
            </a:r>
            <a:r>
              <a:rPr lang="ru-RU" sz="1600" dirty="0" smtClean="0">
                <a:latin typeface="Montserrat SemiBold" panose="00000700000000000000" pitchFamily="2" charset="-52"/>
              </a:rPr>
              <a:t>электроэнергию</a:t>
            </a:r>
            <a:endParaRPr lang="ru-RU" sz="1600" dirty="0">
              <a:latin typeface="Montserrat SemiBold" panose="00000700000000000000" pitchFamily="2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26431" y="1152959"/>
            <a:ext cx="5602537" cy="61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800" b="1" dirty="0">
                <a:solidFill>
                  <a:srgbClr val="1A7CC3"/>
                </a:solidFill>
                <a:latin typeface="Montserrat SemiBold" panose="00000700000000000000" pitchFamily="2" charset="-52"/>
              </a:rPr>
              <a:t>Другие преимущества нашего решения</a:t>
            </a:r>
            <a:endParaRPr lang="ru-RU" sz="1800" dirty="0">
              <a:solidFill>
                <a:srgbClr val="1A7CC3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BA6E2FD-DEDA-C071-BA72-D6096DF1CA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79" y="3762516"/>
            <a:ext cx="5081402" cy="29041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466631" y="3375362"/>
            <a:ext cx="5391910" cy="387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5287963" algn="l"/>
              </a:tabLst>
              <a:defRPr b="1">
                <a:solidFill>
                  <a:srgbClr val="1A7CC3"/>
                </a:solidFill>
                <a:latin typeface="Montserrat SemiBold" panose="000007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 err="1"/>
              <a:t>Газопоршневая</a:t>
            </a:r>
            <a:r>
              <a:rPr lang="ru-RU" dirty="0"/>
              <a:t> установка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CC8CBE8-1C48-70BB-7826-CD35AEAD5B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4"/>
          <a:stretch/>
        </p:blipFill>
        <p:spPr>
          <a:xfrm>
            <a:off x="6445273" y="3766054"/>
            <a:ext cx="5069532" cy="29005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6361825" y="3378900"/>
            <a:ext cx="5391910" cy="387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5287963" algn="l"/>
              </a:tabLst>
              <a:defRPr b="1">
                <a:solidFill>
                  <a:srgbClr val="1A7CC3"/>
                </a:solidFill>
                <a:latin typeface="Montserrat SemiBold" panose="000007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Потребляющее оборудование ЦОД</a:t>
            </a:r>
          </a:p>
        </p:txBody>
      </p:sp>
    </p:spTree>
    <p:extLst>
      <p:ext uri="{BB962C8B-B14F-4D97-AF65-F5344CB8AC3E}">
        <p14:creationId xmlns:p14="http://schemas.microsoft.com/office/powerpoint/2010/main" val="3745265408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/>
      <p:bldP spid="19" grpId="0"/>
      <p:bldP spid="18" grpId="0"/>
      <p:bldP spid="22" grpId="0"/>
      <p:bldP spid="23" grpId="0"/>
      <p:bldP spid="24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11" y="1654233"/>
            <a:ext cx="12183090" cy="5199321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Описание проекта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365" y="1733110"/>
            <a:ext cx="11563101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Инвесткомпания И.К.А.Н. ищет со-финансирование для своего проекта в газовой генерации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Продукт проектной компании – электроэнергия, производимая из природного газа с помощью газопоршневой установки (ГПУ)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Местоположение – промышленная площадка в Смоленской области с действующей промышленной инфраструктурой. Рядом располагается действующее металлургическое производство, с которым достигнуты договоренности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Покупателем </a:t>
            </a:r>
            <a:r>
              <a:rPr lang="ru-RU" sz="1800" dirty="0" smtClean="0">
                <a:latin typeface="Montserrat SemiBold" panose="00000700000000000000" pitchFamily="2" charset="-52"/>
              </a:rPr>
              <a:t>электроэнергии </a:t>
            </a:r>
            <a:r>
              <a:rPr lang="ru-RU" sz="1800" dirty="0">
                <a:latin typeface="Montserrat SemiBold" panose="00000700000000000000" pitchFamily="2" charset="-52"/>
              </a:rPr>
              <a:t>будет выступать дата-центр (или центр обработки данных, ЦОД). Есть предварительные договоренности с отраслевым инвестором по </a:t>
            </a:r>
            <a:r>
              <a:rPr lang="ru-RU" sz="1800" dirty="0" smtClean="0">
                <a:latin typeface="Montserrat SemiBold" panose="00000700000000000000" pitchFamily="2" charset="-52"/>
              </a:rPr>
              <a:t>установке </a:t>
            </a:r>
            <a:r>
              <a:rPr lang="ru-RU" sz="1800" dirty="0">
                <a:latin typeface="Montserrat SemiBold" panose="00000700000000000000" pitchFamily="2" charset="-52"/>
              </a:rPr>
              <a:t>его оборудования ЦОД на площадке проектной компании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Предлагаемая нами цена электроэнергии – 4,5 руб. за кВт/час – </a:t>
            </a:r>
            <a:r>
              <a:rPr lang="ru-RU" sz="1800" dirty="0" err="1">
                <a:latin typeface="Montserrat SemiBold" panose="00000700000000000000" pitchFamily="2" charset="-52"/>
              </a:rPr>
              <a:t>конкурентна</a:t>
            </a:r>
            <a:r>
              <a:rPr lang="ru-RU" sz="1800" dirty="0">
                <a:latin typeface="Montserrat SemiBold" panose="00000700000000000000" pitchFamily="2" charset="-52"/>
              </a:rPr>
              <a:t> на рынке в европейской части России. Средняя стоимость – около 5,5 руб. за кВт/час по статусу «оптового пользователя» при подключении к общим электросетям в Смоленской обл.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ГПУ марки INNIO </a:t>
            </a:r>
            <a:r>
              <a:rPr lang="ru-RU" sz="1800" dirty="0" err="1">
                <a:latin typeface="Montserrat SemiBold" panose="00000700000000000000" pitchFamily="2" charset="-52"/>
              </a:rPr>
              <a:t>Jenbacher</a:t>
            </a:r>
            <a:r>
              <a:rPr lang="ru-RU" sz="1800" dirty="0">
                <a:latin typeface="Montserrat SemiBold" panose="00000700000000000000" pitchFamily="2" charset="-52"/>
              </a:rPr>
              <a:t> мощностью 2,8 мВт (австрийского производства) </a:t>
            </a:r>
            <a:r>
              <a:rPr lang="ru-RU" sz="1800" dirty="0" smtClean="0">
                <a:latin typeface="Montserrat SemiBold" panose="00000700000000000000" pitchFamily="2" charset="-52"/>
              </a:rPr>
              <a:t>будет </a:t>
            </a:r>
            <a:r>
              <a:rPr lang="ru-RU" sz="1800" dirty="0" err="1" smtClean="0">
                <a:latin typeface="Montserrat SemiBold" panose="00000700000000000000" pitchFamily="2" charset="-52"/>
              </a:rPr>
              <a:t>арендовыватся</a:t>
            </a:r>
            <a:r>
              <a:rPr lang="ru-RU" sz="1800" dirty="0" smtClean="0">
                <a:latin typeface="Montserrat SemiBold" panose="00000700000000000000" pitchFamily="2" charset="-52"/>
              </a:rPr>
              <a:t> </a:t>
            </a:r>
            <a:r>
              <a:rPr lang="ru-RU" sz="1800" dirty="0">
                <a:latin typeface="Montserrat SemiBold" panose="00000700000000000000" pitchFamily="2" charset="-52"/>
              </a:rPr>
              <a:t>– достигнуты договоренности с арендодателем, чтобы минимизировать первоначальные затраты </a:t>
            </a:r>
            <a:r>
              <a:rPr lang="ru-RU" sz="1800" dirty="0">
                <a:latin typeface="Montserrat SemiBold" panose="00000700000000000000" pitchFamily="2" charset="-52"/>
              </a:rPr>
              <a:t>проектной компании</a:t>
            </a:r>
            <a:endParaRPr lang="ru-RU" sz="1800" dirty="0">
              <a:latin typeface="Montserrat SemiBold" panose="000007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изайн, белый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06BC2B3D-C18C-0778-C4EF-9DD46EE5E8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482" y="1733193"/>
            <a:ext cx="591782" cy="5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40497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11" y="1654233"/>
            <a:ext cx="12183090" cy="5199321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Инвестиционная привлекательность проекта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365" y="1733110"/>
            <a:ext cx="10192457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Размер общих первоначальных инвестиций в проект оценивается в 10 млн руб. – из них 3 млн. руб. предоставит собственник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Расчетная </a:t>
            </a:r>
            <a:r>
              <a:rPr lang="ru-RU" sz="1800" dirty="0" smtClean="0">
                <a:latin typeface="Montserrat SemiBold" panose="00000700000000000000" pitchFamily="2" charset="-52"/>
              </a:rPr>
              <a:t>юнит-экономика: доход </a:t>
            </a:r>
            <a:r>
              <a:rPr lang="ru-RU" sz="1800" dirty="0">
                <a:latin typeface="Montserrat SemiBold" panose="00000700000000000000" pitchFamily="2" charset="-52"/>
              </a:rPr>
              <a:t>проектной компании после </a:t>
            </a:r>
            <a:r>
              <a:rPr lang="ru-RU" sz="1800" dirty="0">
                <a:latin typeface="Montserrat SemiBold" panose="00000700000000000000" pitchFamily="2" charset="-52"/>
              </a:rPr>
              <a:t>аренды </a:t>
            </a:r>
            <a:r>
              <a:rPr lang="ru-RU" sz="1800" dirty="0" smtClean="0">
                <a:latin typeface="Montserrat SemiBold" panose="00000700000000000000" pitchFamily="2" charset="-52"/>
              </a:rPr>
              <a:t>ГПУ – </a:t>
            </a:r>
            <a:r>
              <a:rPr lang="ru-RU" sz="1800" dirty="0">
                <a:latin typeface="Montserrat SemiBold" panose="00000700000000000000" pitchFamily="2" charset="-52"/>
              </a:rPr>
              <a:t>около 1 руб. на кВт/час при цене реализации 4,5 руб. за кВт/час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Расчетная рентабельность по доходу после аренды ГПУ равна 21%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Расчетный остаток денежных средств на конец первого года работы равен 10,3 млн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Проект окупается уже в течение 1-го года работы ГПУ: ожидается, что инвесторы вернут вложенные средства в течение 15 месяцев (максимум</a:t>
            </a:r>
            <a:r>
              <a:rPr lang="en-US" sz="1800" dirty="0">
                <a:latin typeface="Montserrat SemiBold" panose="00000700000000000000" pitchFamily="2" charset="-52"/>
              </a:rPr>
              <a:t> –</a:t>
            </a:r>
            <a:r>
              <a:rPr lang="ru-RU" sz="1800" dirty="0">
                <a:latin typeface="Montserrat SemiBold" panose="00000700000000000000" pitchFamily="2" charset="-52"/>
              </a:rPr>
              <a:t> 18 месяцев)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Проект масштабируемый: п</a:t>
            </a:r>
            <a:r>
              <a:rPr lang="ru-RU" sz="18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осле запуска первой ГПУ мощностью 2,8 мВт, </a:t>
            </a:r>
            <a:r>
              <a:rPr lang="ru-RU" sz="1800" dirty="0" smtClean="0">
                <a:solidFill>
                  <a:schemeClr val="bg1"/>
                </a:solidFill>
                <a:latin typeface="Montserrat SemiBold" panose="00000700000000000000" pitchFamily="2" charset="-52"/>
              </a:rPr>
              <a:t>планируется запуск </a:t>
            </a:r>
            <a:r>
              <a:rPr lang="ru-RU" sz="18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второй и третьей ГПУ той же или большей мощности. </a:t>
            </a:r>
          </a:p>
          <a:p>
            <a:pPr marL="971550" lvl="1" indent="-285750"/>
            <a:r>
              <a:rPr lang="ru-RU" sz="1800" dirty="0">
                <a:solidFill>
                  <a:schemeClr val="bg1"/>
                </a:solidFill>
                <a:latin typeface="Montserrat SemiBold" panose="00000700000000000000" pitchFamily="2" charset="-52"/>
              </a:rPr>
              <a:t>Рентабельность проектной компании увеличится за счет эффекта масштаба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Наш</a:t>
            </a:r>
            <a:r>
              <a:rPr lang="ru-RU" sz="1800" dirty="0">
                <a:latin typeface="Montserrat SemiBold" panose="00000700000000000000" pitchFamily="2" charset="-52"/>
              </a:rPr>
              <a:t>е видение и</a:t>
            </a:r>
            <a:r>
              <a:rPr lang="ru-RU" sz="1800" dirty="0">
                <a:solidFill>
                  <a:schemeClr val="bg1"/>
                </a:solidFill>
                <a:latin typeface="Montserrat SemiBold" panose="00000700000000000000" pitchFamily="2" charset="-52"/>
              </a:rPr>
              <a:t> долгосрочная цель – построить газовую генерацию </a:t>
            </a:r>
            <a:r>
              <a:rPr lang="ru-RU" sz="1800" dirty="0">
                <a:latin typeface="Montserrat SemiBold" panose="00000700000000000000" pitchFamily="2" charset="-52"/>
              </a:rPr>
              <a:t>мощностью 20 </a:t>
            </a:r>
            <a:r>
              <a:rPr lang="ru-RU" sz="1800" dirty="0">
                <a:solidFill>
                  <a:schemeClr val="bg1"/>
                </a:solidFill>
                <a:latin typeface="Montserrat SemiBold" panose="00000700000000000000" pitchFamily="2" charset="-52"/>
              </a:rPr>
              <a:t>мВт. На это потребуется более 500 млн руб. инвестиций	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Шрифт, Графика, символ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BCC3D1CE-E89E-1315-E051-DA00F595D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449" y="1834888"/>
            <a:ext cx="793449" cy="79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36766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11" y="1654233"/>
            <a:ext cx="12183090" cy="5199321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Основные условия инвестирования 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365" y="1733110"/>
            <a:ext cx="11728926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800" dirty="0">
                <a:latin typeface="Montserrat SemiBold" panose="00000700000000000000" pitchFamily="2" charset="-52"/>
              </a:rPr>
              <a:t>Общий размер необходимых инвестиций, в </a:t>
            </a:r>
            <a:r>
              <a:rPr lang="ru-RU" sz="1800" dirty="0" err="1">
                <a:latin typeface="Montserrat SemiBold" panose="00000700000000000000" pitchFamily="2" charset="-52"/>
              </a:rPr>
              <a:t>т.ч</a:t>
            </a:r>
            <a:r>
              <a:rPr lang="ru-RU" sz="1800" dirty="0">
                <a:latin typeface="Montserrat SemiBold" panose="00000700000000000000" pitchFamily="2" charset="-52"/>
              </a:rPr>
              <a:t>.: </a:t>
            </a:r>
            <a:r>
              <a:rPr lang="en-US" sz="1800" dirty="0">
                <a:latin typeface="Montserrat SemiBold" panose="00000700000000000000" pitchFamily="2" charset="-52"/>
              </a:rPr>
              <a:t>	</a:t>
            </a:r>
            <a:r>
              <a:rPr lang="ru-RU" sz="1800" dirty="0">
                <a:latin typeface="Montserrat SemiBold" panose="00000700000000000000" pitchFamily="2" charset="-52"/>
              </a:rPr>
              <a:t>10 млн руб.</a:t>
            </a:r>
          </a:p>
          <a:p>
            <a:r>
              <a:rPr lang="ru-RU" sz="1800" dirty="0">
                <a:latin typeface="Montserrat SemiBold" panose="00000700000000000000" pitchFamily="2" charset="-52"/>
              </a:rPr>
              <a:t>    Вложения сторонних инвесторов:		 	 7 млн руб.</a:t>
            </a:r>
          </a:p>
          <a:p>
            <a:r>
              <a:rPr lang="ru-RU" sz="1800" dirty="0">
                <a:latin typeface="Montserrat SemiBold" panose="00000700000000000000" pitchFamily="2" charset="-52"/>
              </a:rPr>
              <a:t>    Средства владельца проекта: 		 	 3 млн руб.</a:t>
            </a:r>
          </a:p>
          <a:p>
            <a:endParaRPr lang="ru-RU" sz="1800" dirty="0">
              <a:latin typeface="Montserrat SemiBold" panose="00000700000000000000" pitchFamily="2" charset="-52"/>
            </a:endParaRPr>
          </a:p>
          <a:p>
            <a:r>
              <a:rPr lang="ru-RU" sz="1800" dirty="0">
                <a:latin typeface="Montserrat SemiBold" panose="00000700000000000000" pitchFamily="2" charset="-52"/>
              </a:rPr>
              <a:t>Минимальная сумма вложений: 			0,5 млн руб. </a:t>
            </a:r>
          </a:p>
          <a:p>
            <a:endParaRPr lang="ru-RU" sz="1800" dirty="0">
              <a:latin typeface="Montserrat SemiBold" panose="00000700000000000000" pitchFamily="2" charset="-52"/>
            </a:endParaRPr>
          </a:p>
          <a:p>
            <a:r>
              <a:rPr lang="ru-RU" sz="1800" dirty="0">
                <a:latin typeface="Montserrat SemiBold" panose="00000700000000000000" pitchFamily="2" charset="-52"/>
              </a:rPr>
              <a:t>Форма вложений:					Договор займа</a:t>
            </a:r>
          </a:p>
          <a:p>
            <a:endParaRPr lang="ru-RU" sz="1800" dirty="0">
              <a:latin typeface="Montserrat SemiBold" panose="00000700000000000000" pitchFamily="2" charset="-52"/>
            </a:endParaRPr>
          </a:p>
          <a:p>
            <a:r>
              <a:rPr lang="ru-RU" sz="1800" dirty="0">
                <a:latin typeface="Montserrat SemiBold" panose="00000700000000000000" pitchFamily="2" charset="-52"/>
              </a:rPr>
              <a:t>Срок вложений: 					18 месяцев</a:t>
            </a:r>
          </a:p>
          <a:p>
            <a:endParaRPr lang="ru-RU" sz="1800" dirty="0">
              <a:latin typeface="Montserrat SemiBold" panose="00000700000000000000" pitchFamily="2" charset="-52"/>
            </a:endParaRPr>
          </a:p>
          <a:p>
            <a:r>
              <a:rPr lang="ru-RU" sz="1800" dirty="0">
                <a:latin typeface="Montserrat SemiBold" panose="00000700000000000000" pitchFamily="2" charset="-52"/>
              </a:rPr>
              <a:t>Процентная ставка:					20% годовых в руб.</a:t>
            </a:r>
          </a:p>
          <a:p>
            <a:endParaRPr lang="ru-RU" sz="1800" dirty="0">
              <a:latin typeface="Montserrat SemiBold" panose="00000700000000000000" pitchFamily="2" charset="-52"/>
            </a:endParaRPr>
          </a:p>
          <a:p>
            <a:r>
              <a:rPr lang="ru-RU" sz="1800" dirty="0">
                <a:latin typeface="Montserrat SemiBold" panose="00000700000000000000" pitchFamily="2" charset="-52"/>
              </a:rPr>
              <a:t>Первая выплата процентов:				12 месяцев с даты договора займа</a:t>
            </a:r>
          </a:p>
          <a:p>
            <a:endParaRPr lang="ru-RU" sz="1800" dirty="0">
              <a:latin typeface="Montserrat SemiBold" panose="00000700000000000000" pitchFamily="2" charset="-52"/>
            </a:endParaRPr>
          </a:p>
          <a:p>
            <a:r>
              <a:rPr lang="ru-RU" sz="1800" dirty="0">
                <a:latin typeface="Montserrat SemiBold" panose="00000700000000000000" pitchFamily="2" charset="-52"/>
              </a:rPr>
              <a:t>Инвестиции пойдут на следующее: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первоначальные платежи по аренде и </a:t>
            </a:r>
            <a:r>
              <a:rPr lang="ru-RU" sz="1800" dirty="0" err="1">
                <a:latin typeface="Montserrat SemiBold" panose="00000700000000000000" pitchFamily="2" charset="-52"/>
              </a:rPr>
              <a:t>капзатратам</a:t>
            </a:r>
            <a:r>
              <a:rPr lang="ru-RU" sz="1800" dirty="0">
                <a:latin typeface="Montserrat SemiBold" panose="00000700000000000000" pitchFamily="2" charset="-52"/>
              </a:rPr>
              <a:t> (6,1 млн руб.)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предоплата по аренде ГПУ (3 млн руб.)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 SemiBold" panose="00000700000000000000" pitchFamily="2" charset="-52"/>
              </a:rPr>
              <a:t>резерв (остальное)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pic>
        <p:nvPicPr>
          <p:cNvPr id="8" name="Рисунок 19" descr="Изображение выглядит как символ, Шриф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05E12777-58A6-894E-A83E-9473AA0856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261" y="1828319"/>
            <a:ext cx="1063131" cy="106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30701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9868087-359E-FC77-FEBA-9E18E3E5AD0C}"/>
              </a:ext>
            </a:extLst>
          </p:cNvPr>
          <p:cNvSpPr/>
          <p:nvPr/>
        </p:nvSpPr>
        <p:spPr>
          <a:xfrm>
            <a:off x="328373" y="177863"/>
            <a:ext cx="7162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40EB5EE-5AD1-DCBB-FF1E-22FE700DB959}"/>
              </a:ext>
            </a:extLst>
          </p:cNvPr>
          <p:cNvSpPr/>
          <p:nvPr/>
        </p:nvSpPr>
        <p:spPr>
          <a:xfrm>
            <a:off x="1144878" y="191938"/>
            <a:ext cx="1908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8EE331D-08C8-6B6D-E359-D3084DC31FA7}"/>
              </a:ext>
            </a:extLst>
          </p:cNvPr>
          <p:cNvSpPr/>
          <p:nvPr/>
        </p:nvSpPr>
        <p:spPr>
          <a:xfrm>
            <a:off x="3153788" y="191938"/>
            <a:ext cx="22508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часть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0DEF666-0B5D-E1A2-E12A-A816BCDD2833}"/>
              </a:ext>
            </a:extLst>
          </p:cNvPr>
          <p:cNvSpPr/>
          <p:nvPr/>
        </p:nvSpPr>
        <p:spPr>
          <a:xfrm>
            <a:off x="5504902" y="184389"/>
            <a:ext cx="3734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Финансовое обоснование (1/3)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C55CC1-EB0F-8240-A536-08F00E9A8B85}"/>
              </a:ext>
            </a:extLst>
          </p:cNvPr>
          <p:cNvSpPr txBox="1"/>
          <p:nvPr/>
        </p:nvSpPr>
        <p:spPr>
          <a:xfrm rot="16200000">
            <a:off x="-2278240" y="3639176"/>
            <a:ext cx="52301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ПРЕДВАРИТЕЛЬНЫЕ РАСЧЕТЫ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95327"/>
              </p:ext>
            </p:extLst>
          </p:nvPr>
        </p:nvGraphicFramePr>
        <p:xfrm>
          <a:off x="885825" y="1231159"/>
          <a:ext cx="10502900" cy="544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Лист" r:id="rId3" imgW="10502810" imgH="5441954" progId="Excel.Sheet.12">
                  <p:embed/>
                </p:oleObj>
              </mc:Choice>
              <mc:Fallback>
                <p:oleObj name="Лист" r:id="rId3" imgW="10502810" imgH="54419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5825" y="1231159"/>
                        <a:ext cx="10502900" cy="544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Рисунок 32" descr="Изображение выглядит как устройство, машина, огнетушитель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21840937-21A6-01BD-2F79-F10734FBC6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" r="45240"/>
          <a:stretch/>
        </p:blipFill>
        <p:spPr>
          <a:xfrm flipH="1">
            <a:off x="7551883" y="1158948"/>
            <a:ext cx="4640113" cy="56990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Финансы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юнит-экономика и предположения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44875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17" grpId="0"/>
      <p:bldP spid="15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9868087-359E-FC77-FEBA-9E18E3E5AD0C}"/>
              </a:ext>
            </a:extLst>
          </p:cNvPr>
          <p:cNvSpPr/>
          <p:nvPr/>
        </p:nvSpPr>
        <p:spPr>
          <a:xfrm>
            <a:off x="328373" y="177863"/>
            <a:ext cx="7162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40EB5EE-5AD1-DCBB-FF1E-22FE700DB959}"/>
              </a:ext>
            </a:extLst>
          </p:cNvPr>
          <p:cNvSpPr/>
          <p:nvPr/>
        </p:nvSpPr>
        <p:spPr>
          <a:xfrm>
            <a:off x="1144878" y="191938"/>
            <a:ext cx="1908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8EE331D-08C8-6B6D-E359-D3084DC31FA7}"/>
              </a:ext>
            </a:extLst>
          </p:cNvPr>
          <p:cNvSpPr/>
          <p:nvPr/>
        </p:nvSpPr>
        <p:spPr>
          <a:xfrm>
            <a:off x="3153788" y="191938"/>
            <a:ext cx="22508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часть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0DEF666-0B5D-E1A2-E12A-A816BCDD2833}"/>
              </a:ext>
            </a:extLst>
          </p:cNvPr>
          <p:cNvSpPr/>
          <p:nvPr/>
        </p:nvSpPr>
        <p:spPr>
          <a:xfrm>
            <a:off x="5504902" y="184389"/>
            <a:ext cx="31396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Финансовое обоснование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148DC8C-0818-99DE-C818-147DE63ADD09}"/>
              </a:ext>
            </a:extLst>
          </p:cNvPr>
          <p:cNvSpPr/>
          <p:nvPr/>
        </p:nvSpPr>
        <p:spPr>
          <a:xfrm>
            <a:off x="8744743" y="199778"/>
            <a:ext cx="31188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составляющая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A0F29DA-0F45-E743-B4DE-AEAAF56D033A}"/>
              </a:ext>
            </a:extLst>
          </p:cNvPr>
          <p:cNvSpPr txBox="1"/>
          <p:nvPr/>
        </p:nvSpPr>
        <p:spPr>
          <a:xfrm rot="16200000">
            <a:off x="-2278240" y="3639176"/>
            <a:ext cx="52301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ПРЕДВАРИТЕЛЬНЫЕ РАСЧЕТЫ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727368"/>
              </p:ext>
            </p:extLst>
          </p:nvPr>
        </p:nvGraphicFramePr>
        <p:xfrm>
          <a:off x="704850" y="1233325"/>
          <a:ext cx="107823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Лист" r:id="rId3" imgW="10782270" imgH="5454619" progId="Excel.Sheet.12">
                  <p:embed/>
                </p:oleObj>
              </mc:Choice>
              <mc:Fallback>
                <p:oleObj name="Лист" r:id="rId3" imgW="10782270" imgH="54546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4850" y="1233325"/>
                        <a:ext cx="10782300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Рисунок 15" descr="Изображение выглядит как устройство, машина, инжиниринг, промышленность&#10;&#10;Автоматически созданное описание">
            <a:extLst>
              <a:ext uri="{FF2B5EF4-FFF2-40B4-BE49-F238E27FC236}">
                <a16:creationId xmlns:a16="http://schemas.microsoft.com/office/drawing/2014/main" xmlns="" id="{ACFE0376-4DF0-2549-AD33-44777AFE72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2" r="23129"/>
          <a:stretch/>
        </p:blipFill>
        <p:spPr>
          <a:xfrm>
            <a:off x="7222669" y="749298"/>
            <a:ext cx="4969784" cy="61087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Финансы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отчет о движении денежных средств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-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1/2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00799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17" grpId="0"/>
      <p:bldP spid="19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9868087-359E-FC77-FEBA-9E18E3E5AD0C}"/>
              </a:ext>
            </a:extLst>
          </p:cNvPr>
          <p:cNvSpPr/>
          <p:nvPr/>
        </p:nvSpPr>
        <p:spPr>
          <a:xfrm>
            <a:off x="328373" y="177863"/>
            <a:ext cx="7162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40EB5EE-5AD1-DCBB-FF1E-22FE700DB959}"/>
              </a:ext>
            </a:extLst>
          </p:cNvPr>
          <p:cNvSpPr/>
          <p:nvPr/>
        </p:nvSpPr>
        <p:spPr>
          <a:xfrm>
            <a:off x="1144878" y="191938"/>
            <a:ext cx="1908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8EE331D-08C8-6B6D-E359-D3084DC31FA7}"/>
              </a:ext>
            </a:extLst>
          </p:cNvPr>
          <p:cNvSpPr/>
          <p:nvPr/>
        </p:nvSpPr>
        <p:spPr>
          <a:xfrm>
            <a:off x="3153788" y="191938"/>
            <a:ext cx="22508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часть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0DEF666-0B5D-E1A2-E12A-A816BCDD2833}"/>
              </a:ext>
            </a:extLst>
          </p:cNvPr>
          <p:cNvSpPr/>
          <p:nvPr/>
        </p:nvSpPr>
        <p:spPr>
          <a:xfrm>
            <a:off x="5504902" y="184389"/>
            <a:ext cx="31396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Финансовое обоснование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148DC8C-0818-99DE-C818-147DE63ADD09}"/>
              </a:ext>
            </a:extLst>
          </p:cNvPr>
          <p:cNvSpPr/>
          <p:nvPr/>
        </p:nvSpPr>
        <p:spPr>
          <a:xfrm>
            <a:off x="8744743" y="199778"/>
            <a:ext cx="31188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составляющая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A0F29DA-0F45-E743-B4DE-AEAAF56D033A}"/>
              </a:ext>
            </a:extLst>
          </p:cNvPr>
          <p:cNvSpPr txBox="1"/>
          <p:nvPr/>
        </p:nvSpPr>
        <p:spPr>
          <a:xfrm rot="16200000">
            <a:off x="-2278240" y="3639176"/>
            <a:ext cx="52301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ПРЕДВАРИТЕЛЬНЫЕ РАСЧЕТЫ</a:t>
            </a:r>
          </a:p>
        </p:txBody>
      </p:sp>
      <p:pic>
        <p:nvPicPr>
          <p:cNvPr id="24" name="Рисунок 6" descr="Изображение выглядит как Шрифт, Графика, символ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E1A31AD0-0786-024A-9AA5-CCAC97D40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8" y="4690252"/>
            <a:ext cx="793449" cy="793449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336823" y="122823"/>
            <a:ext cx="9220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Финансы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отчет о движении денежных средств – 2/2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786281"/>
              </p:ext>
            </p:extLst>
          </p:nvPr>
        </p:nvGraphicFramePr>
        <p:xfrm>
          <a:off x="831734" y="1262639"/>
          <a:ext cx="10782300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4" name="Лист" r:id="rId4" imgW="10782270" imgH="2851208" progId="Excel.Sheet.12">
                  <p:embed/>
                </p:oleObj>
              </mc:Choice>
              <mc:Fallback>
                <p:oleObj name="Лист" r:id="rId4" imgW="10782270" imgH="285120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1734" y="1262639"/>
                        <a:ext cx="10782300" cy="285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276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Финансы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отчет о движении денежных средств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-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Montserrat ExtraBold" panose="00000900000000000000" pitchFamily="2" charset="-52"/>
              </a:rPr>
              <a:t>2/2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машина, промышленность, труба, инжиниринг&#10;&#10;Автоматически созданное описание">
            <a:extLst>
              <a:ext uri="{FF2B5EF4-FFF2-40B4-BE49-F238E27FC236}">
                <a16:creationId xmlns:a16="http://schemas.microsoft.com/office/drawing/2014/main" xmlns="" id="{D8D3F7DF-3A42-DE7D-5F02-30BA21E39A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872" y="2497915"/>
            <a:ext cx="6540128" cy="4360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2606606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17" grpId="0"/>
      <p:bldP spid="19" grpId="0"/>
      <p:bldP spid="23" grpId="0"/>
      <p:bldP spid="21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11" y="1654233"/>
            <a:ext cx="12183090" cy="5199321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92D304-C899-D7C1-D493-FE3286B87B4C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D301C2-BA69-63C5-283F-13B7A7AA1285}"/>
              </a:ext>
            </a:extLst>
          </p:cNvPr>
          <p:cNvSpPr/>
          <p:nvPr/>
        </p:nvSpPr>
        <p:spPr>
          <a:xfrm>
            <a:off x="464166" y="452446"/>
            <a:ext cx="90933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Контакты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365" y="1733110"/>
            <a:ext cx="10943359" cy="504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ru-RU" sz="2600" dirty="0">
                <a:latin typeface="Montserrat SemiBold" panose="00000700000000000000" pitchFamily="2" charset="-52"/>
              </a:rPr>
              <a:t>Роберт Хайруллин, </a:t>
            </a:r>
            <a:r>
              <a:rPr lang="en-US" sz="2600" dirty="0">
                <a:latin typeface="Montserrat SemiBold" panose="00000700000000000000" pitchFamily="2" charset="-52"/>
              </a:rPr>
              <a:t>MBA, CFA</a:t>
            </a:r>
          </a:p>
          <a:p>
            <a:pPr algn="ctr"/>
            <a:r>
              <a:rPr lang="ru-RU" sz="2600" dirty="0">
                <a:latin typeface="Montserrat SemiBold" panose="00000700000000000000" pitchFamily="2" charset="-52"/>
              </a:rPr>
              <a:t>Директор по развитию и работе с инвесторами</a:t>
            </a:r>
          </a:p>
          <a:p>
            <a:pPr algn="ctr"/>
            <a:r>
              <a:rPr lang="ru-RU" sz="2600" dirty="0">
                <a:latin typeface="Montserrat SemiBold" panose="00000700000000000000" pitchFamily="2" charset="-52"/>
              </a:rPr>
              <a:t>ИКК И.К.А.Н.</a:t>
            </a:r>
            <a:endParaRPr lang="en-US" sz="2600" dirty="0">
              <a:latin typeface="Montserrat SemiBold" panose="00000700000000000000" pitchFamily="2" charset="-52"/>
            </a:endParaRPr>
          </a:p>
          <a:p>
            <a:pPr algn="ctr"/>
            <a:r>
              <a:rPr lang="en-US" sz="2600" dirty="0">
                <a:latin typeface="Montserrat SemiBold" panose="00000700000000000000" pitchFamily="2" charset="-52"/>
              </a:rPr>
              <a:t>+7 926 149 0055</a:t>
            </a:r>
          </a:p>
          <a:p>
            <a:pPr algn="ctr"/>
            <a:r>
              <a:rPr lang="en-US" sz="2600" dirty="0">
                <a:latin typeface="Montserrat SemiBold" panose="00000700000000000000" pitchFamily="2" charset="-52"/>
              </a:rPr>
              <a:t>+7 499 226 2615</a:t>
            </a:r>
            <a:endParaRPr lang="ru-RU" sz="2600" dirty="0">
              <a:latin typeface="Montserrat SemiBold" panose="00000700000000000000" pitchFamily="2" charset="-52"/>
            </a:endParaRPr>
          </a:p>
          <a:p>
            <a:pPr algn="ctr"/>
            <a:r>
              <a:rPr lang="ru-RU" sz="2600" dirty="0">
                <a:latin typeface="Montserrat SemiBold" panose="00000700000000000000" pitchFamily="2" charset="-52"/>
              </a:rPr>
              <a:t>email@ik-ikan.ru  </a:t>
            </a:r>
            <a:r>
              <a:rPr lang="en-US" sz="2600" dirty="0">
                <a:latin typeface="Montserrat SemiBold" panose="00000700000000000000" pitchFamily="2" charset="-52"/>
              </a:rPr>
              <a:t> </a:t>
            </a:r>
            <a:r>
              <a:rPr lang="ru-RU" sz="2600" dirty="0">
                <a:latin typeface="Montserrat SemiBold" panose="00000700000000000000" pitchFamily="2" charset="-52"/>
              </a:rPr>
              <a:t>https://ik-ikan.ru   </a:t>
            </a:r>
            <a:endParaRPr lang="en-US" sz="2600" dirty="0">
              <a:latin typeface="Montserrat SemiBold" panose="00000700000000000000" pitchFamily="2" charset="-52"/>
            </a:endParaRPr>
          </a:p>
          <a:p>
            <a:pPr algn="ctr"/>
            <a:r>
              <a:rPr lang="ru-RU" sz="2600" dirty="0">
                <a:latin typeface="Montserrat SemiBold" panose="00000700000000000000" pitchFamily="2" charset="-52"/>
              </a:rPr>
              <a:t>Москва, ул. Бутлерова, 17, БЦ </a:t>
            </a:r>
            <a:r>
              <a:rPr lang="ru-RU" sz="2600" dirty="0" err="1">
                <a:latin typeface="Montserrat SemiBold" panose="00000700000000000000" pitchFamily="2" charset="-52"/>
              </a:rPr>
              <a:t>Neo</a:t>
            </a:r>
            <a:r>
              <a:rPr lang="ru-RU" sz="2600" dirty="0">
                <a:latin typeface="Montserrat SemiBold" panose="00000700000000000000" pitchFamily="2" charset="-52"/>
              </a:rPr>
              <a:t> </a:t>
            </a:r>
            <a:r>
              <a:rPr lang="ru-RU" sz="2600" dirty="0" err="1">
                <a:latin typeface="Montserrat SemiBold" panose="00000700000000000000" pitchFamily="2" charset="-52"/>
              </a:rPr>
              <a:t>Geo</a:t>
            </a:r>
            <a:r>
              <a:rPr lang="ru-RU" sz="2600" dirty="0">
                <a:latin typeface="Montserrat SemiBold" panose="00000700000000000000" pitchFamily="2" charset="-52"/>
              </a:rPr>
              <a:t>, Блок В, офис 5065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  <p:sp>
        <p:nvSpPr>
          <p:cNvPr id="7" name="Прямоугольник 18">
            <a:extLst>
              <a:ext uri="{FF2B5EF4-FFF2-40B4-BE49-F238E27FC236}">
                <a16:creationId xmlns:a16="http://schemas.microsoft.com/office/drawing/2014/main" xmlns="" id="{49D7725A-DBA1-5E42-9360-7C61C1860E86}"/>
              </a:ext>
            </a:extLst>
          </p:cNvPr>
          <p:cNvSpPr/>
          <p:nvPr/>
        </p:nvSpPr>
        <p:spPr>
          <a:xfrm>
            <a:off x="10905685" y="1654233"/>
            <a:ext cx="1221798" cy="1740221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576887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/>
      <p:bldP spid="19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Мини-ТЭЦ для распределительного центра сети гипермаркетов Магнит -  портфолио Хайтед">
            <a:extLst>
              <a:ext uri="{FF2B5EF4-FFF2-40B4-BE49-F238E27FC236}">
                <a16:creationId xmlns:a16="http://schemas.microsoft.com/office/drawing/2014/main" xmlns="" id="{88103CEE-8B30-7EE0-1FFA-A3A94C6973D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" b="1571"/>
          <a:stretch>
            <a:fillRect/>
          </a:stretch>
        </p:blipFill>
        <p:spPr bwMode="auto">
          <a:xfrm>
            <a:off x="17710" y="-40730"/>
            <a:ext cx="12174290" cy="689873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C62B968-8464-86BC-591D-76B387E63BBC}"/>
              </a:ext>
            </a:extLst>
          </p:cNvPr>
          <p:cNvSpPr/>
          <p:nvPr/>
        </p:nvSpPr>
        <p:spPr>
          <a:xfrm>
            <a:off x="328372" y="525596"/>
            <a:ext cx="771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72A10A6-C620-F828-CC7E-2F3FF2BC18F9}"/>
              </a:ext>
            </a:extLst>
          </p:cNvPr>
          <p:cNvSpPr/>
          <p:nvPr/>
        </p:nvSpPr>
        <p:spPr>
          <a:xfrm>
            <a:off x="1201599" y="539671"/>
            <a:ext cx="1947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7131BF2F-97BD-C6B8-D386-3D938B79C4F1}"/>
              </a:ext>
            </a:extLst>
          </p:cNvPr>
          <p:cNvSpPr/>
          <p:nvPr/>
        </p:nvSpPr>
        <p:spPr>
          <a:xfrm>
            <a:off x="3250922" y="527317"/>
            <a:ext cx="2644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Экономическая часть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4CA6CFCF-F9D5-1739-59EE-33A3392CA27F}"/>
              </a:ext>
            </a:extLst>
          </p:cNvPr>
          <p:cNvSpPr/>
          <p:nvPr/>
        </p:nvSpPr>
        <p:spPr>
          <a:xfrm>
            <a:off x="5997833" y="547511"/>
            <a:ext cx="2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Финансовое обоснование</a:t>
            </a: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xmlns="" id="{818A66FB-C256-1A40-B8CA-031D0BA7551A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xmlns="" id="{F007EDCF-E95E-554F-91D6-AFB14BF17496}"/>
              </a:ext>
            </a:extLst>
          </p:cNvPr>
          <p:cNvSpPr/>
          <p:nvPr/>
        </p:nvSpPr>
        <p:spPr>
          <a:xfrm>
            <a:off x="464166" y="452446"/>
            <a:ext cx="90933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Приложение: 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газопоршневые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установки</a:t>
            </a:r>
          </a:p>
          <a:p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17" name="Рисунок 9">
            <a:extLst>
              <a:ext uri="{FF2B5EF4-FFF2-40B4-BE49-F238E27FC236}">
                <a16:creationId xmlns:a16="http://schemas.microsoft.com/office/drawing/2014/main" xmlns="" id="{19E29C6C-61E6-A54E-9C89-1294520EF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79927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xmlns="" id="{024FA7B5-9FB5-B332-9AA8-DF8E838ED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4273" y="1430302"/>
            <a:ext cx="5577727" cy="487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otype Corsiva" panose="03010101010201010101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9161" y="1708260"/>
            <a:ext cx="5006732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1A7CC3"/>
                </a:solidFill>
                <a:latin typeface="Montserrat ExtraBold" panose="00000900000000000000" pitchFamily="2" charset="-52"/>
              </a:defRPr>
            </a:lvl1pPr>
          </a:lstStyle>
          <a:p>
            <a:r>
              <a:rPr lang="ru-RU" dirty="0"/>
              <a:t>ИСПОЛЬЗОВАНИЕ ГАЗОПОРШНЕВЫХ УСТАНОВОК (ГПУ) –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9161" y="3057811"/>
            <a:ext cx="5434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1A7CC3"/>
                </a:solidFill>
                <a:latin typeface="Montserrat ExtraBold" panose="00000900000000000000" pitchFamily="2" charset="-52"/>
              </a:defRPr>
            </a:lvl1pPr>
          </a:lstStyle>
          <a:p>
            <a:r>
              <a:rPr lang="ru-RU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это выгодное решение, позволяющее преобразовывать</a:t>
            </a:r>
            <a:r>
              <a:rPr lang="en-US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до 90-95% газа</a:t>
            </a:r>
            <a:r>
              <a:rPr lang="en-US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                   </a:t>
            </a:r>
            <a:r>
              <a:rPr lang="ru-RU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 в тепло-</a:t>
            </a:r>
            <a:r>
              <a:rPr lang="en-US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и электроэнергию 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xmlns="" id="{79402C24-FB70-8E3C-0AB2-D4DA34B32C38}"/>
              </a:ext>
            </a:extLst>
          </p:cNvPr>
          <p:cNvSpPr>
            <a:spLocks/>
          </p:cNvSpPr>
          <p:nvPr/>
        </p:nvSpPr>
        <p:spPr bwMode="auto">
          <a:xfrm>
            <a:off x="16239" y="1738608"/>
            <a:ext cx="6442229" cy="4998057"/>
          </a:xfrm>
          <a:custGeom>
            <a:avLst/>
            <a:gdLst>
              <a:gd name="T0" fmla="*/ 268 w 1884"/>
              <a:gd name="T1" fmla="*/ 374 h 1341"/>
              <a:gd name="T2" fmla="*/ 104 w 1884"/>
              <a:gd name="T3" fmla="*/ 490 h 1341"/>
              <a:gd name="T4" fmla="*/ 63 w 1884"/>
              <a:gd name="T5" fmla="*/ 848 h 1341"/>
              <a:gd name="T6" fmla="*/ 253 w 1884"/>
              <a:gd name="T7" fmla="*/ 1149 h 1341"/>
              <a:gd name="T8" fmla="*/ 660 w 1884"/>
              <a:gd name="T9" fmla="*/ 1235 h 1341"/>
              <a:gd name="T10" fmla="*/ 1303 w 1884"/>
              <a:gd name="T11" fmla="*/ 1235 h 1341"/>
              <a:gd name="T12" fmla="*/ 1737 w 1884"/>
              <a:gd name="T13" fmla="*/ 1142 h 1341"/>
              <a:gd name="T14" fmla="*/ 1737 w 1884"/>
              <a:gd name="T15" fmla="*/ 744 h 1341"/>
              <a:gd name="T16" fmla="*/ 1376 w 1884"/>
              <a:gd name="T17" fmla="*/ 194 h 1341"/>
              <a:gd name="T18" fmla="*/ 824 w 1884"/>
              <a:gd name="T19" fmla="*/ 60 h 1341"/>
              <a:gd name="T20" fmla="*/ 268 w 1884"/>
              <a:gd name="T21" fmla="*/ 374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84" h="1341">
                <a:moveTo>
                  <a:pt x="268" y="374"/>
                </a:moveTo>
                <a:cubicBezTo>
                  <a:pt x="268" y="374"/>
                  <a:pt x="173" y="418"/>
                  <a:pt x="104" y="490"/>
                </a:cubicBezTo>
                <a:cubicBezTo>
                  <a:pt x="35" y="561"/>
                  <a:pt x="0" y="675"/>
                  <a:pt x="63" y="848"/>
                </a:cubicBezTo>
                <a:cubicBezTo>
                  <a:pt x="127" y="1020"/>
                  <a:pt x="185" y="1014"/>
                  <a:pt x="253" y="1149"/>
                </a:cubicBezTo>
                <a:cubicBezTo>
                  <a:pt x="321" y="1283"/>
                  <a:pt x="491" y="1129"/>
                  <a:pt x="660" y="1235"/>
                </a:cubicBezTo>
                <a:cubicBezTo>
                  <a:pt x="828" y="1341"/>
                  <a:pt x="1226" y="1253"/>
                  <a:pt x="1303" y="1235"/>
                </a:cubicBezTo>
                <a:cubicBezTo>
                  <a:pt x="1379" y="1217"/>
                  <a:pt x="1590" y="1271"/>
                  <a:pt x="1737" y="1142"/>
                </a:cubicBezTo>
                <a:cubicBezTo>
                  <a:pt x="1884" y="1013"/>
                  <a:pt x="1785" y="823"/>
                  <a:pt x="1737" y="744"/>
                </a:cubicBezTo>
                <a:cubicBezTo>
                  <a:pt x="1689" y="665"/>
                  <a:pt x="1663" y="387"/>
                  <a:pt x="1376" y="194"/>
                </a:cubicBezTo>
                <a:cubicBezTo>
                  <a:pt x="1088" y="0"/>
                  <a:pt x="901" y="40"/>
                  <a:pt x="824" y="60"/>
                </a:cubicBezTo>
                <a:cubicBezTo>
                  <a:pt x="746" y="80"/>
                  <a:pt x="446" y="280"/>
                  <a:pt x="268" y="374"/>
                </a:cubicBezTo>
                <a:close/>
              </a:path>
            </a:pathLst>
          </a:cu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B3E4B3B-29B6-D4D4-E815-98B7BF21F020}"/>
              </a:ext>
            </a:extLst>
          </p:cNvPr>
          <p:cNvSpPr/>
          <p:nvPr/>
        </p:nvSpPr>
        <p:spPr>
          <a:xfrm>
            <a:off x="6408368" y="4252321"/>
            <a:ext cx="5006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CC3"/>
                </a:solidFill>
                <a:latin typeface="Montserrat SemiBold" panose="00000700000000000000" pitchFamily="2" charset="-52"/>
              </a:rPr>
              <a:t>Однако строительство </a:t>
            </a:r>
            <a:r>
              <a:rPr lang="en-US" sz="2400" dirty="0">
                <a:solidFill>
                  <a:srgbClr val="1A7CC3"/>
                </a:solidFill>
                <a:latin typeface="Montserrat SemiBold" panose="00000700000000000000" pitchFamily="2" charset="-52"/>
              </a:rPr>
              <a:t>                     </a:t>
            </a:r>
            <a:r>
              <a:rPr lang="ru-RU" sz="2400" dirty="0">
                <a:solidFill>
                  <a:srgbClr val="1A7CC3"/>
                </a:solidFill>
                <a:latin typeface="Montserrat SemiBold" panose="00000700000000000000" pitchFamily="2" charset="-52"/>
              </a:rPr>
              <a:t>и обслуживание электростанций требует существенных инвестиций</a:t>
            </a:r>
          </a:p>
        </p:txBody>
      </p:sp>
      <p:pic>
        <p:nvPicPr>
          <p:cNvPr id="27" name="Рисунок 26" descr="Изображение выглядит как промышленность, машина, инжиниринг, стальной&#10;&#10;Автоматически созданное описание">
            <a:extLst>
              <a:ext uri="{FF2B5EF4-FFF2-40B4-BE49-F238E27FC236}">
                <a16:creationId xmlns:a16="http://schemas.microsoft.com/office/drawing/2014/main" xmlns="" id="{5402E7FC-259D-86E9-623D-33CA1E29211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3" r="809"/>
          <a:stretch/>
        </p:blipFill>
        <p:spPr>
          <a:xfrm>
            <a:off x="208871" y="1268412"/>
            <a:ext cx="6033180" cy="5253943"/>
          </a:xfr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C62B968-8464-86BC-591D-76B387E63BBC}"/>
              </a:ext>
            </a:extLst>
          </p:cNvPr>
          <p:cNvSpPr/>
          <p:nvPr/>
        </p:nvSpPr>
        <p:spPr>
          <a:xfrm>
            <a:off x="328372" y="525596"/>
            <a:ext cx="771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72A10A6-C620-F828-CC7E-2F3FF2BC18F9}"/>
              </a:ext>
            </a:extLst>
          </p:cNvPr>
          <p:cNvSpPr/>
          <p:nvPr/>
        </p:nvSpPr>
        <p:spPr>
          <a:xfrm>
            <a:off x="1201599" y="539671"/>
            <a:ext cx="1947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7131BF2F-97BD-C6B8-D386-3D938B79C4F1}"/>
              </a:ext>
            </a:extLst>
          </p:cNvPr>
          <p:cNvSpPr/>
          <p:nvPr/>
        </p:nvSpPr>
        <p:spPr>
          <a:xfrm>
            <a:off x="3250922" y="527317"/>
            <a:ext cx="2644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Экономическая часть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4CA6CFCF-F9D5-1739-59EE-33A3392CA27F}"/>
              </a:ext>
            </a:extLst>
          </p:cNvPr>
          <p:cNvSpPr/>
          <p:nvPr/>
        </p:nvSpPr>
        <p:spPr>
          <a:xfrm>
            <a:off x="5997833" y="547511"/>
            <a:ext cx="2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Финансовое обоснование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0E90177-E0E0-E254-247F-49CC6E59CD5D}"/>
              </a:ext>
            </a:extLst>
          </p:cNvPr>
          <p:cNvSpPr/>
          <p:nvPr/>
        </p:nvSpPr>
        <p:spPr>
          <a:xfrm>
            <a:off x="8744743" y="547511"/>
            <a:ext cx="30867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составляющая</a:t>
            </a: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xmlns="" id="{818A66FB-C256-1A40-B8CA-031D0BA7551A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xmlns="" id="{F007EDCF-E95E-554F-91D6-AFB14BF17496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Газопоршневые</a:t>
            </a:r>
            <a:r>
              <a:rPr lang="ru-RU" sz="24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 установки</a:t>
            </a:r>
            <a:endParaRPr lang="ru-RU" sz="1600" b="1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17" name="Рисунок 9">
            <a:extLst>
              <a:ext uri="{FF2B5EF4-FFF2-40B4-BE49-F238E27FC236}">
                <a16:creationId xmlns:a16="http://schemas.microsoft.com/office/drawing/2014/main" xmlns="" id="{19E29C6C-61E6-A54E-9C89-1294520EF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9718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/>
      <p:bldP spid="24" grpId="0"/>
      <p:bldP spid="3" grpId="0" animBg="1"/>
      <p:bldP spid="4" grpId="0"/>
      <p:bldP spid="28" grpId="0"/>
      <p:bldP spid="29" grpId="0"/>
      <p:bldP spid="30" grpId="0"/>
      <p:bldP spid="31" grpId="0"/>
      <p:bldP spid="32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 descr="Изображение выглядит как устройство, машина, двигатель, инжиниринг&#10;&#10;Автоматически созданное описание">
            <a:extLst>
              <a:ext uri="{FF2B5EF4-FFF2-40B4-BE49-F238E27FC236}">
                <a16:creationId xmlns:a16="http://schemas.microsoft.com/office/drawing/2014/main" xmlns="" id="{1693870A-08E1-AE77-A5D2-0F3D3F8382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" r="4349"/>
          <a:stretch>
            <a:fillRect/>
          </a:stretch>
        </p:blipFill>
        <p:spPr>
          <a:xfrm>
            <a:off x="644525" y="2257278"/>
            <a:ext cx="5457825" cy="40528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5769296" y="2256792"/>
            <a:ext cx="5943279" cy="1636490"/>
            <a:chOff x="5769296" y="2217133"/>
            <a:chExt cx="5457443" cy="537577"/>
          </a:xfrm>
        </p:grpSpPr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5769296" y="2217133"/>
              <a:ext cx="5457443" cy="537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2700000" algn="tl" rotWithShape="0">
                <a:schemeClr val="accent2">
                  <a:lumMod val="50000"/>
                  <a:lumOff val="50000"/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769297" y="2217133"/>
              <a:ext cx="332644" cy="537577"/>
            </a:xfrm>
            <a:prstGeom prst="rect">
              <a:avLst/>
            </a:pr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69296" y="4673999"/>
            <a:ext cx="5889415" cy="1636490"/>
            <a:chOff x="5769296" y="4616923"/>
            <a:chExt cx="5457443" cy="537577"/>
          </a:xfrm>
        </p:grpSpPr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5769296" y="4616923"/>
              <a:ext cx="5457443" cy="537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2700000" algn="tl" rotWithShape="0">
                <a:schemeClr val="accent2">
                  <a:lumMod val="50000"/>
                  <a:lumOff val="50000"/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5769297" y="4616923"/>
              <a:ext cx="332644" cy="537577"/>
            </a:xfrm>
            <a:prstGeom prst="rect">
              <a:avLst/>
            </a:pr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201269" y="2446895"/>
            <a:ext cx="5457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CC3"/>
                </a:solidFill>
                <a:latin typeface="Montserrat ExtraBold" panose="00000900000000000000" pitchFamily="2" charset="-52"/>
              </a:rPr>
              <a:t>Эффективность: производство сразу двух видов энергии – электричества и тепла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01268" y="4891644"/>
            <a:ext cx="5889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1A7CC3"/>
                </a:solidFill>
                <a:latin typeface="Montserrat ExtraBold" panose="00000900000000000000" pitchFamily="2" charset="-52"/>
              </a:defRPr>
            </a:lvl1pPr>
          </a:lstStyle>
          <a:p>
            <a:r>
              <a:rPr lang="ru-RU" dirty="0"/>
              <a:t>Снижение стоимости получаемой энергии </a:t>
            </a:r>
            <a:r>
              <a:rPr lang="en-US" dirty="0"/>
              <a:t>                       </a:t>
            </a:r>
            <a:r>
              <a:rPr lang="ru-RU" dirty="0"/>
              <a:t>от 2 до 5 раз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0C1197CD-1702-737F-2698-0538BA83F85D}"/>
              </a:ext>
            </a:extLst>
          </p:cNvPr>
          <p:cNvSpPr/>
          <p:nvPr/>
        </p:nvSpPr>
        <p:spPr>
          <a:xfrm>
            <a:off x="328372" y="525596"/>
            <a:ext cx="771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2B493891-4E87-3D3F-15F0-F36C72787E8B}"/>
              </a:ext>
            </a:extLst>
          </p:cNvPr>
          <p:cNvSpPr/>
          <p:nvPr/>
        </p:nvSpPr>
        <p:spPr>
          <a:xfrm>
            <a:off x="1201599" y="539671"/>
            <a:ext cx="1947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B2807C71-BDB7-08AD-E8F2-1D1AE1BB647B}"/>
              </a:ext>
            </a:extLst>
          </p:cNvPr>
          <p:cNvSpPr/>
          <p:nvPr/>
        </p:nvSpPr>
        <p:spPr>
          <a:xfrm>
            <a:off x="3250922" y="527317"/>
            <a:ext cx="2644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Экономическая часть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CE07EB09-DB31-64F8-637F-EBC48DAED4C7}"/>
              </a:ext>
            </a:extLst>
          </p:cNvPr>
          <p:cNvSpPr/>
          <p:nvPr/>
        </p:nvSpPr>
        <p:spPr>
          <a:xfrm>
            <a:off x="5997833" y="547511"/>
            <a:ext cx="2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Финансовое обоснование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88DA5AC1-45FF-1B01-B804-A0F4439D9135}"/>
              </a:ext>
            </a:extLst>
          </p:cNvPr>
          <p:cNvSpPr/>
          <p:nvPr/>
        </p:nvSpPr>
        <p:spPr>
          <a:xfrm>
            <a:off x="8744743" y="547511"/>
            <a:ext cx="30867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составляющая</a:t>
            </a:r>
          </a:p>
        </p:txBody>
      </p:sp>
      <p:sp>
        <p:nvSpPr>
          <p:cNvPr id="22" name="Прямоугольник 2">
            <a:extLst>
              <a:ext uri="{FF2B5EF4-FFF2-40B4-BE49-F238E27FC236}">
                <a16:creationId xmlns:a16="http://schemas.microsoft.com/office/drawing/2014/main" xmlns="" id="{3F7C29D8-CF30-FC43-9D12-173EFC3FB467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3">
            <a:extLst>
              <a:ext uri="{FF2B5EF4-FFF2-40B4-BE49-F238E27FC236}">
                <a16:creationId xmlns:a16="http://schemas.microsoft.com/office/drawing/2014/main" xmlns="" id="{05542D0B-A2A6-CC4D-9C6B-FF2E4CC5378C}"/>
              </a:ext>
            </a:extLst>
          </p:cNvPr>
          <p:cNvSpPr/>
          <p:nvPr/>
        </p:nvSpPr>
        <p:spPr>
          <a:xfrm>
            <a:off x="464166" y="452446"/>
            <a:ext cx="909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Преимущества 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газопоршневых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установок – 1/3 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5" name="Рисунок 9">
            <a:extLst>
              <a:ext uri="{FF2B5EF4-FFF2-40B4-BE49-F238E27FC236}">
                <a16:creationId xmlns:a16="http://schemas.microsoft.com/office/drawing/2014/main" xmlns="" id="{0E0FA7E5-9485-DF4E-9919-4DFC21A684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34394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40" grpId="0"/>
      <p:bldP spid="41" grpId="0"/>
      <p:bldP spid="42" grpId="0"/>
      <p:bldP spid="43" grpId="0"/>
      <p:bldP spid="44" grpId="0"/>
      <p:bldP spid="22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небо, на открытом воздухе, цилиндр, Резервуар&#10;&#10;Автоматически созданное описание">
            <a:extLst>
              <a:ext uri="{FF2B5EF4-FFF2-40B4-BE49-F238E27FC236}">
                <a16:creationId xmlns:a16="http://schemas.microsoft.com/office/drawing/2014/main" xmlns="" id="{EB132C65-4CBB-3B65-924A-486810773A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1" b="7"/>
          <a:stretch/>
        </p:blipFill>
        <p:spPr>
          <a:xfrm>
            <a:off x="644525" y="2257278"/>
            <a:ext cx="5457825" cy="40528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5769296" y="2256792"/>
            <a:ext cx="5943279" cy="1636490"/>
            <a:chOff x="5769296" y="2217133"/>
            <a:chExt cx="5457443" cy="537577"/>
          </a:xfrm>
        </p:grpSpPr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5769296" y="2217133"/>
              <a:ext cx="5457443" cy="537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2700000" algn="tl" rotWithShape="0">
                <a:schemeClr val="accent2">
                  <a:lumMod val="50000"/>
                  <a:lumOff val="50000"/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769297" y="2217133"/>
              <a:ext cx="332644" cy="537577"/>
            </a:xfrm>
            <a:prstGeom prst="rect">
              <a:avLst/>
            </a:pr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69296" y="4673999"/>
            <a:ext cx="5889415" cy="1636490"/>
            <a:chOff x="5769296" y="4616923"/>
            <a:chExt cx="5457443" cy="537577"/>
          </a:xfrm>
        </p:grpSpPr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5769296" y="4616923"/>
              <a:ext cx="5457443" cy="537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2700000" algn="tl" rotWithShape="0">
                <a:schemeClr val="accent2">
                  <a:lumMod val="50000"/>
                  <a:lumOff val="50000"/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5769297" y="4616923"/>
              <a:ext cx="332644" cy="537577"/>
            </a:xfrm>
            <a:prstGeom prst="rect">
              <a:avLst/>
            </a:pr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201269" y="2659538"/>
            <a:ext cx="5457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CC3"/>
                </a:solidFill>
                <a:latin typeface="Montserrat ExtraBold" panose="00000900000000000000" pitchFamily="2" charset="-52"/>
              </a:rPr>
              <a:t>Абсолютная независимость                                                          от центральных сетей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0692" y="5076745"/>
            <a:ext cx="531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1A7CC3"/>
                </a:solidFill>
                <a:latin typeface="Montserrat ExtraBold" panose="00000900000000000000" pitchFamily="2" charset="-52"/>
              </a:defRPr>
            </a:lvl1pPr>
          </a:lstStyle>
          <a:p>
            <a:r>
              <a:rPr lang="ru-RU" dirty="0"/>
              <a:t>Надёжность: рабочий ресурс не менее 50 000 моточасов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E810B94-668B-85AD-CEF6-EA3E5A8D4B5E}"/>
              </a:ext>
            </a:extLst>
          </p:cNvPr>
          <p:cNvSpPr/>
          <p:nvPr/>
        </p:nvSpPr>
        <p:spPr>
          <a:xfrm>
            <a:off x="328372" y="525596"/>
            <a:ext cx="771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E5940C7-B1D6-5B62-BBDE-F0F5DD20376F}"/>
              </a:ext>
            </a:extLst>
          </p:cNvPr>
          <p:cNvSpPr/>
          <p:nvPr/>
        </p:nvSpPr>
        <p:spPr>
          <a:xfrm>
            <a:off x="1201599" y="539671"/>
            <a:ext cx="1947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FE0D77D1-7176-522F-8D00-CE6D88623C44}"/>
              </a:ext>
            </a:extLst>
          </p:cNvPr>
          <p:cNvSpPr/>
          <p:nvPr/>
        </p:nvSpPr>
        <p:spPr>
          <a:xfrm>
            <a:off x="3250922" y="527317"/>
            <a:ext cx="2644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Экономическая часть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CED48A6A-D6E4-4029-FAD5-1CEEAE9E6FEE}"/>
              </a:ext>
            </a:extLst>
          </p:cNvPr>
          <p:cNvSpPr/>
          <p:nvPr/>
        </p:nvSpPr>
        <p:spPr>
          <a:xfrm>
            <a:off x="5997833" y="547511"/>
            <a:ext cx="2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Финансовое обоснование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A8ACD3D-3244-7966-068F-7855B849C05D}"/>
              </a:ext>
            </a:extLst>
          </p:cNvPr>
          <p:cNvSpPr/>
          <p:nvPr/>
        </p:nvSpPr>
        <p:spPr>
          <a:xfrm>
            <a:off x="8744743" y="547511"/>
            <a:ext cx="30867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составляющая</a:t>
            </a:r>
          </a:p>
        </p:txBody>
      </p:sp>
      <p:sp>
        <p:nvSpPr>
          <p:cNvPr id="25" name="Прямоугольник 2">
            <a:extLst>
              <a:ext uri="{FF2B5EF4-FFF2-40B4-BE49-F238E27FC236}">
                <a16:creationId xmlns:a16="http://schemas.microsoft.com/office/drawing/2014/main" xmlns="" id="{FF65CE26-B524-6E4C-AF3D-7EE15573CA1A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3">
            <a:extLst>
              <a:ext uri="{FF2B5EF4-FFF2-40B4-BE49-F238E27FC236}">
                <a16:creationId xmlns:a16="http://schemas.microsoft.com/office/drawing/2014/main" xmlns="" id="{BB8DE59F-F657-5A46-8287-F405F71415E1}"/>
              </a:ext>
            </a:extLst>
          </p:cNvPr>
          <p:cNvSpPr/>
          <p:nvPr/>
        </p:nvSpPr>
        <p:spPr>
          <a:xfrm>
            <a:off x="464166" y="452446"/>
            <a:ext cx="90933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Преимущества 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газопоршневых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установок – 2/3 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  <a:p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30" name="Рисунок 9">
            <a:extLst>
              <a:ext uri="{FF2B5EF4-FFF2-40B4-BE49-F238E27FC236}">
                <a16:creationId xmlns:a16="http://schemas.microsoft.com/office/drawing/2014/main" xmlns="" id="{A5888434-4F4C-3342-9D82-B698EBDE17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23522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18" grpId="0"/>
      <p:bldP spid="19" grpId="0"/>
      <p:bldP spid="20" grpId="0"/>
      <p:bldP spid="22" grpId="0"/>
      <p:bldP spid="24" grpId="0"/>
      <p:bldP spid="25" grpId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Мини-ТЭЦ для распределительного центра сети гипермаркетов Магнит -  портфолио Хайтед">
            <a:extLst>
              <a:ext uri="{FF2B5EF4-FFF2-40B4-BE49-F238E27FC236}">
                <a16:creationId xmlns:a16="http://schemas.microsoft.com/office/drawing/2014/main" xmlns="" id="{88103CEE-8B30-7EE0-1FFA-A3A94C6973D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" b="1571"/>
          <a:stretch>
            <a:fillRect/>
          </a:stretch>
        </p:blipFill>
        <p:spPr bwMode="auto">
          <a:xfrm>
            <a:off x="644525" y="2257425"/>
            <a:ext cx="5457825" cy="4052888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69296" y="2256792"/>
            <a:ext cx="5943279" cy="1636490"/>
            <a:chOff x="5769296" y="2217133"/>
            <a:chExt cx="5457443" cy="537577"/>
          </a:xfrm>
        </p:grpSpPr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5769296" y="2217133"/>
              <a:ext cx="5457443" cy="537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2700000" algn="tl" rotWithShape="0">
                <a:schemeClr val="accent2">
                  <a:lumMod val="50000"/>
                  <a:lumOff val="50000"/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769297" y="2217133"/>
              <a:ext cx="332644" cy="537577"/>
            </a:xfrm>
            <a:prstGeom prst="rect">
              <a:avLst/>
            </a:pr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69296" y="4673999"/>
            <a:ext cx="5889415" cy="1636490"/>
            <a:chOff x="5769296" y="4616923"/>
            <a:chExt cx="5457443" cy="537577"/>
          </a:xfrm>
        </p:grpSpPr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5769296" y="4616923"/>
              <a:ext cx="5457443" cy="537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2700000" algn="tl" rotWithShape="0">
                <a:schemeClr val="accent2">
                  <a:lumMod val="50000"/>
                  <a:lumOff val="50000"/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5769297" y="4616923"/>
              <a:ext cx="332644" cy="537577"/>
            </a:xfrm>
            <a:prstGeom prst="rect">
              <a:avLst/>
            </a:pr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60330" y="1974637"/>
            <a:ext cx="613313" cy="574703"/>
            <a:chOff x="760330" y="1934979"/>
            <a:chExt cx="613313" cy="574703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60330" y="1934979"/>
              <a:ext cx="613313" cy="574703"/>
            </a:xfrm>
            <a:custGeom>
              <a:avLst/>
              <a:gdLst>
                <a:gd name="T0" fmla="*/ 0 w 206"/>
                <a:gd name="T1" fmla="*/ 164 h 193"/>
                <a:gd name="T2" fmla="*/ 29 w 206"/>
                <a:gd name="T3" fmla="*/ 193 h 193"/>
                <a:gd name="T4" fmla="*/ 177 w 206"/>
                <a:gd name="T5" fmla="*/ 193 h 193"/>
                <a:gd name="T6" fmla="*/ 206 w 206"/>
                <a:gd name="T7" fmla="*/ 164 h 193"/>
                <a:gd name="T8" fmla="*/ 206 w 206"/>
                <a:gd name="T9" fmla="*/ 29 h 193"/>
                <a:gd name="T10" fmla="*/ 177 w 206"/>
                <a:gd name="T11" fmla="*/ 0 h 193"/>
                <a:gd name="T12" fmla="*/ 29 w 206"/>
                <a:gd name="T13" fmla="*/ 0 h 193"/>
                <a:gd name="T14" fmla="*/ 0 w 206"/>
                <a:gd name="T15" fmla="*/ 29 h 193"/>
                <a:gd name="T16" fmla="*/ 0 w 206"/>
                <a:gd name="T17" fmla="*/ 16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93">
                  <a:moveTo>
                    <a:pt x="0" y="164"/>
                  </a:moveTo>
                  <a:cubicBezTo>
                    <a:pt x="0" y="180"/>
                    <a:pt x="13" y="193"/>
                    <a:pt x="29" y="193"/>
                  </a:cubicBezTo>
                  <a:cubicBezTo>
                    <a:pt x="177" y="193"/>
                    <a:pt x="177" y="193"/>
                    <a:pt x="177" y="193"/>
                  </a:cubicBezTo>
                  <a:cubicBezTo>
                    <a:pt x="193" y="193"/>
                    <a:pt x="206" y="180"/>
                    <a:pt x="206" y="164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13"/>
                    <a:pt x="193" y="0"/>
                    <a:pt x="17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lnTo>
                    <a:pt x="0" y="164"/>
                  </a:lnTo>
                  <a:close/>
                </a:path>
              </a:pathLst>
            </a:custGeom>
            <a:solidFill>
              <a:srgbClr val="1A7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920712" y="2068631"/>
              <a:ext cx="292549" cy="294034"/>
            </a:xfrm>
            <a:custGeom>
              <a:avLst/>
              <a:gdLst>
                <a:gd name="T0" fmla="*/ 49 w 98"/>
                <a:gd name="T1" fmla="*/ 99 h 99"/>
                <a:gd name="T2" fmla="*/ 98 w 98"/>
                <a:gd name="T3" fmla="*/ 50 h 99"/>
                <a:gd name="T4" fmla="*/ 49 w 98"/>
                <a:gd name="T5" fmla="*/ 0 h 99"/>
                <a:gd name="T6" fmla="*/ 0 w 98"/>
                <a:gd name="T7" fmla="*/ 50 h 99"/>
                <a:gd name="T8" fmla="*/ 49 w 98"/>
                <a:gd name="T9" fmla="*/ 99 h 99"/>
                <a:gd name="T10" fmla="*/ 49 w 98"/>
                <a:gd name="T11" fmla="*/ 7 h 99"/>
                <a:gd name="T12" fmla="*/ 91 w 98"/>
                <a:gd name="T13" fmla="*/ 50 h 99"/>
                <a:gd name="T14" fmla="*/ 49 w 98"/>
                <a:gd name="T15" fmla="*/ 92 h 99"/>
                <a:gd name="T16" fmla="*/ 6 w 98"/>
                <a:gd name="T17" fmla="*/ 50 h 99"/>
                <a:gd name="T18" fmla="*/ 49 w 98"/>
                <a:gd name="T19" fmla="*/ 7 h 99"/>
                <a:gd name="T20" fmla="*/ 39 w 98"/>
                <a:gd name="T21" fmla="*/ 72 h 99"/>
                <a:gd name="T22" fmla="*/ 43 w 98"/>
                <a:gd name="T23" fmla="*/ 72 h 99"/>
                <a:gd name="T24" fmla="*/ 63 w 98"/>
                <a:gd name="T25" fmla="*/ 52 h 99"/>
                <a:gd name="T26" fmla="*/ 64 w 98"/>
                <a:gd name="T27" fmla="*/ 50 h 99"/>
                <a:gd name="T28" fmla="*/ 63 w 98"/>
                <a:gd name="T29" fmla="*/ 47 h 99"/>
                <a:gd name="T30" fmla="*/ 43 w 98"/>
                <a:gd name="T31" fmla="*/ 27 h 99"/>
                <a:gd name="T32" fmla="*/ 41 w 98"/>
                <a:gd name="T33" fmla="*/ 26 h 99"/>
                <a:gd name="T34" fmla="*/ 39 w 98"/>
                <a:gd name="T35" fmla="*/ 27 h 99"/>
                <a:gd name="T36" fmla="*/ 39 w 98"/>
                <a:gd name="T37" fmla="*/ 32 h 99"/>
                <a:gd name="T38" fmla="*/ 56 w 98"/>
                <a:gd name="T39" fmla="*/ 50 h 99"/>
                <a:gd name="T40" fmla="*/ 39 w 98"/>
                <a:gd name="T41" fmla="*/ 67 h 99"/>
                <a:gd name="T42" fmla="*/ 39 w 98"/>
                <a:gd name="T43" fmla="*/ 7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99">
                  <a:moveTo>
                    <a:pt x="49" y="99"/>
                  </a:moveTo>
                  <a:cubicBezTo>
                    <a:pt x="76" y="99"/>
                    <a:pt x="98" y="77"/>
                    <a:pt x="98" y="50"/>
                  </a:cubicBezTo>
                  <a:cubicBezTo>
                    <a:pt x="98" y="22"/>
                    <a:pt x="76" y="0"/>
                    <a:pt x="49" y="0"/>
                  </a:cubicBezTo>
                  <a:cubicBezTo>
                    <a:pt x="22" y="0"/>
                    <a:pt x="0" y="22"/>
                    <a:pt x="0" y="50"/>
                  </a:cubicBezTo>
                  <a:cubicBezTo>
                    <a:pt x="0" y="77"/>
                    <a:pt x="22" y="99"/>
                    <a:pt x="49" y="99"/>
                  </a:cubicBezTo>
                  <a:close/>
                  <a:moveTo>
                    <a:pt x="49" y="7"/>
                  </a:moveTo>
                  <a:cubicBezTo>
                    <a:pt x="72" y="7"/>
                    <a:pt x="91" y="26"/>
                    <a:pt x="91" y="50"/>
                  </a:cubicBezTo>
                  <a:cubicBezTo>
                    <a:pt x="91" y="73"/>
                    <a:pt x="72" y="92"/>
                    <a:pt x="49" y="92"/>
                  </a:cubicBezTo>
                  <a:cubicBezTo>
                    <a:pt x="25" y="92"/>
                    <a:pt x="6" y="73"/>
                    <a:pt x="6" y="50"/>
                  </a:cubicBezTo>
                  <a:cubicBezTo>
                    <a:pt x="6" y="26"/>
                    <a:pt x="25" y="7"/>
                    <a:pt x="49" y="7"/>
                  </a:cubicBezTo>
                  <a:close/>
                  <a:moveTo>
                    <a:pt x="39" y="72"/>
                  </a:moveTo>
                  <a:cubicBezTo>
                    <a:pt x="40" y="73"/>
                    <a:pt x="42" y="73"/>
                    <a:pt x="43" y="7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4" y="51"/>
                    <a:pt x="64" y="50"/>
                    <a:pt x="64" y="50"/>
                  </a:cubicBezTo>
                  <a:cubicBezTo>
                    <a:pt x="64" y="49"/>
                    <a:pt x="64" y="48"/>
                    <a:pt x="63" y="4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2" y="27"/>
                    <a:pt x="42" y="26"/>
                    <a:pt x="41" y="26"/>
                  </a:cubicBezTo>
                  <a:cubicBezTo>
                    <a:pt x="40" y="26"/>
                    <a:pt x="39" y="27"/>
                    <a:pt x="39" y="27"/>
                  </a:cubicBezTo>
                  <a:cubicBezTo>
                    <a:pt x="37" y="29"/>
                    <a:pt x="37" y="31"/>
                    <a:pt x="39" y="3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7" y="68"/>
                    <a:pt x="37" y="70"/>
                    <a:pt x="39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201269" y="2659538"/>
            <a:ext cx="5457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CC3"/>
                </a:solidFill>
                <a:latin typeface="Montserrat ExtraBold" panose="00000900000000000000" pitchFamily="2" charset="-52"/>
              </a:rPr>
              <a:t>Гибкость и настраиваемость системы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0692" y="5261411"/>
            <a:ext cx="5313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1A7CC3"/>
                </a:solidFill>
                <a:latin typeface="Montserrat ExtraBold" panose="00000900000000000000" pitchFamily="2" charset="-52"/>
              </a:defRPr>
            </a:lvl1pPr>
          </a:lstStyle>
          <a:p>
            <a:r>
              <a:rPr lang="ru-RU" dirty="0"/>
              <a:t>Экологичность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E68406C-0572-234D-AE51-3CA6D67A94B3}"/>
              </a:ext>
            </a:extLst>
          </p:cNvPr>
          <p:cNvSpPr/>
          <p:nvPr/>
        </p:nvSpPr>
        <p:spPr>
          <a:xfrm>
            <a:off x="328372" y="525596"/>
            <a:ext cx="771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FBD94A75-A7A4-497F-4CF2-D49A60CD1E7B}"/>
              </a:ext>
            </a:extLst>
          </p:cNvPr>
          <p:cNvSpPr/>
          <p:nvPr/>
        </p:nvSpPr>
        <p:spPr>
          <a:xfrm>
            <a:off x="1201599" y="539671"/>
            <a:ext cx="1947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часть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1486658-CB6D-C60E-F654-2A0C2D0D4BE3}"/>
              </a:ext>
            </a:extLst>
          </p:cNvPr>
          <p:cNvSpPr/>
          <p:nvPr/>
        </p:nvSpPr>
        <p:spPr>
          <a:xfrm>
            <a:off x="3250922" y="527317"/>
            <a:ext cx="2644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Экономическая часть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B42367F-D9C6-AE14-315C-E8ABAE09FEB3}"/>
              </a:ext>
            </a:extLst>
          </p:cNvPr>
          <p:cNvSpPr/>
          <p:nvPr/>
        </p:nvSpPr>
        <p:spPr>
          <a:xfrm>
            <a:off x="5997833" y="547511"/>
            <a:ext cx="2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Финансовое обоснование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77EE3859-D462-E21B-1BCB-73E3CA571506}"/>
              </a:ext>
            </a:extLst>
          </p:cNvPr>
          <p:cNvSpPr/>
          <p:nvPr/>
        </p:nvSpPr>
        <p:spPr>
          <a:xfrm>
            <a:off x="8744743" y="547511"/>
            <a:ext cx="30867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Экономическая составляющая</a:t>
            </a:r>
          </a:p>
        </p:txBody>
      </p:sp>
      <p:sp>
        <p:nvSpPr>
          <p:cNvPr id="22" name="Прямоугольник 2">
            <a:extLst>
              <a:ext uri="{FF2B5EF4-FFF2-40B4-BE49-F238E27FC236}">
                <a16:creationId xmlns:a16="http://schemas.microsoft.com/office/drawing/2014/main" xmlns="" id="{0862DADE-C77A-6A46-95D5-E7C336381BA6}"/>
              </a:ext>
            </a:extLst>
          </p:cNvPr>
          <p:cNvSpPr/>
          <p:nvPr/>
        </p:nvSpPr>
        <p:spPr>
          <a:xfrm>
            <a:off x="-1" y="335644"/>
            <a:ext cx="9557469" cy="718458"/>
          </a:xfrm>
          <a:prstGeom prst="rect">
            <a:avLst/>
          </a:prstGeom>
          <a:solidFill>
            <a:srgbClr val="1A7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3">
            <a:extLst>
              <a:ext uri="{FF2B5EF4-FFF2-40B4-BE49-F238E27FC236}">
                <a16:creationId xmlns:a16="http://schemas.microsoft.com/office/drawing/2014/main" xmlns="" id="{4E5AD0C2-B4F6-B54E-8D0C-026EA048F5AB}"/>
              </a:ext>
            </a:extLst>
          </p:cNvPr>
          <p:cNvSpPr/>
          <p:nvPr/>
        </p:nvSpPr>
        <p:spPr>
          <a:xfrm>
            <a:off x="464166" y="452446"/>
            <a:ext cx="90933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Преимущества 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газопоршневых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установок – 3/3 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  <a:p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5" name="Рисунок 9">
            <a:extLst>
              <a:ext uri="{FF2B5EF4-FFF2-40B4-BE49-F238E27FC236}">
                <a16:creationId xmlns:a16="http://schemas.microsoft.com/office/drawing/2014/main" xmlns="" id="{E55E039B-2CE5-C34E-9288-4BD3D1B8E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666" y="399252"/>
            <a:ext cx="2519625" cy="5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47844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7" grpId="0"/>
      <p:bldP spid="8" grpId="0"/>
      <p:bldP spid="11" grpId="0"/>
      <p:bldP spid="16" grpId="0"/>
      <p:bldP spid="17" grpId="0"/>
      <p:bldP spid="22" grpId="0" animBg="1"/>
      <p:bldP spid="2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4108</TotalTime>
  <Words>985</Words>
  <Application>Microsoft Office PowerPoint</Application>
  <PresentationFormat>Произвольный</PresentationFormat>
  <Paragraphs>146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Montserrat ExtraBold</vt:lpstr>
      <vt:lpstr>Montserrat SemiBold</vt:lpstr>
      <vt:lpstr>Montserrat</vt:lpstr>
      <vt:lpstr>Calibri</vt:lpstr>
      <vt:lpstr>Calibri Light</vt:lpstr>
      <vt:lpstr>Monotype Corsiva</vt:lpstr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XCV</cp:lastModifiedBy>
  <cp:revision>143</cp:revision>
  <cp:lastPrinted>2023-06-20T12:10:53Z</cp:lastPrinted>
  <dcterms:created xsi:type="dcterms:W3CDTF">2023-05-12T11:08:41Z</dcterms:created>
  <dcterms:modified xsi:type="dcterms:W3CDTF">2023-06-22T14:11:34Z</dcterms:modified>
</cp:coreProperties>
</file>