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5" r:id="rId9"/>
    <p:sldId id="267" r:id="rId10"/>
    <p:sldId id="268" r:id="rId11"/>
    <p:sldId id="264" r:id="rId12"/>
    <p:sldId id="269" r:id="rId13"/>
    <p:sldId id="263" r:id="rId14"/>
    <p:sldId id="271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8E6FB-E688-4D3C-B8C2-138377977669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EF04D-9C94-4AC0-AAFB-558405D4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0505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04CAB-77D1-4E57-B519-D1704989DD9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97E90-A7C8-4150-BEF8-35F5C9017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6207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77F9-4953-4ADD-8D14-81ED0BC42240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F6D8-19C9-4977-9DAD-0E4EBF119DEE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BA5BE-31E8-4B3A-BF36-780D0255AA72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11A1F-A380-4DF7-B6F6-8E6D9C9F1EC4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F1EF-CF02-4A04-B053-EA81778A9602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ED13A-0CD8-4D7F-926C-26FE09F33DDA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CB87-37EA-462E-AFB8-EE9E1770C479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279CD-660E-4E41-8FB0-821AD129F95C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37C8-CC20-4BFC-A00B-59FF9A0D4F60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2B50-958B-43C3-8046-24558FBAD194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BBF99-64E7-4698-A434-6BF7B64CD6DB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1B51-4B66-4343-9E53-16460A084EB4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2CBA-52D7-426D-B1F3-64D114BE992D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2A97-0891-4A68-851E-2856BD0F313B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8AAE-A8CF-4335-874A-2105413510B7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6F01-CCC8-434D-BC1A-EDFEEF2874B1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A581-A615-447A-8439-5372321FBC77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62329E-68AA-4F93-94E5-6674071A4A56}" type="datetime1">
              <a:rPr lang="en-US" smtClean="0"/>
              <a:t>9/27/2017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Инновационный проект переработки техногенных образований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Экологическая программа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35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3825" cy="914192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 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748938"/>
            <a:ext cx="10363826" cy="5499462"/>
          </a:xfrm>
        </p:spPr>
        <p:txBody>
          <a:bodyPr>
            <a:noAutofit/>
          </a:bodyPr>
          <a:lstStyle/>
          <a:p>
            <a:r>
              <a:rPr lang="ru-RU" dirty="0"/>
              <a:t>В сложившейся мировой практике разрешения кризисных ситуаций в экономике любой страны главенствующая роль приходится на наличие ресурсов и запасов золота и металлов платиновой группы (МПГ). </a:t>
            </a:r>
          </a:p>
          <a:p>
            <a:r>
              <a:rPr lang="ru-RU" dirty="0" smtClean="0"/>
              <a:t>В России на сегодняшний день огромное </a:t>
            </a:r>
            <a:r>
              <a:rPr lang="ru-RU" dirty="0"/>
              <a:t>количество отвалов и хвостов обогатительных фабрик как на действующих, так и на законсервированных горно-обогатительных комбинатах черной и цветной металлургии, а также эфелей (шламов) предприятий в сфере золотодобычи. </a:t>
            </a:r>
            <a:r>
              <a:rPr lang="ru-RU" dirty="0" smtClean="0"/>
              <a:t>объём </a:t>
            </a:r>
            <a:r>
              <a:rPr lang="ru-RU" dirty="0"/>
              <a:t>этих отходов превосходит 100 млрд. тонн, а суммарное содержание </a:t>
            </a:r>
            <a:r>
              <a:rPr lang="ru-RU" dirty="0" smtClean="0"/>
              <a:t>Драгметаллов (ДМ) </a:t>
            </a:r>
            <a:r>
              <a:rPr lang="ru-RU" dirty="0"/>
              <a:t>и МПГ в них составляет несколько сотен тысяч тонн.</a:t>
            </a:r>
          </a:p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59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6023" y="1071152"/>
            <a:ext cx="108508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Коллективу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инженеров 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нашей группы компаний удалось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найти </a:t>
            </a:r>
            <a:r>
              <a:rPr lang="ru-RU" sz="3200" dirty="0" smtClean="0">
                <a:solidFill>
                  <a:srgbClr val="FFC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новое технологическое </a:t>
            </a:r>
            <a:r>
              <a:rPr lang="ru-RU" sz="3200" dirty="0">
                <a:solidFill>
                  <a:srgbClr val="FFC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решение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в создании эффективной и практически безотходной  </a:t>
            </a:r>
            <a:r>
              <a:rPr lang="ru-RU" sz="3200" dirty="0">
                <a:solidFill>
                  <a:srgbClr val="FFC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 чистой технологии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гравитационного разделения тонкодисперсных отходов обогащения (шламов, кеков, илов и песков) по минералогическому составу, с переводом 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драгметаллов и металлов платиновой группы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в богатые промышленные концентраты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 Представленная технология защищена патентами Российской Федерации</a:t>
            </a:r>
            <a:endParaRPr lang="ru-RU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36023" y="6144516"/>
            <a:ext cx="6672887" cy="365125"/>
          </a:xfrm>
        </p:spPr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23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3" y="609600"/>
            <a:ext cx="10477037" cy="496389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патенты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3774" y="1706879"/>
            <a:ext cx="3298976" cy="37446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>
          <a:xfrm>
            <a:off x="913774" y="1776549"/>
            <a:ext cx="3298976" cy="4014651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4441348" y="1776549"/>
            <a:ext cx="3303351" cy="4014651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>
          <a:xfrm>
            <a:off x="7973298" y="1776549"/>
            <a:ext cx="3304928" cy="4014651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" name="Рисунок 8" descr="DSC01023"/>
          <p:cNvPicPr/>
          <p:nvPr/>
        </p:nvPicPr>
        <p:blipFill>
          <a:blip r:embed="rId2" cstate="print">
            <a:lum bright="36000" contras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2046373"/>
            <a:ext cx="2546434" cy="3207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DSC01022"/>
          <p:cNvPicPr/>
          <p:nvPr/>
        </p:nvPicPr>
        <p:blipFill>
          <a:blip r:embed="rId3" cstate="print">
            <a:lum bright="30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280" y="2046373"/>
            <a:ext cx="2483485" cy="33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DSC01018"/>
          <p:cNvPicPr/>
          <p:nvPr/>
        </p:nvPicPr>
        <p:blipFill>
          <a:blip r:embed="rId4" cstate="print">
            <a:lum bright="36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799" y="2092728"/>
            <a:ext cx="2447925" cy="326517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ООО «Геотехресурс» 2017 </a:t>
            </a:r>
            <a:endParaRPr lang="en-US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70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9234" y="896983"/>
            <a:ext cx="105983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течение последних лет мы проводили технологические испытания на различных  отходах ГОКов в России и за рубежом, и, практически везде, получали высоколиквидные товарные продукты (концентраты ДМ, МПГ, РЗМ, цветные и редкие металлы, такие как вольфрам и молибден). Параллельно с переработкой шламов мы решали  и задачи по </a:t>
            </a:r>
            <a:r>
              <a:rPr lang="ru-RU" sz="32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удалению из экосферы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вредных для человека металлов и их соединений.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ООО «Геотехресурс» 2017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21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84069" y="1210491"/>
            <a:ext cx="1078121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Предлагаемая технология реализована в мобильных обогатительных комплексах (МОК) и может использоваться для переработки техногенных образований, отвалов коренных руд и рассыпных месторождений, а также шлаков и шламов металлургических предприятий. </a:t>
            </a:r>
            <a:r>
              <a:rPr lang="ru-RU" sz="3200" dirty="0"/>
              <a:t>Уникальность технологии </a:t>
            </a:r>
            <a:r>
              <a:rPr lang="ru-RU" sz="3200" dirty="0" smtClean="0"/>
              <a:t>заключается </a:t>
            </a:r>
            <a:r>
              <a:rPr lang="ru-RU" sz="3200" dirty="0"/>
              <a:t>в </a:t>
            </a:r>
            <a:r>
              <a:rPr lang="ru-RU" sz="3200" dirty="0" smtClean="0"/>
              <a:t>способности извлечения трудноуловимого и тонкодисперсного золота, а также </a:t>
            </a:r>
            <a:r>
              <a:rPr lang="ru-RU" sz="3200" dirty="0"/>
              <a:t>других ценных компонентов с получением </a:t>
            </a:r>
            <a:r>
              <a:rPr lang="ru-RU" sz="3200" dirty="0" smtClean="0"/>
              <a:t>богатых селективных </a:t>
            </a:r>
            <a:r>
              <a:rPr lang="ru-RU" sz="3200" dirty="0"/>
              <a:t>концентратов.</a:t>
            </a:r>
          </a:p>
          <a:p>
            <a:endParaRPr lang="ru-RU" sz="32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984069" y="6248400"/>
            <a:ext cx="6672887" cy="365125"/>
          </a:xfrm>
        </p:spPr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6891" y="6248399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338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5955" y="5769745"/>
            <a:ext cx="10024192" cy="369798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latin typeface="+mn-lt"/>
              </a:rPr>
              <a:t>Мобильный обогатительный комплекс мощностью 15 тонн в час </a:t>
            </a:r>
            <a:endParaRPr lang="ru-RU" sz="1800" dirty="0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040" y="391295"/>
            <a:ext cx="9494635" cy="5344655"/>
          </a:xfr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696059" y="6248400"/>
            <a:ext cx="6672887" cy="365125"/>
          </a:xfrm>
        </p:spPr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0827520" y="6248399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640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341521" y="721895"/>
            <a:ext cx="322252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1" descr="Изображение 0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36" y="767614"/>
            <a:ext cx="6305329" cy="458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01157" y="5619565"/>
            <a:ext cx="7368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Мобильный обогатительный комплекс мощностью </a:t>
            </a:r>
            <a:r>
              <a:rPr lang="ru-RU" dirty="0" smtClean="0"/>
              <a:t>50 </a:t>
            </a:r>
            <a:r>
              <a:rPr lang="ru-RU" dirty="0"/>
              <a:t>тонн в </a:t>
            </a:r>
            <a:r>
              <a:rPr lang="ru-RU" dirty="0" smtClean="0"/>
              <a:t>час 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65200" y="6336036"/>
            <a:ext cx="6672887" cy="365125"/>
          </a:xfrm>
        </p:spPr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29420" y="633603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59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36321" y="739200"/>
            <a:ext cx="105025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" marR="27305" indent="450850">
              <a:spcBef>
                <a:spcPts val="25"/>
              </a:spcBef>
              <a:spcAft>
                <a:spcPts val="0"/>
              </a:spcAft>
            </a:pPr>
            <a:r>
              <a:rPr lang="ru-RU" sz="3200" spc="-5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Предлагаемая технология </a:t>
            </a:r>
            <a:r>
              <a:rPr lang="ru-RU" sz="3200" spc="-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обладает</a:t>
            </a:r>
            <a:r>
              <a:rPr lang="ru-RU" sz="3200" spc="-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-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малой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энергоемкостью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,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компактностью и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высокой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производительностью от 10 до 200 тонн в час и более по </a:t>
            </a:r>
            <a:r>
              <a:rPr lang="ru-RU" sz="32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сухому</a:t>
            </a:r>
            <a:r>
              <a:rPr lang="ru-RU" sz="32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 </a:t>
            </a:r>
            <a:r>
              <a:rPr lang="ru-RU" sz="3200" spc="15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Конструктивная</a:t>
            </a:r>
            <a:r>
              <a:rPr lang="ru-RU" sz="3200" spc="15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1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особенность</a:t>
            </a:r>
            <a:r>
              <a:rPr lang="ru-RU" sz="3200" spc="15" dirty="0">
                <a:solidFill>
                  <a:srgbClr val="000000"/>
                </a:solidFill>
                <a:ea typeface="Times New Roman" panose="02020603050405020304" pitchFamily="18" charset="0"/>
              </a:rPr>
              <a:t> МОК </a:t>
            </a:r>
            <a:r>
              <a:rPr lang="ru-RU" sz="3200" spc="1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spc="1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1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отличие</a:t>
            </a:r>
            <a:r>
              <a:rPr lang="ru-RU" sz="3200" spc="1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1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3200" spc="1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1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других </a:t>
            </a:r>
            <a:r>
              <a:rPr lang="ru-RU" sz="3200" spc="3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гравитационных</a:t>
            </a:r>
            <a:r>
              <a:rPr lang="ru-RU" sz="3200" spc="3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3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аппаратов</a:t>
            </a:r>
            <a:r>
              <a:rPr lang="ru-RU" sz="3200" spc="3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3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заключается</a:t>
            </a:r>
            <a:r>
              <a:rPr lang="ru-RU" sz="3200" spc="3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3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spc="35" dirty="0">
                <a:solidFill>
                  <a:srgbClr val="000000"/>
                </a:solidFill>
                <a:ea typeface="Times New Roman" panose="02020603050405020304" pitchFamily="18" charset="0"/>
              </a:rPr>
              <a:t> высокой </a:t>
            </a:r>
            <a:r>
              <a:rPr lang="ru-RU" sz="3200" spc="3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избирательности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извлечения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минералов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удельному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весу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,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позволяет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создавать 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обогатительные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схемы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переработки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разнотипных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3200" spc="25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максимально возможным извлечением ценных компонентов.</a:t>
            </a:r>
            <a:endParaRPr lang="ru-RU" sz="32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22186" y="6344829"/>
            <a:ext cx="6672887" cy="365125"/>
          </a:xfrm>
        </p:spPr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70766" y="6349183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60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01007"/>
          <p:cNvPicPr/>
          <p:nvPr/>
        </p:nvPicPr>
        <p:blipFill>
          <a:blip r:embed="rId2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" r="-87"/>
          <a:stretch>
            <a:fillRect/>
          </a:stretch>
        </p:blipFill>
        <p:spPr bwMode="auto">
          <a:xfrm>
            <a:off x="1285308" y="915331"/>
            <a:ext cx="4253343" cy="31749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154680" y="4090282"/>
            <a:ext cx="91283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ea typeface="Calibri" panose="020F0502020204030204" pitchFamily="34" charset="0"/>
              </a:rPr>
              <a:t>Пылевидное </a:t>
            </a:r>
            <a:r>
              <a:rPr lang="ru-RU" sz="2800" dirty="0">
                <a:ea typeface="Calibri" panose="020F0502020204030204" pitchFamily="34" charset="0"/>
              </a:rPr>
              <a:t>золото класса – 0,063мкм  + 0,001мкм, </a:t>
            </a:r>
            <a:r>
              <a:rPr lang="ru-RU" sz="2800" dirty="0" smtClean="0">
                <a:ea typeface="Calibri" panose="020F0502020204030204" pitchFamily="34" charset="0"/>
              </a:rPr>
              <a:t> </a:t>
            </a:r>
            <a:r>
              <a:rPr lang="ru-RU" sz="2800" dirty="0">
                <a:ea typeface="Calibri" panose="020F0502020204030204" pitchFamily="34" charset="0"/>
              </a:rPr>
              <a:t>золото извлеченное концентратором плавает на поверхности </a:t>
            </a:r>
            <a:r>
              <a:rPr lang="ru-RU" sz="2800" dirty="0" smtClean="0">
                <a:ea typeface="Calibri" panose="020F0502020204030204" pitchFamily="34" charset="0"/>
              </a:rPr>
              <a:t>воды</a:t>
            </a:r>
            <a:endParaRPr lang="ru-RU" sz="2800" dirty="0"/>
          </a:p>
        </p:txBody>
      </p:sp>
      <p:pic>
        <p:nvPicPr>
          <p:cNvPr id="5" name="Рисунок 4" descr="C:\Documents and Settings\Администратор\Рабочий стол\N.A\N.A. 2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703" y="915330"/>
            <a:ext cx="4134286" cy="317495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ООО «Геотехресурс» 2017 </a:t>
            </a:r>
            <a:endParaRPr lang="en-US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960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0160" y="1219200"/>
            <a:ext cx="1019773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Опыт последних лет работы с применением предлагаемой технологии на техногенных образованиях в России и за рубежом показал, что рентабельность производства наших обогатительных комплексов составляет не менее 50%, а полная окупаемость финансовых вложений  на каждом объекте наступает через </a:t>
            </a:r>
            <a:r>
              <a:rPr lang="ru-RU" sz="3200" dirty="0" smtClean="0"/>
              <a:t>2,5-3,5 </a:t>
            </a:r>
            <a:r>
              <a:rPr lang="ru-RU" sz="3200" dirty="0"/>
              <a:t>года с начала эксплуатации.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ООО «Геотехресурс» 2017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314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778658"/>
              </p:ext>
            </p:extLst>
          </p:nvPr>
        </p:nvGraphicFramePr>
        <p:xfrm>
          <a:off x="913773" y="733416"/>
          <a:ext cx="10755085" cy="57038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6498">
                  <a:extLst>
                    <a:ext uri="{9D8B030D-6E8A-4147-A177-3AD203B41FA5}">
                      <a16:colId xmlns:a16="http://schemas.microsoft.com/office/drawing/2014/main" val="3520539848"/>
                    </a:ext>
                  </a:extLst>
                </a:gridCol>
                <a:gridCol w="1828519">
                  <a:extLst>
                    <a:ext uri="{9D8B030D-6E8A-4147-A177-3AD203B41FA5}">
                      <a16:colId xmlns:a16="http://schemas.microsoft.com/office/drawing/2014/main" val="3422753286"/>
                    </a:ext>
                  </a:extLst>
                </a:gridCol>
                <a:gridCol w="1026131">
                  <a:extLst>
                    <a:ext uri="{9D8B030D-6E8A-4147-A177-3AD203B41FA5}">
                      <a16:colId xmlns:a16="http://schemas.microsoft.com/office/drawing/2014/main" val="2513147004"/>
                    </a:ext>
                  </a:extLst>
                </a:gridCol>
                <a:gridCol w="1026131">
                  <a:extLst>
                    <a:ext uri="{9D8B030D-6E8A-4147-A177-3AD203B41FA5}">
                      <a16:colId xmlns:a16="http://schemas.microsoft.com/office/drawing/2014/main" val="3899143540"/>
                    </a:ext>
                  </a:extLst>
                </a:gridCol>
                <a:gridCol w="1026131">
                  <a:extLst>
                    <a:ext uri="{9D8B030D-6E8A-4147-A177-3AD203B41FA5}">
                      <a16:colId xmlns:a16="http://schemas.microsoft.com/office/drawing/2014/main" val="1435462646"/>
                    </a:ext>
                  </a:extLst>
                </a:gridCol>
                <a:gridCol w="1118714">
                  <a:extLst>
                    <a:ext uri="{9D8B030D-6E8A-4147-A177-3AD203B41FA5}">
                      <a16:colId xmlns:a16="http://schemas.microsoft.com/office/drawing/2014/main" val="2469965449"/>
                    </a:ext>
                  </a:extLst>
                </a:gridCol>
                <a:gridCol w="1025156">
                  <a:extLst>
                    <a:ext uri="{9D8B030D-6E8A-4147-A177-3AD203B41FA5}">
                      <a16:colId xmlns:a16="http://schemas.microsoft.com/office/drawing/2014/main" val="1516545432"/>
                    </a:ext>
                  </a:extLst>
                </a:gridCol>
                <a:gridCol w="966652">
                  <a:extLst>
                    <a:ext uri="{9D8B030D-6E8A-4147-A177-3AD203B41FA5}">
                      <a16:colId xmlns:a16="http://schemas.microsoft.com/office/drawing/2014/main" val="3980735568"/>
                    </a:ext>
                  </a:extLst>
                </a:gridCol>
                <a:gridCol w="1071153">
                  <a:extLst>
                    <a:ext uri="{9D8B030D-6E8A-4147-A177-3AD203B41FA5}">
                      <a16:colId xmlns:a16="http://schemas.microsoft.com/office/drawing/2014/main" val="3077239469"/>
                    </a:ext>
                  </a:extLst>
                </a:gridCol>
              </a:tblGrid>
              <a:tr h="1419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Регион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Запасы (объем в </a:t>
                      </a:r>
                      <a:r>
                        <a:rPr lang="ru-RU" sz="1400" u="none" strike="noStrike" dirty="0" err="1">
                          <a:effectLst/>
                        </a:rPr>
                        <a:t>шламохранилище</a:t>
                      </a:r>
                      <a:r>
                        <a:rPr lang="ru-RU" sz="1400" u="none" strike="noStrike" dirty="0">
                          <a:effectLst/>
                        </a:rPr>
                        <a:t>), </a:t>
                      </a:r>
                      <a:r>
                        <a:rPr lang="ru-RU" sz="1400" u="none" strike="noStrike" dirty="0" err="1">
                          <a:effectLst/>
                        </a:rPr>
                        <a:t>млн.т</a:t>
                      </a:r>
                      <a:r>
                        <a:rPr lang="ru-RU" sz="1400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Металлы в концентратах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Годовой объем переработки            </a:t>
                      </a:r>
                      <a:r>
                        <a:rPr lang="ru-RU" sz="1400" u="none" strike="noStrike" dirty="0" err="1">
                          <a:effectLst/>
                        </a:rPr>
                        <a:t>тыс.т</a:t>
                      </a:r>
                      <a:r>
                        <a:rPr lang="ru-RU" sz="1400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Финансовые вложения,         </a:t>
                      </a:r>
                      <a:r>
                        <a:rPr lang="ru-RU" sz="1400" u="none" strike="noStrike" dirty="0" err="1">
                          <a:effectLst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Выход на проектную мощность,                 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Годовая прибыль после выхода на проектную мощность, </a:t>
                      </a:r>
                      <a:r>
                        <a:rPr lang="ru-RU" sz="1400" u="none" strike="noStrike" dirty="0" err="1">
                          <a:effectLst/>
                        </a:rPr>
                        <a:t>млн.руб</a:t>
                      </a:r>
                      <a:r>
                        <a:rPr lang="ru-RU" sz="1400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Окупаемость,                     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extLst>
                  <a:ext uri="{0D108BD9-81ED-4DB2-BD59-A6C34878D82A}">
                    <a16:rowId xmlns:a16="http://schemas.microsoft.com/office/drawing/2014/main" val="464910563"/>
                  </a:ext>
                </a:extLst>
              </a:tr>
              <a:tr h="696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Урал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Березовский рудник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Au, Ag, Pt, </a:t>
                      </a:r>
                      <a:r>
                        <a:rPr lang="ru-RU" sz="1200" u="none" strike="noStrike" dirty="0">
                          <a:effectLst/>
                        </a:rPr>
                        <a:t>РЗМ, </a:t>
                      </a:r>
                      <a:r>
                        <a:rPr lang="en-US" sz="1200" u="none" strike="noStrike" dirty="0">
                          <a:effectLst/>
                        </a:rPr>
                        <a:t>Cr, W, </a:t>
                      </a:r>
                      <a:r>
                        <a:rPr lang="ru-RU" sz="1200" u="none" strike="noStrike" dirty="0">
                          <a:effectLst/>
                        </a:rPr>
                        <a:t>пески (чистые)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230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extLst>
                  <a:ext uri="{0D108BD9-81ED-4DB2-BD59-A6C34878D82A}">
                    <a16:rowId xmlns:a16="http://schemas.microsoft.com/office/drawing/2014/main" val="43987497"/>
                  </a:ext>
                </a:extLst>
              </a:tr>
              <a:tr h="5233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Северный Кавказ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effectLst/>
                        </a:rPr>
                        <a:t>Урупский</a:t>
                      </a:r>
                      <a:r>
                        <a:rPr lang="ru-RU" sz="1600" u="none" strike="noStrike" dirty="0">
                          <a:effectLst/>
                        </a:rPr>
                        <a:t> ГОК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Au</a:t>
                      </a:r>
                      <a:r>
                        <a:rPr lang="ru-RU" sz="1200" u="none" strike="noStrike" dirty="0">
                          <a:effectLst/>
                        </a:rPr>
                        <a:t>, РЗМ, </a:t>
                      </a:r>
                      <a:r>
                        <a:rPr lang="ru-RU" sz="1200" u="none" strike="noStrike" dirty="0" err="1">
                          <a:effectLst/>
                        </a:rPr>
                        <a:t>Cu</a:t>
                      </a:r>
                      <a:r>
                        <a:rPr lang="ru-RU" sz="1200" u="none" strike="noStrike" dirty="0">
                          <a:effectLst/>
                        </a:rPr>
                        <a:t>, пески (чистые)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900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850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1500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extLst>
                  <a:ext uri="{0D108BD9-81ED-4DB2-BD59-A6C34878D82A}">
                    <a16:rowId xmlns:a16="http://schemas.microsoft.com/office/drawing/2014/main" val="2842157946"/>
                  </a:ext>
                </a:extLst>
              </a:tr>
              <a:tr h="5233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effectLst/>
                        </a:rPr>
                        <a:t>Тырныаузский</a:t>
                      </a:r>
                      <a:r>
                        <a:rPr lang="ru-RU" sz="1600" u="none" strike="noStrike" dirty="0">
                          <a:effectLst/>
                        </a:rPr>
                        <a:t> ГОК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275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W, Mo, Bi, Au, Pt, </a:t>
                      </a:r>
                      <a:r>
                        <a:rPr lang="ru-RU" sz="1200" u="none" strike="noStrike" dirty="0">
                          <a:effectLst/>
                        </a:rPr>
                        <a:t>РЗМ, пески, цемент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600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700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620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extLst>
                  <a:ext uri="{0D108BD9-81ED-4DB2-BD59-A6C34878D82A}">
                    <a16:rowId xmlns:a16="http://schemas.microsoft.com/office/drawing/2014/main" val="2506720701"/>
                  </a:ext>
                </a:extLst>
              </a:tr>
              <a:tr h="47435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Сибирь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effectLst/>
                        </a:rPr>
                        <a:t>Тейский</a:t>
                      </a:r>
                      <a:r>
                        <a:rPr lang="ru-RU" sz="1600" u="none" strike="noStrike" dirty="0">
                          <a:effectLst/>
                        </a:rPr>
                        <a:t> ГОК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170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Fe, Au, Pt, TiO2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180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extLst>
                  <a:ext uri="{0D108BD9-81ED-4DB2-BD59-A6C34878D82A}">
                    <a16:rowId xmlns:a16="http://schemas.microsoft.com/office/drawing/2014/main" val="3507180154"/>
                  </a:ext>
                </a:extLst>
              </a:tr>
              <a:tr h="474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effectLst/>
                        </a:rPr>
                        <a:t>Мундыбашский</a:t>
                      </a:r>
                      <a:r>
                        <a:rPr lang="ru-RU" sz="1600" u="none" strike="noStrike" dirty="0">
                          <a:effectLst/>
                        </a:rPr>
                        <a:t> ГОК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Fe, Al2O3, Au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180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extLst>
                  <a:ext uri="{0D108BD9-81ED-4DB2-BD59-A6C34878D82A}">
                    <a16:rowId xmlns:a16="http://schemas.microsoft.com/office/drawing/2014/main" val="1584988448"/>
                  </a:ext>
                </a:extLst>
              </a:tr>
              <a:tr h="474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effectLst/>
                        </a:rPr>
                        <a:t>Краснокаменский</a:t>
                      </a:r>
                      <a:r>
                        <a:rPr lang="ru-RU" sz="1600" u="none" strike="noStrike" dirty="0">
                          <a:effectLst/>
                        </a:rPr>
                        <a:t> ГОК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40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Au, Pt, Fe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180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extLst>
                  <a:ext uri="{0D108BD9-81ED-4DB2-BD59-A6C34878D82A}">
                    <a16:rowId xmlns:a16="http://schemas.microsoft.com/office/drawing/2014/main" val="3652707282"/>
                  </a:ext>
                </a:extLst>
              </a:tr>
              <a:tr h="523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Дальний Восток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Солнечный ГОК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 err="1">
                          <a:effectLst/>
                        </a:rPr>
                        <a:t>Sn</a:t>
                      </a:r>
                      <a:r>
                        <a:rPr lang="de-DE" sz="1200" u="none" strike="noStrike" dirty="0">
                          <a:effectLst/>
                        </a:rPr>
                        <a:t>, W, </a:t>
                      </a:r>
                      <a:r>
                        <a:rPr lang="de-DE" sz="1200" u="none" strike="noStrike" dirty="0" err="1">
                          <a:effectLst/>
                        </a:rPr>
                        <a:t>Pl</a:t>
                      </a:r>
                      <a:r>
                        <a:rPr lang="de-DE" sz="1200" u="none" strike="noStrike" dirty="0">
                          <a:effectLst/>
                        </a:rPr>
                        <a:t>, </a:t>
                      </a:r>
                      <a:r>
                        <a:rPr lang="de-DE" sz="1200" u="none" strike="noStrike" dirty="0" err="1">
                          <a:effectLst/>
                        </a:rPr>
                        <a:t>Fe</a:t>
                      </a:r>
                      <a:r>
                        <a:rPr lang="de-DE" sz="1200" u="none" strike="noStrike" dirty="0">
                          <a:effectLst/>
                        </a:rPr>
                        <a:t>, </a:t>
                      </a:r>
                      <a:r>
                        <a:rPr lang="de-DE" sz="1200" u="none" strike="noStrike" dirty="0" err="1">
                          <a:effectLst/>
                        </a:rPr>
                        <a:t>Cu</a:t>
                      </a:r>
                      <a:r>
                        <a:rPr lang="de-DE" sz="1200" u="none" strike="noStrike" dirty="0">
                          <a:effectLst/>
                        </a:rPr>
                        <a:t>, Bi, </a:t>
                      </a:r>
                      <a:r>
                        <a:rPr lang="de-DE" sz="1200" u="none" strike="noStrike" dirty="0" err="1">
                          <a:effectLst/>
                        </a:rPr>
                        <a:t>Sb</a:t>
                      </a:r>
                      <a:r>
                        <a:rPr lang="de-DE" sz="1200" u="none" strike="noStrike" dirty="0">
                          <a:effectLst/>
                        </a:rPr>
                        <a:t>, Au, </a:t>
                      </a:r>
                      <a:r>
                        <a:rPr lang="de-DE" sz="1200" u="none" strike="noStrike" dirty="0" err="1">
                          <a:effectLst/>
                        </a:rPr>
                        <a:t>Ag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extLst>
                  <a:ext uri="{0D108BD9-81ED-4DB2-BD59-A6C34878D82A}">
                    <a16:rowId xmlns:a16="http://schemas.microsoft.com/office/drawing/2014/main" val="1577985873"/>
                  </a:ext>
                </a:extLst>
              </a:tr>
              <a:tr h="359866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Итого: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3100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3720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25" marR="3325" marT="3325" marB="0" anchor="b"/>
                </a:tc>
                <a:extLst>
                  <a:ext uri="{0D108BD9-81ED-4DB2-BD59-A6C34878D82A}">
                    <a16:rowId xmlns:a16="http://schemas.microsoft.com/office/drawing/2014/main" val="1914464569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13774" y="156754"/>
            <a:ext cx="107550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Предварительный расчет финансовых вложений в проект переработки шламовых хранилищ первой очереди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513180" y="6467715"/>
            <a:ext cx="6672887" cy="365125"/>
          </a:xfrm>
        </p:spPr>
        <p:txBody>
          <a:bodyPr/>
          <a:lstStyle/>
          <a:p>
            <a:r>
              <a:rPr lang="ru-RU" dirty="0" smtClean="0"/>
              <a:t>ООО «Геотехресурс» 2017 </a:t>
            </a:r>
            <a:endParaRPr lang="en-US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966856" y="643723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913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2113" y="2185851"/>
            <a:ext cx="104589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Для организации и продвижения предлагаемого масштабного Проекта потребуется привлечение значительного объёма инвестиционных средств, который мы оцениваем в 3,1 млрд. рублей 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срок не менее 7 лет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ООО «Геотехресурс» 2017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6023" y="539931"/>
            <a:ext cx="1077250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ru-RU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Сегодня мы с уверенностью можем сказать, что </a:t>
            </a:r>
            <a:r>
              <a:rPr lang="ru-RU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наша </a:t>
            </a:r>
            <a:r>
              <a:rPr lang="ru-RU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группа компаний и привлечённых специалистов в течение ближайших 2-3 лет в состоянии  наладить масштабное производство модульных обогатительных комплексов (МОК), мощностью переработки (по сухому сырью)  до миллиона и более тонн в год на каждом выбранном объекте, и на этой базе  организовать производственные региональные центры по обучению обслуживающих специалистов и внедрению таких комплексов на Урале, Северном Кавказе, в Сибири и на Дальнем Востоке. При этом общий объем ежегодно получаемых  ДМ и МПГ может  составлять от 2 до 10 тонн.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ООО «Геотехресурс» 2017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97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3773" y="1088571"/>
            <a:ext cx="1037253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ctr">
              <a:spcAft>
                <a:spcPts val="0"/>
              </a:spcAft>
            </a:pPr>
            <a:r>
              <a:rPr lang="ru-RU" sz="4000" dirty="0">
                <a:solidFill>
                  <a:srgbClr val="FFC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Реализация этого этапа обеспечит необходимую сырьевую базу для создания в регионах целого ряда металлургических заводов, основанных на новых технологиях получения  драгоценных, чистых и особо чистых металлов и сплавов.</a:t>
            </a:r>
            <a:endParaRPr lang="ru-RU" sz="4000" dirty="0">
              <a:solidFill>
                <a:srgbClr val="FFC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ООО «Геотехресурс» 2017 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78497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177</TotalTime>
  <Words>851</Words>
  <Application>Microsoft Office PowerPoint</Application>
  <PresentationFormat>Широкоэкранный</PresentationFormat>
  <Paragraphs>124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Tw Cen MT</vt:lpstr>
      <vt:lpstr>Капля</vt:lpstr>
      <vt:lpstr>Инновационный проект переработки техногенных образований</vt:lpstr>
      <vt:lpstr> </vt:lpstr>
      <vt:lpstr>Презентация PowerPoint</vt:lpstr>
      <vt:lpstr>патенты</vt:lpstr>
      <vt:lpstr>Презентация PowerPoint</vt:lpstr>
      <vt:lpstr>Презентация PowerPoint</vt:lpstr>
      <vt:lpstr>Мобильный обогатительный комплекс мощностью 15 тонн в час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Высокорентабельный проект переработки техногенных образований</dc:title>
  <dc:creator>Сергей Полуэктов</dc:creator>
  <cp:lastModifiedBy>Сергей Полуэктов</cp:lastModifiedBy>
  <cp:revision>18</cp:revision>
  <dcterms:created xsi:type="dcterms:W3CDTF">2017-09-27T06:28:11Z</dcterms:created>
  <dcterms:modified xsi:type="dcterms:W3CDTF">2017-09-27T09:25:32Z</dcterms:modified>
</cp:coreProperties>
</file>