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57" r:id="rId4"/>
    <p:sldId id="259" r:id="rId5"/>
    <p:sldId id="265" r:id="rId6"/>
    <p:sldId id="261" r:id="rId7"/>
    <p:sldId id="262" r:id="rId8"/>
    <p:sldId id="266" r:id="rId9"/>
    <p:sldId id="264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B32"/>
    <a:srgbClr val="363D48"/>
    <a:srgbClr val="4A5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6" d="100"/>
          <a:sy n="106" d="100"/>
        </p:scale>
        <p:origin x="-108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4564C-D0A5-4137-B46C-7BEB7EFAD9B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47E91-88BA-4FAB-9BE6-505BCF650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792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CBD4333-8765-4373-994B-B2C4CD30CA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02E359-43A8-4663-B374-AFF6F46ED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F17E991-6BF7-42FB-BD5A-381824A00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2ACFB8-7506-482D-B231-C980C2D8F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C199F4-016C-452B-B92B-FD7594D64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234184A-E97B-4C44-A738-C6808DD2D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57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E1CE25-4CC8-4524-BC78-945C03B81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2EFDD-9C97-4DFA-B7EF-AA3097E58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211039C-F79B-42AD-9BEE-8CAB91121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35B3BBB-379E-452D-98B8-D8F092976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B9BBEE-97C2-4DE1-9006-388B69B18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808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D1288A-C689-4F3C-A5D6-7DFC82AE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01F03C4-D983-4605-8DDC-22969BB07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2F1836-FDAE-4D30-9F24-CA0C31656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2B648A3-3C2E-4580-86E1-FF7C49CF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8BB75-5A23-4C9E-A6FC-F0D54090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36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0E8138-14BB-479F-8605-6229E0BBB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12C7E9-342B-4821-B80C-A1735E154F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A929AAF-2AEE-463F-87B7-30D4C837A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844FC70-6B0C-4C37-9243-D068CA35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64D70FB-2759-4EF1-A94D-A626DEB0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715A50F-847C-4446-9B00-F674A888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AC5604-E9BD-4F6E-9BF9-7530919B2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5D398E-C1B1-4ABE-B800-2CB4B42C8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A75FA8E-4762-45B3-AAA3-EF59D8E88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1BC3476-8D2B-4747-A6DA-4E52D434E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A3CD930-E2D9-45CB-9825-F84B23C726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1AF7561-EABF-431C-A944-66AF5BB68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63B115A-3794-4F0E-A7BC-357B63B7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8DC624C-5A8D-47E2-99D3-1B8ADAA81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25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282B8A-6393-4839-911C-43F299D5E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532EC08-A86C-43AF-8549-E8558FB44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E06BBC2-C32C-4CC3-8AC2-FAA8B526B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E288163-F7B8-45C6-B5DC-795CA5FAA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81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3CBDD11-2CE3-4DBE-ABA9-CF73E3431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31AB9AE-55CF-47DB-9199-08CD7E4C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59D9D63-08B9-457F-B339-7BA8E489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4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A89639-1F31-423A-BEA4-025341FE3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5936EB-4833-428D-9D0D-85E67C5BD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24EE994-AAE4-4140-BEBC-A18F27FB5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4F5E72C-0030-4918-BE76-309E94441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8DB6F35-947F-412D-9DEB-BCCDDC9A3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541BDB-D5E8-4538-8253-C81DEFC9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88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D518AA-415E-4B9E-B6CE-3D9512DC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0757C97-FB6D-45E9-86D6-4D17B9E46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47D716E-729A-4CEE-A527-D5A88DC2C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E5531C1-0989-42F3-8B55-ED2B6369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7A5DC33-81AA-4C8B-9524-D9DBAF26C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42AD5DE-476C-4848-A5E6-177BF17CC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02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F1E52A-445B-4003-8330-C9C1F8D1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6384515-B604-4B81-958B-46C790F03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575CF8-AA8A-4D65-81AB-92AA624C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0C2321-D046-43DC-822E-2B925CBA5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DF8C07-8301-4549-A144-486E743A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389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57117D0-51FF-462F-87A5-8F763DB29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1F9D19D-DDD9-442E-A974-5F562456F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332ADB-FF6B-4182-A33F-F14AA33DE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C536EC-5EE7-4A1D-AB65-56333D74E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2528C87-E0CC-4401-80B2-1A5FE0BC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8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5B0211F-5DAB-494F-AF3E-16B93A60AB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A4367-D87A-4656-9B82-E7F93FA25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0BF2EBB-B7FB-4F01-8B69-0598994E4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E4841F7-36A3-4C94-A4C4-CB9E46D09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36F46-D373-4305-8DD8-28FCC05803E0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7915597-1FA5-476A-9CF9-902C4952C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5B2BF89-047B-45E4-8349-A678D5B03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C1024-499E-4324-A73D-2CC3F9B77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11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A9BE6E-42CD-4DE4-B5B6-5BCA9FB33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626" y="869576"/>
            <a:ext cx="9000562" cy="2357717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Многопрофильный агропромышленный комплекс </a:t>
            </a:r>
            <a:endParaRPr lang="ru-RU" sz="48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F0438D-1880-4E64-97C9-3038B29C0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6744" y="3841641"/>
            <a:ext cx="6612150" cy="1655762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4A536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8423" y="6245643"/>
            <a:ext cx="624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Республика Северная Осетия – Алания, г. Владикавказ - 2022 г.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1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D39528-A488-4C64-A503-8EC5F30D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188" y="320302"/>
            <a:ext cx="7947212" cy="450664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Краткое описание </a:t>
            </a:r>
            <a:r>
              <a:rPr lang="ru-RU" sz="3200" b="1" dirty="0" smtClean="0"/>
              <a:t>проекта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16423" y="951012"/>
            <a:ext cx="9368118" cy="500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Республике Северная Осетия - Алания, Пригородного района, ст. Архонская, 1 км. автодороги Архонская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Гизель </a:t>
            </a:r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(на </a:t>
            </a:r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земельном участке, площадью 73 870 кв. м., кадастровый номер 15:08:0010302:159 </a:t>
            </a:r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реализуется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инвестиционный проект по возведению Многопрофильного агропромышленного комплекса.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первом этапе планируется строительство и ввод в эксплуатацию следующих объектов: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1.1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Мукомольная мельница 250 тонн / сутки;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1.2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Цех по переработке и консервированию сельскохозяйственной продукции, 2 линии.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(10 тыс. тонн переработанных овощей в год)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Цех по производству пастилы, мармелада, пряников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чурчхелы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5 тонн/в смену.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1. 4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Логистическая база и складской комплекс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фрукто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-овощехранилище) общей ёмкостью единовременного хранения в 10 тыс. тонн;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втором этапе: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2.1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Цех по разливу воды, овощных и фруктовых соков, производительностью до 12 000 бутылок/час. 2 линии.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2.2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Зернохранилище на 100 тыс. тонн с зерноочистительным и сушильным комплексом 160 тонн/час;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2.3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Тепличный комплекс по выращиванию овощных и зеленных культур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общей площадью 3,0 га;</a:t>
            </a:r>
            <a:endParaRPr lang="ru-RU" sz="16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8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D39528-A488-4C64-A503-8EC5F30DB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Социальная значимость </a:t>
            </a:r>
            <a:r>
              <a:rPr lang="ru-RU" sz="3200" b="1" dirty="0" smtClean="0"/>
              <a:t>и основные преимущества проекта</a:t>
            </a:r>
            <a:r>
              <a:rPr lang="ru-RU" sz="3200" b="1" dirty="0"/>
              <a:t>:</a:t>
            </a:r>
            <a:r>
              <a:rPr lang="ru-RU" sz="3200" dirty="0"/>
              <a:t>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95079" y="1451897"/>
            <a:ext cx="74676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1.</a:t>
            </a:r>
            <a:r>
              <a:rPr lang="ru-RU" sz="1600" dirty="0"/>
              <a:t> Создание 250 новых рабочих мест на территории комплекса. </a:t>
            </a:r>
            <a:br>
              <a:rPr lang="ru-RU" sz="1600" dirty="0"/>
            </a:br>
            <a:r>
              <a:rPr lang="ru-RU" sz="1600" b="1" dirty="0"/>
              <a:t>2.</a:t>
            </a:r>
            <a:r>
              <a:rPr lang="ru-RU" sz="1600" dirty="0"/>
              <a:t> Увеличение занятости местного населения в выращивании фруктов и овощей, </a:t>
            </a:r>
            <a:br>
              <a:rPr lang="ru-RU" sz="1600" dirty="0"/>
            </a:br>
            <a:r>
              <a:rPr lang="ru-RU" sz="1600" dirty="0"/>
              <a:t>за счет последующего роста потребности в сырье для производства. </a:t>
            </a:r>
            <a:br>
              <a:rPr lang="ru-RU" sz="1600" dirty="0"/>
            </a:br>
            <a:r>
              <a:rPr lang="ru-RU" sz="1600" b="1" dirty="0"/>
              <a:t>3.</a:t>
            </a:r>
            <a:r>
              <a:rPr lang="ru-RU" sz="1600" dirty="0"/>
              <a:t> Укрепление экономики Республики Северная Осетия-Алания за счет увеличения налоговых платежей.</a:t>
            </a:r>
            <a:br>
              <a:rPr lang="ru-RU" sz="1600" dirty="0"/>
            </a:br>
            <a:r>
              <a:rPr lang="ru-RU" sz="1600" b="1" dirty="0"/>
              <a:t>4.</a:t>
            </a:r>
            <a:r>
              <a:rPr lang="ru-RU" sz="1600" dirty="0"/>
              <a:t> В повышении уровня конкуренции на рынках сбыта и снижении или стабилизации цен;</a:t>
            </a:r>
            <a:br>
              <a:rPr lang="ru-RU" sz="1600" dirty="0"/>
            </a:br>
            <a:r>
              <a:rPr lang="ru-RU" sz="1600" b="1" dirty="0"/>
              <a:t>5.</a:t>
            </a:r>
            <a:r>
              <a:rPr lang="ru-RU" sz="1600" dirty="0"/>
              <a:t> Реализация государственной политики по </a:t>
            </a:r>
            <a:r>
              <a:rPr lang="ru-RU" sz="1600" dirty="0" err="1"/>
              <a:t>импортозамещению</a:t>
            </a:r>
            <a:r>
              <a:rPr lang="ru-RU" sz="1600" dirty="0"/>
              <a:t>.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95079" y="3589524"/>
            <a:ext cx="71493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6</a:t>
            </a:r>
            <a:r>
              <a:rPr lang="ru-RU" sz="1600" b="1" dirty="0" smtClean="0"/>
              <a:t>.</a:t>
            </a:r>
            <a:r>
              <a:rPr lang="ru-RU" sz="1600" dirty="0" smtClean="0"/>
              <a:t> </a:t>
            </a:r>
            <a:r>
              <a:rPr lang="ru-RU" sz="1600" dirty="0"/>
              <a:t>Высокий спрос на продукцию проекта.</a:t>
            </a:r>
            <a:br>
              <a:rPr lang="ru-RU" sz="1600" dirty="0"/>
            </a:br>
            <a:r>
              <a:rPr lang="ru-RU" sz="1600" b="1" dirty="0" smtClean="0"/>
              <a:t>7.</a:t>
            </a:r>
            <a:r>
              <a:rPr lang="ru-RU" sz="1600" dirty="0" smtClean="0"/>
              <a:t> </a:t>
            </a:r>
            <a:r>
              <a:rPr lang="ru-RU" sz="1600" dirty="0"/>
              <a:t>Низкий уровень конкуренции. </a:t>
            </a:r>
            <a:br>
              <a:rPr lang="ru-RU" sz="1600" dirty="0"/>
            </a:br>
            <a:r>
              <a:rPr lang="ru-RU" sz="1600" b="1" dirty="0" smtClean="0"/>
              <a:t>8.</a:t>
            </a:r>
            <a:r>
              <a:rPr lang="ru-RU" sz="1600" dirty="0" smtClean="0"/>
              <a:t> </a:t>
            </a:r>
            <a:r>
              <a:rPr lang="ru-RU" sz="1600" dirty="0"/>
              <a:t>Государственная поддержка отрасли. </a:t>
            </a:r>
            <a:br>
              <a:rPr lang="ru-RU" sz="1600" dirty="0"/>
            </a:br>
            <a:r>
              <a:rPr lang="ru-RU" sz="1600" b="1" dirty="0" smtClean="0"/>
              <a:t>9.</a:t>
            </a:r>
            <a:r>
              <a:rPr lang="ru-RU" sz="1600" dirty="0" smtClean="0"/>
              <a:t> </a:t>
            </a:r>
            <a:r>
              <a:rPr lang="ru-RU" sz="1600" dirty="0"/>
              <a:t>Расположение  в  регионе  с благоприятными природно-климатическими условиями. </a:t>
            </a:r>
            <a:br>
              <a:rPr lang="ru-RU" sz="1600" dirty="0"/>
            </a:br>
            <a:r>
              <a:rPr lang="ru-RU" sz="1600" b="1" dirty="0" smtClean="0"/>
              <a:t>10.</a:t>
            </a:r>
            <a:r>
              <a:rPr lang="ru-RU" sz="1600" dirty="0" smtClean="0"/>
              <a:t> </a:t>
            </a:r>
            <a:r>
              <a:rPr lang="ru-RU" sz="1600" dirty="0"/>
              <a:t>Использование современных технологий.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Целью деятельности «Агропромышленного комплекса «Станица Архонская»» является организация и поддержание современного сельскохозяйственного производства, переработка сельхозпродукции и ее сбыт.</a:t>
            </a:r>
          </a:p>
        </p:txBody>
      </p:sp>
    </p:spTree>
    <p:extLst>
      <p:ext uri="{BB962C8B-B14F-4D97-AF65-F5344CB8AC3E}">
        <p14:creationId xmlns:p14="http://schemas.microsoft.com/office/powerpoint/2010/main" val="526528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D39528-A488-4C64-A503-8EC5F30D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412" y="221691"/>
            <a:ext cx="6875930" cy="66581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ТЕКУЩЕЕ СОСТОЯНИЕ ПРОЕКТА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68188" y="931945"/>
            <a:ext cx="989703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Существующих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ограничений (обременения) права на момент составления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презентации не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зарегистрировано.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Разрешенное использование: ведение сельскохозяйственной деятельности.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Земли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сельскохозяйственного назначения.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текущий момент проект находится на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инвестиционной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стадии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содержащая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себе следующие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этапы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прохождение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экспертизы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проектной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документации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строительство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производственного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комплекса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внутриплощадочные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инженерные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коммуникации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благоустройство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территории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оборудования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пуско-наладочные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техники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ввод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объекта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эксплуатацию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разрешения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ввод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объекта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эксплуатацию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набор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персонала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сырья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стартовых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оборотных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средств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участке находится незавершенное строительство, включающее: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назначение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площадью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1 071,9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степень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готовности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50%,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площадью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1370,7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назначение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площадью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30,3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Навес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площадью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101,6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Забор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протяженностью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735 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/>
              <a:t/>
            </a:r>
            <a:br>
              <a:rPr lang="en-US" sz="1400" dirty="0" smtClean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5725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2964" y="266512"/>
            <a:ext cx="10515600" cy="46859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Схема реализации проекта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219483" y="788895"/>
            <a:ext cx="3830822" cy="627529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Инициатор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земельного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участка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подготовительных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строительство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части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зданий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сооружений</a:t>
            </a:r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idx="1"/>
          </p:nvPr>
        </p:nvSpPr>
        <p:spPr>
          <a:xfrm>
            <a:off x="4255343" y="1622610"/>
            <a:ext cx="3803928" cy="631356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Фонд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промышленности и банковские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lang="en-US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льготного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кредита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оборудования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техники</a:t>
            </a:r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6"/>
          <p:cNvSpPr>
            <a:spLocks noGrp="1"/>
          </p:cNvSpPr>
          <p:nvPr>
            <p:ph type="body" idx="1"/>
          </p:nvPr>
        </p:nvSpPr>
        <p:spPr>
          <a:xfrm>
            <a:off x="4246377" y="2384611"/>
            <a:ext cx="3803930" cy="618563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Банковские организации</a:t>
            </a:r>
          </a:p>
          <a:p>
            <a:pPr algn="ctr"/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кредитов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строительные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оборотные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</a:t>
            </a:r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idx="1"/>
          </p:nvPr>
        </p:nvSpPr>
        <p:spPr>
          <a:xfrm>
            <a:off x="4237317" y="3110752"/>
            <a:ext cx="3812989" cy="546847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Поставщики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оборудования и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техники 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поставка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монтаж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пуско-наладка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оборудования</a:t>
            </a:r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поставка</a:t>
            </a:r>
            <a:r>
              <a:rPr lang="en-US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техники</a:t>
            </a:r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6"/>
          <p:cNvSpPr>
            <a:spLocks noGrp="1"/>
          </p:cNvSpPr>
          <p:nvPr>
            <p:ph type="body" idx="1"/>
          </p:nvPr>
        </p:nvSpPr>
        <p:spPr>
          <a:xfrm>
            <a:off x="4237317" y="3814294"/>
            <a:ext cx="3839884" cy="390152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Подрядные организации</a:t>
            </a:r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</a:t>
            </a:r>
            <a:r>
              <a:rPr lang="en-US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строительно-монтажных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Текст 6"/>
          <p:cNvSpPr>
            <a:spLocks noGrp="1"/>
          </p:cNvSpPr>
          <p:nvPr>
            <p:ph type="body" idx="1"/>
          </p:nvPr>
        </p:nvSpPr>
        <p:spPr>
          <a:xfrm>
            <a:off x="4228352" y="4419597"/>
            <a:ext cx="3893672" cy="587375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Инициатор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набор</a:t>
            </a:r>
            <a:r>
              <a:rPr lang="en-US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персонала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сырья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стартовых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оборотных</a:t>
            </a:r>
            <a:r>
              <a:rPr lang="en-US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</a:t>
            </a:r>
            <a:endParaRPr lang="ru-RU" sz="1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59858" y="5159660"/>
            <a:ext cx="8695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запуска проекта </a:t>
            </a:r>
            <a:r>
              <a:rPr lang="ru-RU" dirty="0" smtClean="0"/>
              <a:t>необходимы </a:t>
            </a:r>
            <a:r>
              <a:rPr lang="ru-RU" dirty="0"/>
              <a:t>инвестиции </a:t>
            </a:r>
            <a:r>
              <a:rPr lang="ru-RU" dirty="0" smtClean="0"/>
              <a:t>на первом этапе в </a:t>
            </a:r>
            <a:r>
              <a:rPr lang="ru-RU" dirty="0"/>
              <a:t>сумме 1 070,6 млн</a:t>
            </a:r>
            <a:r>
              <a:rPr lang="ru-RU" dirty="0" smtClean="0"/>
              <a:t>. руб</a:t>
            </a:r>
            <a:r>
              <a:rPr lang="ru-RU" dirty="0"/>
              <a:t>., </a:t>
            </a:r>
            <a:r>
              <a:rPr lang="ru-RU" dirty="0" smtClean="0"/>
              <a:t>ранее </a:t>
            </a:r>
            <a:r>
              <a:rPr lang="ru-RU" dirty="0"/>
              <a:t>за счет собственных средств уже вложено 304,7 млн</a:t>
            </a:r>
            <a:r>
              <a:rPr lang="ru-RU" dirty="0" smtClean="0"/>
              <a:t>. руб</a:t>
            </a:r>
            <a:r>
              <a:rPr lang="ru-RU" dirty="0"/>
              <a:t>., таким образом, общий бюджет проекта составляет 1 375,3 </a:t>
            </a:r>
            <a:r>
              <a:rPr lang="ru-RU" dirty="0" err="1"/>
              <a:t>млн.руб</a:t>
            </a:r>
            <a:r>
              <a:rPr lang="ru-RU" dirty="0"/>
              <a:t>.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7611035" y="1353668"/>
            <a:ext cx="259976" cy="268941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7642411" y="2196353"/>
            <a:ext cx="259976" cy="268941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7637928" y="2913529"/>
            <a:ext cx="259976" cy="268941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7646894" y="3630704"/>
            <a:ext cx="259976" cy="268941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7646894" y="4132730"/>
            <a:ext cx="259976" cy="34065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718" y="463738"/>
            <a:ext cx="5293659" cy="352051"/>
          </a:xfrm>
        </p:spPr>
        <p:txBody>
          <a:bodyPr/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ru-RU" b="1" dirty="0"/>
              <a:t>Экономические показатели </a:t>
            </a:r>
            <a:r>
              <a:rPr lang="ru-RU" b="1" dirty="0" smtClean="0"/>
              <a:t>проекта</a:t>
            </a:r>
            <a:r>
              <a:rPr lang="en-US" b="1" dirty="0" smtClean="0"/>
              <a:t>: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814633"/>
              </p:ext>
            </p:extLst>
          </p:nvPr>
        </p:nvGraphicFramePr>
        <p:xfrm>
          <a:off x="5540188" y="362257"/>
          <a:ext cx="5405717" cy="619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7486"/>
                <a:gridCol w="1208231"/>
              </a:tblGrid>
              <a:tr h="38530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Временной интервал проекта,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мес.начала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мес.завершения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9.2022-12.2028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 периода (горизонта) расчетов, мес. (лет)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 (6,33)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инвестиций в проект,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1 375 339,6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Потребность во внешнем финансировании,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1 375 339,6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302899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Реинвестирование чистых накопленных средств,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2 347,1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302899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Средневзвешенная ставка дисконтирования (WACC),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15,32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Приведенная стоимость (PV),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1 406 892,7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приведенная стоимость (NPV),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202 475,3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окупаемости (РВР), мес. (лет)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61,7 (5,14)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302899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Дисконтированный срок окупаемости (DPBP), мес. (лет)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73,9 (6,16)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 норма доходности (IRR),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19,74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38530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Модифицированная внутренняя норма доходности (MIRR),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10,69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прибыльности (PI)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прибыльности дисконтированный (PI d)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Поступления от продаж,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18 176 503,0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2 140 990,7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Рентабельность инвестиций (ARR),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19,65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Операционная рентабельность,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16,70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EBITDA,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21,87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EBITDA,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3 452 814,3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операционной безубыточности,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38530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 по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внеш.финансированию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 PV),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53,61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платежей в бюджет и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внебюджет.ф-ды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1 373 355,4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 же, с учетом дисконтирования,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968 820,9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риска - вторая группа (минимальный риск),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Операционный рычаг (DOL),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  <a:tr h="192651">
                <a:tc>
                  <a:txBody>
                    <a:bodyPr/>
                    <a:lstStyle/>
                    <a:p>
                      <a:pPr indent="1968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покрытия ссудной задолженности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86" marR="5578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38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0575" y="277458"/>
            <a:ext cx="8440271" cy="719603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Структура необходимого персонала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на первом этапе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представлена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 таблице: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12" y="997061"/>
            <a:ext cx="6412212" cy="50361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763436" y="5202250"/>
            <a:ext cx="3854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/>
              <a:t>154 новых рабочих мест, со </a:t>
            </a:r>
            <a:br>
              <a:rPr lang="ru-RU" sz="1600" dirty="0" smtClean="0"/>
            </a:br>
            <a:r>
              <a:rPr lang="ru-RU" sz="1600" dirty="0" smtClean="0"/>
              <a:t>средней месячной заработной платой </a:t>
            </a:r>
            <a:r>
              <a:rPr lang="ru-RU" sz="1600" dirty="0"/>
              <a:t>составит порядка </a:t>
            </a:r>
            <a:r>
              <a:rPr lang="ru-RU" sz="1600" dirty="0" smtClean="0"/>
              <a:t>35,0 тыс. руб.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5311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6411" y="634067"/>
            <a:ext cx="9148482" cy="59409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Налоговые платежи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ЮЛ, реализующего новый инвестиционный проект, за год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01686"/>
              </p:ext>
            </p:extLst>
          </p:nvPr>
        </p:nvGraphicFramePr>
        <p:xfrm>
          <a:off x="914396" y="1831289"/>
          <a:ext cx="10461816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818"/>
                <a:gridCol w="871818"/>
                <a:gridCol w="871818"/>
                <a:gridCol w="871818"/>
                <a:gridCol w="871818"/>
                <a:gridCol w="871818"/>
                <a:gridCol w="871818"/>
                <a:gridCol w="871818"/>
                <a:gridCol w="871818"/>
                <a:gridCol w="871818"/>
                <a:gridCol w="871818"/>
                <a:gridCol w="87181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Уровень бюджета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1-й год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10-й</a:t>
                      </a:r>
                      <a:r>
                        <a:rPr lang="ru-RU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ФБ*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22,7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23,9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201,1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КБ субъекта РФ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94,1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762,4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Всего, в том числе</a:t>
                      </a: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77,1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87,8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94,7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108,4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114,3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119,2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123,9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smtClean="0">
                          <a:latin typeface="Times New Roman" pitchFamily="18" charset="0"/>
                          <a:cs typeface="Times New Roman" pitchFamily="18" charset="0"/>
                        </a:rPr>
                        <a:t>963,5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254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141" y="367552"/>
            <a:ext cx="10515600" cy="69924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Предложение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3296" y="1066800"/>
            <a:ext cx="879437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400" b="1" dirty="0" smtClean="0"/>
              <a:t>	На </a:t>
            </a:r>
            <a:r>
              <a:rPr lang="ru-RU" sz="1400" b="1" dirty="0"/>
              <a:t>сегодняшний день, у инициатора проекта отсутствуют собственные финансовые средства, для того чтобы актуализировать документацию, освоить выделенные субсидии на инфраструктуру в размере – 319,7 млн. руб., и продолжить строительство комплекса</a:t>
            </a:r>
            <a:r>
              <a:rPr lang="ru-RU" sz="1400" b="1" dirty="0" smtClean="0"/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	</a:t>
            </a:r>
            <a:r>
              <a:rPr lang="ru-RU" sz="1400" dirty="0" smtClean="0"/>
              <a:t>Инициатором </a:t>
            </a:r>
            <a:r>
              <a:rPr lang="ru-RU" sz="1400" dirty="0"/>
              <a:t>проекта были проведены переговоры с представителями АО «МСП Банк», АО «</a:t>
            </a:r>
            <a:r>
              <a:rPr lang="ru-RU" sz="1400" dirty="0" err="1"/>
              <a:t>Россельхозбанк</a:t>
            </a:r>
            <a:r>
              <a:rPr lang="ru-RU" sz="1400" dirty="0"/>
              <a:t>» , АО «КАВКАЗ.РФ», Фонд развития промышленности РФ (ФРП) , они готовы выделить кредитные средства для проекта, после того как будут выполнены их требования.</a:t>
            </a:r>
          </a:p>
          <a:p>
            <a:pPr fontAlgn="base"/>
            <a:r>
              <a:rPr lang="ru-RU" sz="1400" dirty="0" smtClean="0"/>
              <a:t>	Проект </a:t>
            </a:r>
            <a:r>
              <a:rPr lang="ru-RU" sz="1400" dirty="0"/>
              <a:t>попал в список пяти «прорывных» проектов Республики Северная Осетия – Алания, так же находится в программе Министерства экономического развития РФ и Министерства сельского хозяйства РФ. Между ООО «Агропромышленный комплекс «Станица Архонская» и Правительством РСО-Алания подписано соглашение (постановление Правительства РФ от 19 октября 2020 г. №1704) о намерениях, по результатам которого ООО «Агропромышленный комплекс «Станица Архонская» получает право на возмещение из регионального бюджета расходов, понесенных на строительство объектов инфраструктуры в рамках реализации инвестиционного проекта в размере - 319,7 млн. рублей. Ведется работа по приобретению 700 га земель сельскохозяйственного назначения для нужд агропромышленного комплекса.</a:t>
            </a:r>
          </a:p>
          <a:p>
            <a:pPr fontAlgn="base"/>
            <a:r>
              <a:rPr lang="ru-RU" sz="1400" dirty="0" smtClean="0"/>
              <a:t>	ООО </a:t>
            </a:r>
            <a:r>
              <a:rPr lang="ru-RU" sz="1400" dirty="0"/>
              <a:t>«Агропромышленный комплекс «Станица Архонская» приглашает к сотрудничеству инвесторов готовых оказать финансовое сопровождение проекта до получения кредита, на взаимовыгодных условиях для строительства и ввода в эксплуатацию объектов агропромышленного комплекса.</a:t>
            </a:r>
          </a:p>
          <a:p>
            <a:pPr fontAlgn="base"/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Возможные </a:t>
            </a:r>
            <a:r>
              <a:rPr lang="ru-RU" sz="1400" dirty="0"/>
              <a:t>формы участия в проекте:</a:t>
            </a:r>
            <a:br>
              <a:rPr lang="ru-RU" sz="1400" dirty="0"/>
            </a:br>
            <a:r>
              <a:rPr lang="ru-RU" sz="1400" dirty="0"/>
              <a:t>проектное кредитование, прямые инвестиции, долевое участие. заемное финансирование.</a:t>
            </a:r>
          </a:p>
          <a:p>
            <a:r>
              <a:rPr lang="ru-RU" sz="1400" dirty="0">
                <a:latin typeface="Times New Roman"/>
                <a:ea typeface="Times New Roman"/>
              </a:rPr>
              <a:t/>
            </a:r>
            <a:br>
              <a:rPr lang="ru-RU" sz="1400" dirty="0">
                <a:latin typeface="Times New Roman"/>
                <a:ea typeface="Times New Roman"/>
              </a:rPr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3013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89211" y="2391147"/>
            <a:ext cx="10515600" cy="1325563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Полное наименование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Общество с ограниченной ответственностью  «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Агропромышленный комплекс «Станица Архонская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Сокращенное наименование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ООО «АПК «Станица Архонская»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Дата регистрации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24.12.2018 г.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ИНН / КПП / ОГРН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1513073662 / </a:t>
            </a:r>
            <a:r>
              <a:rPr lang="ru-RU" sz="1600" dirty="0" smtClean="0"/>
              <a:t>151301001</a:t>
            </a:r>
            <a:r>
              <a:rPr lang="ru-RU" sz="1600" dirty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600" dirty="0" smtClean="0"/>
              <a:t>1181513008335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Юридический адрес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362048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Республика Северная Осетия-Алания, город Владикавказ, улица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Кырджалийская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дом 17, помещение 23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+7(867)252-15-22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Место реализации проекта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Республика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Северная Осетия-Алания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Пригородный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район, севернее станицы Архонская, 1 км автодороги Архонская – Гизель.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Генеральный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Хугаев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Мусса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Парменович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Контактный телефон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+7-936-888-89-16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77615" y="554032"/>
            <a:ext cx="41040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Информация об инициаторе проекта</a:t>
            </a:r>
            <a:r>
              <a:rPr lang="en-US" dirty="0">
                <a:latin typeface="Times New Roman" pitchFamily="18" charset="0"/>
                <a:ea typeface="Microsoft YaHei" panose="020B0503020204020204" pitchFamily="34" charset="-122"/>
                <a:cs typeface="Times New Roman" pitchFamily="18" charset="0"/>
              </a:rPr>
              <a:t>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3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484</Words>
  <Application>Microsoft Office PowerPoint</Application>
  <PresentationFormat>Произвольный</PresentationFormat>
  <Paragraphs>149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Многопрофильный агропромышленный комплекс </vt:lpstr>
      <vt:lpstr>Краткое описание проекта</vt:lpstr>
      <vt:lpstr>Социальная значимость и основные преимущества проекта: </vt:lpstr>
      <vt:lpstr>ТЕКУЩЕЕ СОСТОЯНИЕ ПРОЕКТА</vt:lpstr>
      <vt:lpstr>Схема реализации проекта</vt:lpstr>
      <vt:lpstr>Экономические показатели проекта:</vt:lpstr>
      <vt:lpstr> Структура необходимого персонала на первом этапе представлена в таблице: </vt:lpstr>
      <vt:lpstr>Налоговые платежи ЮЛ, реализующего новый инвестиционный проект, за год (млн.руб)</vt:lpstr>
      <vt:lpstr>Предложение</vt:lpstr>
      <vt:lpstr>   Полное наименование: Общество с ограниченной ответственностью  «Агропромышленный комплекс «Станица Архонская»  Сокращенное наименование: ООО «АПК «Станица Архонская» Дата регистрации: 24.12.2018 г. ИНН / КПП / ОГРН : 1513073662 / 151301001 /1181513008335    Юридический адрес:  362048, Республика Северная Осетия-Алания, город Владикавказ, улица Кырджалийская, дом 17, помещение 23, +7(867)252-15-22 Место реализации проекта:  Республика Северная Осетия-Алания , Пригородный район, севернее станицы Архонская, 1 км автодороги Архонская – Гизель.   Генеральный директор Хугаев Мусса Парменович Контактный телефон: +7-936-888-89-16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YugSpecStroy</cp:lastModifiedBy>
  <cp:revision>18</cp:revision>
  <dcterms:created xsi:type="dcterms:W3CDTF">2021-04-14T06:25:05Z</dcterms:created>
  <dcterms:modified xsi:type="dcterms:W3CDTF">2022-10-01T08:46:29Z</dcterms:modified>
</cp:coreProperties>
</file>