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6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66CAB-F68A-4D6B-A98A-35A0F8531202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2559F-0CC4-4D24-B554-01EE81B66E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C9BE4-96A9-44A7-98C1-9D628B32292B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D4E02-A7BE-400F-AAB1-562FB7AAF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66DB4-1409-48CA-BE13-659E52D29AD3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33E42-35BB-470D-A4E6-361EF3A49C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F0498-7155-4D79-A7F2-6A8AEFD8C12F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28F8A-C64C-47FE-B0F6-805B593F10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49408-63C4-4143-9DE3-53EC24C02A6A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E7675-E354-4CE9-B5A7-110C43F68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DFF77-205F-49C9-9B4E-330F1260CF3F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9C23C-EFCE-4DA1-8B83-9A26A6DDC9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D0D03-002D-4ECE-A8AC-FF873C7E98D4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15E0C-85FA-44C5-9565-9027AA5BF7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EB427-F3EA-41E4-BF42-6A2C4CF2FC7C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731F5-E326-4D02-AEC7-3CB27DC1CE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BF974-DDFC-4E7F-BB22-1B14276CCC61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1685E-7514-4DA3-96F6-194D848E15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B0D44-25D6-4A85-AE9A-89077316B6D5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10FA8-0041-4B23-95DB-27DE682394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AD951-EF27-46BE-AA20-4B97F236E850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11707-B426-4C57-82AF-01166E5240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3A2363-D835-4629-8A67-E6C4B22EE46E}" type="datetimeFigureOut">
              <a:rPr lang="ru-RU"/>
              <a:pPr>
                <a:defRPr/>
              </a:pPr>
              <a:t>27.02.2020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9C75D5-759C-4E65-B995-AFD7839385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1" r:id="rId2"/>
    <p:sldLayoutId id="2147483708" r:id="rId3"/>
    <p:sldLayoutId id="2147483702" r:id="rId4"/>
    <p:sldLayoutId id="2147483709" r:id="rId5"/>
    <p:sldLayoutId id="2147483703" r:id="rId6"/>
    <p:sldLayoutId id="2147483704" r:id="rId7"/>
    <p:sldLayoutId id="2147483710" r:id="rId8"/>
    <p:sldLayoutId id="2147483711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Строительство Гостиничного </a:t>
            </a:r>
            <a:r>
              <a:rPr smtClean="0"/>
              <a:t>SPA </a:t>
            </a:r>
            <a:r>
              <a:rPr lang="ru-RU" smtClean="0"/>
              <a:t>Комплекса</a:t>
            </a:r>
            <a:r>
              <a:rPr lang="ru-RU" smtClean="0">
                <a:cs typeface="Aharoni" pitchFamily="2" charset="-79"/>
              </a:rPr>
              <a:t> «</a:t>
            </a:r>
            <a:r>
              <a:rPr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smtClean="0">
                <a:cs typeface="Aharoni" pitchFamily="2" charset="-79"/>
              </a:rPr>
              <a:t>»</a:t>
            </a:r>
            <a:r>
              <a:rPr lang="ru-RU" smtClean="0"/>
              <a:t>    </a:t>
            </a:r>
            <a:endParaRPr lang="ru-RU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42875" y="1500188"/>
            <a:ext cx="6786563" cy="1714500"/>
          </a:xfrm>
        </p:spPr>
        <p:txBody>
          <a:bodyPr/>
          <a:lstStyle/>
          <a:p>
            <a:r>
              <a:rPr lang="ru-RU" sz="2400" b="1" smtClean="0"/>
              <a:t>Бизнес-проект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ru-RU" dirty="0" smtClean="0">
                <a:cs typeface="Aharoni" pitchFamily="2" charset="-79"/>
              </a:rPr>
              <a:t>Гостиничный </a:t>
            </a:r>
            <a:r>
              <a:rPr lang="en-US" dirty="0" smtClean="0">
                <a:cs typeface="Aharoni" pitchFamily="2" charset="-79"/>
              </a:rPr>
              <a:t>SPA </a:t>
            </a:r>
            <a:r>
              <a:rPr lang="ru-RU" dirty="0" smtClean="0">
                <a:cs typeface="Aharoni" pitchFamily="2" charset="-79"/>
              </a:rPr>
              <a:t>Комплекс  –</a:t>
            </a:r>
            <a:br>
              <a:rPr lang="ru-RU" dirty="0" smtClean="0">
                <a:cs typeface="Aharoni" pitchFamily="2" charset="-79"/>
              </a:rPr>
            </a:br>
            <a:r>
              <a:rPr lang="ru-RU" dirty="0" smtClean="0">
                <a:cs typeface="Aharoni" pitchFamily="2" charset="-79"/>
              </a:rPr>
              <a:t> «</a:t>
            </a:r>
            <a:r>
              <a:rPr lang="en-US" dirty="0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 </a:t>
            </a:r>
            <a:r>
              <a:rPr lang="en-US" dirty="0" smtClean="0">
                <a:latin typeface="Arial Rounded MT Bold" pitchFamily="34" charset="0"/>
                <a:cs typeface="Aharoni" pitchFamily="2" charset="-79"/>
              </a:rPr>
              <a:t>(</a:t>
            </a:r>
            <a:r>
              <a:rPr lang="ru-RU" dirty="0" err="1" smtClean="0">
                <a:cs typeface="Aharoni" pitchFamily="2" charset="-79"/>
              </a:rPr>
              <a:t>Тромсё</a:t>
            </a:r>
            <a:r>
              <a:rPr lang="ru-RU" dirty="0" smtClean="0">
                <a:cs typeface="Aharoni" pitchFamily="2" charset="-79"/>
              </a:rPr>
              <a:t>)    </a:t>
            </a:r>
            <a:endParaRPr lang="ru-RU" dirty="0">
              <a:cs typeface="Aharoni" pitchFamily="2" charset="-79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400" smtClean="0"/>
              <a:t>      В честь Норвежского города, расположенного в 320 километрах от Северного полярного круга, Тромсё  значительно выигрывает от своего экстремального местоположения. 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Этот район считается одним из лучших мест для просмотра Северного сияния, а сам город наполнен намеками на свою арктическую культуру. 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Развлечений тут хватает от водного парка до Полярного музея. 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Окрестности города удивительны, с березовыми лесами и прекрасным видом на многочисленные фьорды.    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Расположение  строительства данного Комплекса планируется между Москвой и С.Питербургом.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Далее после реализации этого проекта будет построена сеть  Гостиничный Комплексов « </a:t>
            </a:r>
            <a:r>
              <a:rPr lang="en-US" sz="1400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sz="1400" smtClean="0">
                <a:latin typeface="Arial Rounded MT Bold" pitchFamily="34" charset="0"/>
                <a:cs typeface="Aharoni" pitchFamily="2" charset="-79"/>
              </a:rPr>
              <a:t> </a:t>
            </a:r>
            <a:r>
              <a:rPr lang="ru-RU" sz="1400" smtClean="0">
                <a:cs typeface="Aharoni" pitchFamily="2" charset="-79"/>
              </a:rPr>
              <a:t>» .</a:t>
            </a:r>
            <a:endParaRPr lang="ru-RU" sz="1400" smtClean="0"/>
          </a:p>
          <a:p>
            <a:pPr>
              <a:buFont typeface="Wingdings 2" pitchFamily="18" charset="2"/>
              <a:buNone/>
            </a:pPr>
            <a:endParaRPr lang="ru-RU" sz="1400" smtClean="0"/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                                                       </a:t>
            </a:r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  </a:t>
            </a:r>
          </a:p>
        </p:txBody>
      </p:sp>
      <p:pic>
        <p:nvPicPr>
          <p:cNvPr id="8196" name="Рисунок 3" descr="19761460_2053673324860959_4637176026558889984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4500563"/>
            <a:ext cx="192881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4" descr="tromsye_14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4500563"/>
            <a:ext cx="5214937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r>
              <a:rPr lang="ru-RU" sz="4000" smtClean="0"/>
              <a:t>Основные вложения проекта 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38" y="1600200"/>
          <a:ext cx="7000925" cy="3735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20"/>
                <a:gridCol w="2157450"/>
                <a:gridCol w="1400185"/>
                <a:gridCol w="1400185"/>
                <a:gridCol w="1400185"/>
              </a:tblGrid>
              <a:tr h="3446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стоимость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итого </a:t>
                      </a:r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Главный </a:t>
                      </a:r>
                      <a:r>
                        <a:rPr lang="en-US" sz="1600" dirty="0" smtClean="0"/>
                        <a:t> </a:t>
                      </a:r>
                      <a:r>
                        <a:rPr lang="ru-RU" sz="1600" dirty="0" smtClean="0"/>
                        <a:t>гостиничный </a:t>
                      </a:r>
                      <a:r>
                        <a:rPr lang="en-US" sz="1600" dirty="0" smtClean="0"/>
                        <a:t>Spa </a:t>
                      </a:r>
                      <a:r>
                        <a:rPr lang="ru-RU" sz="1600" dirty="0" smtClean="0"/>
                        <a:t>комплекс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7</a:t>
                      </a:r>
                      <a:r>
                        <a:rPr lang="en-US" sz="1600" dirty="0" smtClean="0"/>
                        <a:t>00</a:t>
                      </a:r>
                      <a:r>
                        <a:rPr lang="ru-RU" sz="1600" dirty="0" smtClean="0"/>
                        <a:t> кв.м.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</a:t>
                      </a:r>
                      <a:r>
                        <a:rPr lang="en-US" sz="1600" dirty="0" smtClean="0"/>
                        <a:t>200</a:t>
                      </a:r>
                      <a:r>
                        <a:rPr lang="ru-RU" sz="1600" dirty="0" smtClean="0"/>
                        <a:t> млн.р.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Отдельно стоящие модули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</a:t>
                      </a:r>
                      <a:r>
                        <a:rPr lang="ru-RU" sz="1600" dirty="0" smtClean="0"/>
                        <a:t> модулей</a:t>
                      </a:r>
                    </a:p>
                    <a:p>
                      <a:r>
                        <a:rPr lang="ru-RU" sz="1600" dirty="0" smtClean="0"/>
                        <a:t>От 40 до 70 кв.м.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 7,5 млн.р.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</a:t>
                      </a:r>
                      <a:r>
                        <a:rPr lang="ru-RU" sz="1600" dirty="0" smtClean="0"/>
                        <a:t>9</a:t>
                      </a:r>
                      <a:r>
                        <a:rPr lang="en-US" sz="1600" dirty="0" smtClean="0"/>
                        <a:t>0 </a:t>
                      </a:r>
                      <a:r>
                        <a:rPr lang="ru-RU" sz="1600" dirty="0" smtClean="0"/>
                        <a:t>млн.р.</a:t>
                      </a:r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Ландшафт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30 млн.р.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Коммуникации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10 млн.р.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Оборудование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 50 млн.р.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380 млн.р.</a:t>
                      </a:r>
                      <a:endParaRPr lang="ru-RU" sz="1600" dirty="0"/>
                    </a:p>
                  </a:txBody>
                  <a:tcPr/>
                </a:tc>
              </a:tr>
              <a:tr h="3446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74638"/>
            <a:ext cx="7138987" cy="10112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Строительные объекты     </a:t>
            </a:r>
            <a:br>
              <a:rPr lang="ru-RU" dirty="0" smtClean="0"/>
            </a:br>
            <a:r>
              <a:rPr lang="ru-RU" dirty="0" smtClean="0"/>
              <a:t>  Комплекса </a:t>
            </a:r>
            <a:r>
              <a:rPr lang="ru-RU" dirty="0" smtClean="0">
                <a:cs typeface="Aharoni" pitchFamily="2" charset="-79"/>
              </a:rPr>
              <a:t>«</a:t>
            </a:r>
            <a:r>
              <a:rPr lang="en-US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Главный гостиничный </a:t>
            </a:r>
            <a:r>
              <a:rPr lang="en-US" sz="2000" dirty="0" smtClean="0"/>
              <a:t>Spa </a:t>
            </a:r>
            <a:r>
              <a:rPr lang="ru-RU" sz="2000" dirty="0" smtClean="0"/>
              <a:t>комплекс: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2700 кв.м. ,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1000 кв.метров – ресепшн, ресторан, </a:t>
            </a:r>
            <a:r>
              <a:rPr lang="en-US" sz="2000" dirty="0" smtClean="0"/>
              <a:t>Spa</a:t>
            </a:r>
            <a:r>
              <a:rPr lang="ru-RU" sz="2000" dirty="0" smtClean="0"/>
              <a:t>, служебные     помещения.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1700 кв.метров – номера: 72 номера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40 номеров по 20 кв.м.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20 номеров по 25 кв.м.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10 номеров по 30 кв.м.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  2 номера   по 50 кв.м.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Отдельно стоящие модули: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12 модулей от 40 до 70 кв.м.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Оборудование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4676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62"/>
                <a:gridCol w="2515578"/>
                <a:gridCol w="1493520"/>
                <a:gridCol w="1493520"/>
                <a:gridCol w="14935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стоимость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 итого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Оборудование:</a:t>
                      </a:r>
                    </a:p>
                    <a:p>
                      <a:r>
                        <a:rPr lang="ru-RU" sz="1400" dirty="0" smtClean="0"/>
                        <a:t>мебель, </a:t>
                      </a:r>
                      <a:r>
                        <a:rPr lang="ru-RU" sz="1400" dirty="0" err="1" smtClean="0"/>
                        <a:t>быт.техника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свет.оборудование</a:t>
                      </a:r>
                      <a:r>
                        <a:rPr lang="ru-RU" sz="1400" dirty="0" smtClean="0"/>
                        <a:t>, расходный материал, текстиль, интерьер.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  </a:t>
                      </a:r>
                      <a:r>
                        <a:rPr lang="en-US" sz="1400" dirty="0" smtClean="0"/>
                        <a:t>35</a:t>
                      </a:r>
                      <a:r>
                        <a:rPr lang="ru-RU" sz="1400" dirty="0" smtClean="0"/>
                        <a:t> млн.р.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SPA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15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dirty="0" smtClean="0"/>
                        <a:t>млн.р.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 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 </a:t>
                      </a:r>
                      <a:r>
                        <a:rPr lang="en-US" sz="1400" dirty="0" smtClean="0"/>
                        <a:t>50</a:t>
                      </a:r>
                      <a:r>
                        <a:rPr lang="ru-RU" sz="1400" dirty="0" smtClean="0"/>
                        <a:t> млн.р.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  Расходы и доходы Комплекса </a:t>
            </a:r>
            <a:r>
              <a:rPr lang="ru-RU" sz="3600" dirty="0" smtClean="0">
                <a:cs typeface="Aharoni" pitchFamily="2" charset="-79"/>
              </a:rPr>
              <a:t>«</a:t>
            </a:r>
            <a:r>
              <a:rPr lang="en-US" sz="3600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sz="3600" dirty="0" smtClean="0">
                <a:cs typeface="Aharoni" pitchFamily="2" charset="-79"/>
              </a:rPr>
              <a:t>»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125" y="1143000"/>
          <a:ext cx="607223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87"/>
                <a:gridCol w="2161704"/>
                <a:gridCol w="1323657"/>
                <a:gridCol w="1105236"/>
                <a:gridCol w="1214446"/>
              </a:tblGrid>
              <a:tr h="30145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№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Наименование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Т.О. Комплекса</a:t>
                      </a:r>
                      <a:r>
                        <a:rPr lang="ru-RU" sz="1050" baseline="0" dirty="0" smtClean="0"/>
                        <a:t> 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 Расходы на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dirty="0" smtClean="0"/>
                        <a:t>содержание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 </a:t>
                      </a:r>
                      <a:r>
                        <a:rPr lang="ru-RU" sz="1050" dirty="0" smtClean="0"/>
                        <a:t>Итого</a:t>
                      </a:r>
                      <a:r>
                        <a:rPr lang="ru-RU" sz="1050" baseline="0" dirty="0" smtClean="0"/>
                        <a:t> прибыль</a:t>
                      </a:r>
                      <a:endParaRPr lang="ru-RU" sz="1050" dirty="0"/>
                    </a:p>
                  </a:txBody>
                  <a:tcPr/>
                </a:tc>
              </a:tr>
              <a:tr h="123930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Гостиничный </a:t>
                      </a:r>
                      <a:r>
                        <a:rPr lang="ru-RU" sz="1000" dirty="0" err="1" smtClean="0"/>
                        <a:t>Компл.+модули</a:t>
                      </a:r>
                      <a:r>
                        <a:rPr lang="ru-RU" sz="1000" baseline="0" dirty="0" smtClean="0"/>
                        <a:t>: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/>
                        <a:t>72 номера* 7000 р. </a:t>
                      </a:r>
                    </a:p>
                    <a:p>
                      <a:r>
                        <a:rPr lang="ru-RU" sz="900" baseline="0" dirty="0" smtClean="0"/>
                        <a:t>( ср.стоимость номера /</a:t>
                      </a:r>
                      <a:r>
                        <a:rPr lang="ru-RU" sz="900" baseline="0" dirty="0" err="1" smtClean="0"/>
                        <a:t>сут</a:t>
                      </a:r>
                      <a:r>
                        <a:rPr lang="ru-RU" sz="900" baseline="0" dirty="0" smtClean="0"/>
                        <a:t>.)= 504 т.р. * 30 = 15.120 млн.р. </a:t>
                      </a:r>
                      <a:endParaRPr lang="en-US" sz="900" baseline="0" dirty="0" smtClean="0"/>
                    </a:p>
                    <a:p>
                      <a:r>
                        <a:rPr lang="ru-RU" sz="900" baseline="0" dirty="0" smtClean="0"/>
                        <a:t>В </a:t>
                      </a:r>
                      <a:r>
                        <a:rPr lang="ru-RU" sz="900" baseline="0" dirty="0" err="1" smtClean="0"/>
                        <a:t>мес.сред.год</a:t>
                      </a:r>
                      <a:r>
                        <a:rPr lang="ru-RU" sz="900" baseline="0" dirty="0" smtClean="0"/>
                        <a:t> т.о. =</a:t>
                      </a:r>
                      <a:r>
                        <a:rPr lang="en-US" sz="900" baseline="0" dirty="0" smtClean="0"/>
                        <a:t>120</a:t>
                      </a:r>
                      <a:r>
                        <a:rPr lang="ru-RU" sz="900" baseline="0" dirty="0" smtClean="0"/>
                        <a:t> млн.р./год.</a:t>
                      </a:r>
                      <a:endParaRPr lang="en-US" sz="900" baseline="0" dirty="0" smtClean="0"/>
                    </a:p>
                    <a:p>
                      <a:r>
                        <a:rPr lang="en-US" sz="900" baseline="0" dirty="0" smtClean="0"/>
                        <a:t>( </a:t>
                      </a:r>
                      <a:r>
                        <a:rPr lang="ru-RU" sz="900" baseline="0" dirty="0" smtClean="0"/>
                        <a:t>с учетом сезонности)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Персонал- 30 чел.* 45 т.р.=1350 т.р.</a:t>
                      </a:r>
                    </a:p>
                    <a:p>
                      <a:r>
                        <a:rPr lang="ru-RU" sz="900" dirty="0" smtClean="0"/>
                        <a:t>Расходный материал – 900 т.р.</a:t>
                      </a:r>
                    </a:p>
                    <a:p>
                      <a:r>
                        <a:rPr lang="ru-RU" sz="900" dirty="0" smtClean="0"/>
                        <a:t>Налоги и </a:t>
                      </a:r>
                      <a:r>
                        <a:rPr lang="ru-RU" sz="900" dirty="0" err="1" smtClean="0"/>
                        <a:t>тд.расходы</a:t>
                      </a:r>
                      <a:r>
                        <a:rPr lang="ru-RU" sz="900" dirty="0" smtClean="0"/>
                        <a:t> – 300</a:t>
                      </a:r>
                      <a:r>
                        <a:rPr lang="ru-RU" sz="900" baseline="0" dirty="0" smtClean="0"/>
                        <a:t> т.р. Итого: т.р.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12.570</a:t>
                      </a:r>
                      <a:r>
                        <a:rPr lang="ru-RU" sz="900" baseline="0" dirty="0" smtClean="0"/>
                        <a:t> млн.р./мес.</a:t>
                      </a:r>
                      <a:endParaRPr lang="ru-RU" sz="900" dirty="0"/>
                    </a:p>
                  </a:txBody>
                  <a:tcPr/>
                </a:tc>
              </a:tr>
              <a:tr h="770379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2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SPA 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Ср.чек за услугу – 2000 *</a:t>
                      </a:r>
                      <a:r>
                        <a:rPr lang="ru-RU" sz="900" baseline="0" dirty="0" smtClean="0"/>
                        <a:t> </a:t>
                      </a:r>
                      <a:r>
                        <a:rPr lang="en-US" sz="900" baseline="0" dirty="0" smtClean="0"/>
                        <a:t>4</a:t>
                      </a:r>
                      <a:r>
                        <a:rPr lang="ru-RU" sz="900" baseline="0" dirty="0" smtClean="0"/>
                        <a:t>0 *30 </a:t>
                      </a:r>
                      <a:r>
                        <a:rPr lang="ru-RU" sz="900" baseline="0" dirty="0" err="1" smtClean="0"/>
                        <a:t>дн</a:t>
                      </a:r>
                      <a:r>
                        <a:rPr lang="ru-RU" sz="900" baseline="0" dirty="0" smtClean="0"/>
                        <a:t>. = 2.4 млн.р./мес.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Расходный материал- 600 т.р.</a:t>
                      </a:r>
                    </a:p>
                    <a:p>
                      <a:r>
                        <a:rPr lang="ru-RU" sz="900" dirty="0" smtClean="0"/>
                        <a:t>Персонал – 300</a:t>
                      </a:r>
                      <a:r>
                        <a:rPr lang="ru-RU" sz="900" baseline="0" dirty="0" smtClean="0"/>
                        <a:t> т.р. Итого:  900 т.р.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 1.5</a:t>
                      </a:r>
                      <a:r>
                        <a:rPr lang="ru-RU" sz="900" baseline="0" dirty="0" smtClean="0"/>
                        <a:t> млн. р.</a:t>
                      </a:r>
                      <a:r>
                        <a:rPr lang="ru-RU" sz="900" dirty="0" smtClean="0"/>
                        <a:t>т.р./мес.</a:t>
                      </a:r>
                      <a:endParaRPr lang="ru-RU" sz="900" dirty="0"/>
                    </a:p>
                  </a:txBody>
                  <a:tcPr/>
                </a:tc>
              </a:tr>
              <a:tr h="6531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3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Ресторан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Ср.чек – 2000 * 40 * 30 </a:t>
                      </a:r>
                      <a:r>
                        <a:rPr lang="ru-RU" sz="900" dirty="0" err="1" smtClean="0"/>
                        <a:t>дн</a:t>
                      </a:r>
                      <a:r>
                        <a:rPr lang="ru-RU" sz="900" dirty="0" smtClean="0"/>
                        <a:t>.</a:t>
                      </a:r>
                      <a:r>
                        <a:rPr lang="en-US" sz="900" dirty="0" smtClean="0"/>
                        <a:t>= </a:t>
                      </a:r>
                      <a:r>
                        <a:rPr lang="ru-RU" sz="900" dirty="0" smtClean="0"/>
                        <a:t>2.4</a:t>
                      </a:r>
                      <a:r>
                        <a:rPr lang="en-US" sz="900" baseline="0" dirty="0" smtClean="0"/>
                        <a:t> </a:t>
                      </a:r>
                      <a:r>
                        <a:rPr lang="ru-RU" sz="900" baseline="0" dirty="0" smtClean="0"/>
                        <a:t>млн.руб.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Расходный материал – 600 т.р.</a:t>
                      </a:r>
                    </a:p>
                    <a:p>
                      <a:r>
                        <a:rPr lang="ru-RU" sz="900" dirty="0" smtClean="0"/>
                        <a:t>Персонал – 400 т.р.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 1.4 млн.р./мес.</a:t>
                      </a:r>
                      <a:endParaRPr lang="ru-RU" sz="900" dirty="0"/>
                    </a:p>
                  </a:txBody>
                  <a:tcPr/>
                </a:tc>
              </a:tr>
              <a:tr h="468926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4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 smtClean="0"/>
                        <a:t>Допл.расходы</a:t>
                      </a:r>
                      <a:r>
                        <a:rPr lang="ru-RU" sz="900" dirty="0" smtClean="0"/>
                        <a:t> по содержанию </a:t>
                      </a:r>
                    </a:p>
                    <a:p>
                      <a:r>
                        <a:rPr lang="ru-RU" sz="900" dirty="0" smtClean="0"/>
                        <a:t>( охрана, реставрация,</a:t>
                      </a:r>
                      <a:r>
                        <a:rPr lang="ru-RU" sz="900" baseline="0" dirty="0" smtClean="0"/>
                        <a:t> </a:t>
                      </a:r>
                      <a:r>
                        <a:rPr lang="ru-RU" sz="900" baseline="0" dirty="0" err="1" smtClean="0"/>
                        <a:t>допл.улучшения</a:t>
                      </a:r>
                      <a:r>
                        <a:rPr lang="ru-RU" sz="900" baseline="0" dirty="0" smtClean="0"/>
                        <a:t>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             -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500 т.р./мес.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         - </a:t>
                      </a:r>
                      <a:endParaRPr lang="ru-RU" sz="900" dirty="0"/>
                    </a:p>
                  </a:txBody>
                  <a:tcPr/>
                </a:tc>
              </a:tr>
              <a:tr h="602905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5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Отдельно стоящие модули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12*15</a:t>
                      </a:r>
                      <a:r>
                        <a:rPr lang="ru-RU" sz="900" baseline="0" dirty="0" smtClean="0"/>
                        <a:t> т.р. (ср.стоимость за номер) =180 т.р.*30= 5.400 млн.р.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Расходы: 50</a:t>
                      </a:r>
                      <a:r>
                        <a:rPr lang="ru-RU" sz="900" baseline="0" dirty="0" smtClean="0"/>
                        <a:t> т.р.*30=1.5 млн.р.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   3.9 млн.р.</a:t>
                      </a:r>
                      <a:endParaRPr lang="ru-RU" sz="900" dirty="0"/>
                    </a:p>
                  </a:txBody>
                  <a:tcPr/>
                </a:tc>
              </a:tr>
              <a:tr h="26795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19.370 млн.р./мес.</a:t>
                      </a:r>
                      <a:endParaRPr lang="ru-RU" sz="1200" dirty="0"/>
                    </a:p>
                  </a:txBody>
                  <a:tcPr/>
                </a:tc>
              </a:tr>
              <a:tr h="26795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Финансовые расчеты проекта</a:t>
            </a:r>
            <a:endParaRPr lang="ru-RU" dirty="0"/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ru-RU" sz="2000" smtClean="0"/>
              <a:t>Основные вложения в строительство и запуск проекта  - 380 млн.р.</a:t>
            </a:r>
          </a:p>
          <a:p>
            <a:r>
              <a:rPr lang="ru-RU" sz="2000" smtClean="0"/>
              <a:t>Реализация и сроки строительства проекта – 28 мес. </a:t>
            </a:r>
          </a:p>
          <a:p>
            <a:pPr>
              <a:buFont typeface="Wingdings 2" pitchFamily="18" charset="2"/>
              <a:buNone/>
            </a:pPr>
            <a:r>
              <a:rPr lang="ru-RU" sz="2000" smtClean="0"/>
              <a:t>     ( без учета подготовки зем.участка под строительство)</a:t>
            </a:r>
          </a:p>
          <a:p>
            <a:r>
              <a:rPr lang="ru-RU" sz="2000" smtClean="0"/>
              <a:t>Полная окупаемость проекта и возврат средств инвестору  48 –  мес.</a:t>
            </a:r>
          </a:p>
          <a:p>
            <a:r>
              <a:rPr lang="ru-RU" sz="2000" smtClean="0"/>
              <a:t>С момента полного функционирования объекта –</a:t>
            </a:r>
          </a:p>
          <a:p>
            <a:pPr>
              <a:buFont typeface="Wingdings 2" pitchFamily="18" charset="2"/>
              <a:buNone/>
            </a:pPr>
            <a:r>
              <a:rPr lang="ru-RU" sz="2000" smtClean="0"/>
              <a:t>       20 мес. Далее выход на чистую прибыль.</a:t>
            </a:r>
          </a:p>
          <a:p>
            <a:pPr>
              <a:buFont typeface="Wingdings 2" pitchFamily="18" charset="2"/>
              <a:buNone/>
            </a:pPr>
            <a:r>
              <a:rPr lang="ru-RU" sz="2000" smtClean="0"/>
              <a:t>    (т.о. просчитан с учетом сезонности объекта)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Примеры Основного здания</a:t>
            </a:r>
            <a:r>
              <a:rPr lang="ru-RU" dirty="0" smtClean="0">
                <a:cs typeface="Aharoni" pitchFamily="2" charset="-79"/>
              </a:rPr>
              <a:t> «</a:t>
            </a:r>
            <a:r>
              <a:rPr lang="en-US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4339" name="Содержимое 3" descr="6e930ee141800a382e157a482c4833ef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29125" y="1643063"/>
            <a:ext cx="3214688" cy="2514600"/>
          </a:xfrm>
        </p:spPr>
      </p:pic>
      <p:pic>
        <p:nvPicPr>
          <p:cNvPr id="14340" name="Рисунок 4" descr="178b1a1d8ebc3e936bbe77ab83f9f44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643063"/>
            <a:ext cx="35718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Примеры объектов отдельно  </a:t>
            </a:r>
            <a:br>
              <a:rPr lang="ru-RU" dirty="0" smtClean="0"/>
            </a:br>
            <a:r>
              <a:rPr lang="ru-RU" dirty="0" smtClean="0"/>
              <a:t> стоящих модулей </a:t>
            </a:r>
            <a:r>
              <a:rPr lang="ru-RU" dirty="0" smtClean="0">
                <a:cs typeface="Aharoni" pitchFamily="2" charset="-79"/>
              </a:rPr>
              <a:t>«</a:t>
            </a:r>
            <a:r>
              <a:rPr lang="en-US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 </a:t>
            </a:r>
            <a:endParaRPr lang="ru-RU" dirty="0"/>
          </a:p>
        </p:txBody>
      </p:sp>
      <p:pic>
        <p:nvPicPr>
          <p:cNvPr id="15363" name="Содержимое 5" descr="cd27673824606800485eb208a1cfcde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86125" y="1571625"/>
            <a:ext cx="2571750" cy="2571750"/>
          </a:xfrm>
        </p:spPr>
      </p:pic>
      <p:pic>
        <p:nvPicPr>
          <p:cNvPr id="15364" name="Рисунок 8" descr="24c029a14ebd457db674196a25a26b1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571625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9" descr="82ff98a1c7e52ea70a871ad3ecff889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0" y="4286250"/>
            <a:ext cx="24288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10" descr="eedabac2d3ac8ba0cdbebce88af3b0c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" y="4214813"/>
            <a:ext cx="221456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11" descr="e09d7b8fa8625cebecca8628a99f6679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38" y="4286250"/>
            <a:ext cx="3000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Рисунок 12" descr="dd940e5bcc14ebef2ea3370b50838414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88" y="1571625"/>
            <a:ext cx="1714500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Примеры ресторана </a:t>
            </a:r>
            <a:r>
              <a:rPr lang="ru-RU" dirty="0" smtClean="0">
                <a:cs typeface="Aharoni" pitchFamily="2" charset="-79"/>
              </a:rPr>
              <a:t>«</a:t>
            </a:r>
            <a:r>
              <a:rPr lang="en-US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 </a:t>
            </a:r>
            <a:endParaRPr lang="ru-RU" dirty="0"/>
          </a:p>
        </p:txBody>
      </p:sp>
      <p:pic>
        <p:nvPicPr>
          <p:cNvPr id="16387" name="Содержимое 3" descr="e9bfd9ee9437c31e9077acb24e115a9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2476500" cy="3714750"/>
          </a:xfrm>
        </p:spPr>
      </p:pic>
      <p:pic>
        <p:nvPicPr>
          <p:cNvPr id="16388" name="Рисунок 4" descr="3dc246fa71aab9613947d5b7d403ffa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643063"/>
            <a:ext cx="250031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6" descr="0da183bff54e44eb2a93e2282874b28c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1643063"/>
            <a:ext cx="26447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Примеры интерьеров </a:t>
            </a:r>
            <a:r>
              <a:rPr lang="ru-RU" dirty="0" smtClean="0">
                <a:cs typeface="Aharoni" pitchFamily="2" charset="-79"/>
              </a:rPr>
              <a:t>«</a:t>
            </a:r>
            <a:r>
              <a:rPr lang="en-US" dirty="0" err="1" smtClean="0">
                <a:latin typeface="Arial Rounded MT Bold" pitchFamily="34" charset="0"/>
                <a:cs typeface="Aharoni" pitchFamily="2" charset="-79"/>
              </a:rPr>
              <a:t>Tromsø</a:t>
            </a:r>
            <a:r>
              <a:rPr lang="ru-RU" dirty="0" smtClean="0">
                <a:cs typeface="Aharoni" pitchFamily="2" charset="-79"/>
              </a:rPr>
              <a:t>» </a:t>
            </a:r>
            <a:endParaRPr lang="ru-RU" dirty="0"/>
          </a:p>
        </p:txBody>
      </p:sp>
      <p:pic>
        <p:nvPicPr>
          <p:cNvPr id="17411" name="Содержимое 3" descr="9ab7f7058ab5124a1efeb120272cc06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643063"/>
            <a:ext cx="2357437" cy="2746375"/>
          </a:xfrm>
        </p:spPr>
      </p:pic>
      <p:pic>
        <p:nvPicPr>
          <p:cNvPr id="17412" name="Рисунок 4" descr="301e1e371db91bcf1138689eb291f18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4429125"/>
            <a:ext cx="15001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5" descr="fb1f4ff34db2d6dd48ec68416bdfbc6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4429125"/>
            <a:ext cx="20002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Рисунок 6" descr="857406592ed0e84d9368a8baa975e77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4429125"/>
            <a:ext cx="14319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7" descr="053d3d6147f271b83a876b0ff169d50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3" y="1643063"/>
            <a:ext cx="20574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Рисунок 8" descr="12d7e240391cf5577399d911aa5a9705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38" y="1643063"/>
            <a:ext cx="2357437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Рисунок 9" descr="edf69fe94d38a25c959ef2f7c20bf9eb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5000" y="4429125"/>
            <a:ext cx="1452563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704</TotalTime>
  <Words>527</Words>
  <PresentationFormat>Экран (4:3)</PresentationFormat>
  <Paragraphs>118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Franklin Gothic Book</vt:lpstr>
      <vt:lpstr>Wingdings 2</vt:lpstr>
      <vt:lpstr>Calibri</vt:lpstr>
      <vt:lpstr>Aharoni</vt:lpstr>
      <vt:lpstr>Arial Rounded MT Bold</vt:lpstr>
      <vt:lpstr>Техническая</vt:lpstr>
      <vt:lpstr>Строительство Гостиничного SPA Комплекса «Tromsø»    </vt:lpstr>
      <vt:lpstr> Гостиничный SPA Комплекс  –  «Tromsø» (Тромсё)    </vt:lpstr>
      <vt:lpstr> Основные вложения проекта </vt:lpstr>
      <vt:lpstr> Строительные объекты        Комплекса «Tromsø» </vt:lpstr>
      <vt:lpstr> Оборудование </vt:lpstr>
      <vt:lpstr>  Расходы и доходы Комплекса «Tromsø» </vt:lpstr>
      <vt:lpstr>  Финансовые расчеты проекта</vt:lpstr>
      <vt:lpstr> Примеры Основного здания «Tromsø» </vt:lpstr>
      <vt:lpstr> Примеры объектов отдельно    стоящих модулей «Tromsø» </vt:lpstr>
      <vt:lpstr> Примеры ресторана «Tromsø» </vt:lpstr>
      <vt:lpstr> Примеры интерьеров «Tromsø»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72</cp:revision>
  <dcterms:created xsi:type="dcterms:W3CDTF">2019-02-07T11:16:28Z</dcterms:created>
  <dcterms:modified xsi:type="dcterms:W3CDTF">2020-02-27T11:51:39Z</dcterms:modified>
</cp:coreProperties>
</file>