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16"/>
  </p:handoutMasterIdLst>
  <p:sldIdLst>
    <p:sldId id="265" r:id="rId2"/>
    <p:sldId id="305" r:id="rId3"/>
    <p:sldId id="292" r:id="rId4"/>
    <p:sldId id="26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7" r:id="rId13"/>
    <p:sldId id="302" r:id="rId14"/>
    <p:sldId id="303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ontserrat" panose="02000000000000000000" pitchFamily="2" charset="0"/>
      <p:regular r:id="rId21"/>
      <p:bold r:id="rId22"/>
    </p:embeddedFont>
    <p:embeddedFont>
      <p:font typeface="Montserrat SemiBold" panose="02000000000000000000" pitchFamily="2" charset="0"/>
      <p:bold r:id="rId23"/>
    </p:embeddedFont>
    <p:embeddedFont>
      <p:font typeface="Segoe UI Black" panose="02000000000000000000" pitchFamily="2" charset="0"/>
      <p:bold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7355" userDrawn="1">
          <p15:clr>
            <a:srgbClr val="A4A3A4"/>
          </p15:clr>
        </p15:guide>
        <p15:guide id="6" pos="325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я" initials="Ю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9900CC"/>
    <a:srgbClr val="339966"/>
    <a:srgbClr val="9999FF"/>
    <a:srgbClr val="009999"/>
    <a:srgbClr val="FF99FF"/>
    <a:srgbClr val="CC66FF"/>
    <a:srgbClr val="6699FF"/>
    <a:srgbClr val="FF505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576" y="108"/>
      </p:cViewPr>
      <p:guideLst>
        <p:guide pos="7355"/>
        <p:guide pos="325"/>
        <p:guide orient="horz" pos="346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9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2.fntdata" /><Relationship Id="rId26" Type="http://schemas.openxmlformats.org/officeDocument/2006/relationships/commentAuthors" Target="commentAuthors.xml" /><Relationship Id="rId3" Type="http://schemas.openxmlformats.org/officeDocument/2006/relationships/slide" Target="slides/slide2.xml" /><Relationship Id="rId21" Type="http://schemas.openxmlformats.org/officeDocument/2006/relationships/font" Target="fonts/font5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1.fntdata" /><Relationship Id="rId25" Type="http://schemas.openxmlformats.org/officeDocument/2006/relationships/font" Target="fonts/font9.fntdata" /><Relationship Id="rId2" Type="http://schemas.openxmlformats.org/officeDocument/2006/relationships/slide" Target="slides/slide1.xml" /><Relationship Id="rId16" Type="http://schemas.openxmlformats.org/officeDocument/2006/relationships/handoutMaster" Target="handoutMasters/handoutMaster1.xml" /><Relationship Id="rId20" Type="http://schemas.openxmlformats.org/officeDocument/2006/relationships/font" Target="fonts/font4.fntdata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8.fntdata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7.fntdata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6.fntdata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ED2C9C7-EF39-5D65-31A8-706B85BFE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A5C812-C50D-3A38-E647-8DF2D99AB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5AB61-7A79-464D-B540-FE3431C284A6}" type="datetimeFigureOut">
              <a:rPr lang="ru-RU" smtClean="0"/>
              <a:t>08.03.2024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00A7D7-9E90-DE20-18BB-839F41E87A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9CBF8E-E251-0EFE-9929-D8E2B83F0C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CDC74-9EA5-45C4-8C91-43CE93E67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6119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4325-B48A-E984-F0C9-D53C6D11E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04F2B8-1614-76E3-F319-F9A196942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419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rgbClr val="9999FF"/>
            </a:gs>
            <a:gs pos="86000">
              <a:srgbClr val="9900CC">
                <a:alpha val="58824"/>
                <a:lumMod val="9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45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B1A8D93-15DF-5461-26F5-5D4A62B95D3E}"/>
              </a:ext>
            </a:extLst>
          </p:cNvPr>
          <p:cNvSpPr/>
          <p:nvPr/>
        </p:nvSpPr>
        <p:spPr>
          <a:xfrm>
            <a:off x="5503793" y="-10363200"/>
            <a:ext cx="1921947" cy="254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AutoShape 8">
            <a:extLst>
              <a:ext uri="{FF2B5EF4-FFF2-40B4-BE49-F238E27FC236}">
                <a16:creationId xmlns:a16="http://schemas.microsoft.com/office/drawing/2014/main" id="{3A9B8770-E6A5-4944-8C8D-AB9C97BBBA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" name="AutoShape 10">
            <a:extLst>
              <a:ext uri="{FF2B5EF4-FFF2-40B4-BE49-F238E27FC236}">
                <a16:creationId xmlns:a16="http://schemas.microsoft.com/office/drawing/2014/main" id="{1B3464E1-504B-42C3-99F1-A151D3D70E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5" name="AutoShape 12">
            <a:extLst>
              <a:ext uri="{FF2B5EF4-FFF2-40B4-BE49-F238E27FC236}">
                <a16:creationId xmlns:a16="http://schemas.microsoft.com/office/drawing/2014/main" id="{9F91C1C0-2905-4953-9788-DAD2E4D064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6931F4-EAF1-BDDF-9B04-B156E4386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4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93C3F4-A2E6-3CBB-514E-F903A1172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4741" y="2236421"/>
            <a:ext cx="12381481" cy="2385158"/>
          </a:xfrm>
        </p:spPr>
        <p:txBody>
          <a:bodyPr/>
          <a:lstStyle/>
          <a:p>
            <a:r>
              <a:rPr lang="ru-RU" sz="6600" b="1" dirty="0"/>
              <a:t>Презентация для </a:t>
            </a:r>
          </a:p>
          <a:p>
            <a:r>
              <a:rPr lang="ru-RU" sz="6600" b="1" dirty="0"/>
              <a:t>Инвесторов/Спонсоров</a:t>
            </a:r>
          </a:p>
        </p:txBody>
      </p:sp>
    </p:spTree>
    <p:extLst>
      <p:ext uri="{BB962C8B-B14F-4D97-AF65-F5344CB8AC3E}">
        <p14:creationId xmlns:p14="http://schemas.microsoft.com/office/powerpoint/2010/main" val="178480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51377C-BBBF-BEA2-5163-6D5D1CFB993C}"/>
              </a:ext>
            </a:extLst>
          </p:cNvPr>
          <p:cNvSpPr txBox="1"/>
          <p:nvPr/>
        </p:nvSpPr>
        <p:spPr>
          <a:xfrm>
            <a:off x="849813" y="612844"/>
            <a:ext cx="104923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000" b="1" dirty="0"/>
              <a:t>Tellar – многофункциональный электронный кошелёк со своей платёжной системой «Touch», интуитивно понятным и красивым интерфейсом, множеством сервисов и удобств для приятного и полезного использования юридическими и физическими лицами</a:t>
            </a:r>
          </a:p>
        </p:txBody>
      </p:sp>
    </p:spTree>
    <p:extLst>
      <p:ext uri="{BB962C8B-B14F-4D97-AF65-F5344CB8AC3E}">
        <p14:creationId xmlns:p14="http://schemas.microsoft.com/office/powerpoint/2010/main" val="4140714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klike.net/uploads/posts/2022-12/1672209234_8-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5" b="89962" l="22500" r="91000">
                        <a14:foregroundMark x1="30214" y1="20457" x2="30214" y2="38755"/>
                        <a14:foregroundMark x1="48643" y1="75476" x2="48643" y2="72554"/>
                        <a14:foregroundMark x1="45857" y1="8259" x2="52286" y2="8386"/>
                        <a14:foregroundMark x1="26857" y1="25794" x2="27357" y2="38119"/>
                        <a14:foregroundMark x1="59429" y1="82211" x2="59571" y2="78272"/>
                        <a14:foregroundMark x1="43357" y1="69886" x2="43357" y2="66836"/>
                        <a14:backgroundMark x1="26929" y1="26048" x2="26929" y2="27827"/>
                        <a14:backgroundMark x1="27071" y1="25286" x2="26429" y2="30241"/>
                        <a14:backgroundMark x1="27143" y1="25794" x2="26857" y2="30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29" t="149" r="1550" b="-149"/>
          <a:stretch/>
        </p:blipFill>
        <p:spPr bwMode="auto">
          <a:xfrm>
            <a:off x="6464299" y="476650"/>
            <a:ext cx="8893723" cy="665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B677C0B-B1C8-C8AE-E45E-F3B73F33F9DF}"/>
              </a:ext>
            </a:extLst>
          </p:cNvPr>
          <p:cNvSpPr txBox="1"/>
          <p:nvPr/>
        </p:nvSpPr>
        <p:spPr>
          <a:xfrm>
            <a:off x="1435240" y="1130822"/>
            <a:ext cx="444390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Малые комиссии за переводы, до 1%, отсутствие постоянных неожиданных  списаний за обслуживание</a:t>
            </a: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лицам протестировать новый бизнес продукт с монетизацией(интернет-магазин,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донат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блогеров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стримеров)</a:t>
            </a: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Простое пополнение более 1000 сайтов и сервисов с возможностью пополнения без комиссии для обеих сторон</a:t>
            </a: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B0830A-0CC2-46C7-8D08-C91C102CAED2}"/>
              </a:ext>
            </a:extLst>
          </p:cNvPr>
          <p:cNvSpPr txBox="1"/>
          <p:nvPr/>
        </p:nvSpPr>
        <p:spPr>
          <a:xfrm>
            <a:off x="1207099" y="0"/>
            <a:ext cx="96974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</a:rPr>
              <a:t>Преимущества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4419517-E4F6-4B19-1311-C34D68DC38D9}"/>
              </a:ext>
            </a:extLst>
          </p:cNvPr>
          <p:cNvSpPr/>
          <p:nvPr/>
        </p:nvSpPr>
        <p:spPr>
          <a:xfrm>
            <a:off x="444184" y="145840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4419517-E4F6-4B19-1311-C34D68DC38D9}"/>
              </a:ext>
            </a:extLst>
          </p:cNvPr>
          <p:cNvSpPr/>
          <p:nvPr/>
        </p:nvSpPr>
        <p:spPr>
          <a:xfrm>
            <a:off x="444184" y="3079227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4419517-E4F6-4B19-1311-C34D68DC38D9}"/>
              </a:ext>
            </a:extLst>
          </p:cNvPr>
          <p:cNvSpPr/>
          <p:nvPr/>
        </p:nvSpPr>
        <p:spPr>
          <a:xfrm>
            <a:off x="444184" y="4792139"/>
            <a:ext cx="762915" cy="6995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9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80413-17E4-205C-51F8-462B6C161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112" y="-430161"/>
            <a:ext cx="9282545" cy="1762642"/>
          </a:xfrm>
        </p:spPr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56B35D-1FF3-43AE-84EE-0C30C9F0D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758233"/>
            <a:ext cx="6295668" cy="4879724"/>
          </a:xfrm>
        </p:spPr>
        <p:txBody>
          <a:bodyPr anchor="t"/>
          <a:lstStyle/>
          <a:p>
            <a:pPr algn="l"/>
            <a:r>
              <a:rPr lang="ru-RU" b="1" dirty="0" err="1"/>
              <a:t>Физ</a:t>
            </a:r>
            <a:r>
              <a:rPr lang="ru-RU" b="1" dirty="0"/>
              <a:t> лица:</a:t>
            </a:r>
          </a:p>
          <a:p>
            <a:pPr algn="l"/>
            <a:endParaRPr lang="ru-RU" b="1" dirty="0"/>
          </a:p>
          <a:p>
            <a:pPr algn="l"/>
            <a:r>
              <a:rPr lang="ru-RU" b="1" dirty="0"/>
              <a:t>Ребята 12-30 лет, которым нужно пополнить </a:t>
            </a:r>
            <a:r>
              <a:rPr lang="ru-RU" b="1" dirty="0" err="1"/>
              <a:t>Steam</a:t>
            </a:r>
            <a:r>
              <a:rPr lang="ru-RU" b="1" dirty="0"/>
              <a:t>, перевести деньги в другую страну СНГ, пополнить нужный сайт/сервис без комиссии, расплатиться на кассе или безопасно оплатить покупку в интернете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E5CDA-C5C0-E937-BC84-54C98F2ED189}"/>
              </a:ext>
            </a:extLst>
          </p:cNvPr>
          <p:cNvSpPr txBox="1"/>
          <p:nvPr/>
        </p:nvSpPr>
        <p:spPr>
          <a:xfrm>
            <a:off x="266903" y="5207517"/>
            <a:ext cx="12057529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b="1" dirty="0"/>
              <a:t>Предприниматели (пока не открывшие </a:t>
            </a:r>
            <a:r>
              <a:rPr lang="ru-RU" sz="2400" b="1" dirty="0" err="1"/>
              <a:t>самозанятость</a:t>
            </a:r>
            <a:r>
              <a:rPr lang="ru-RU" sz="2400" b="1" dirty="0"/>
              <a:t>/</a:t>
            </a:r>
            <a:r>
              <a:rPr lang="ru-RU" sz="2400" b="1" dirty="0" err="1"/>
              <a:t>ип</a:t>
            </a:r>
            <a:r>
              <a:rPr lang="ru-RU" sz="2400" b="1" dirty="0"/>
              <a:t>/</a:t>
            </a:r>
            <a:r>
              <a:rPr lang="ru-RU" sz="2400" b="1" dirty="0" err="1"/>
              <a:t>ооо</a:t>
            </a:r>
            <a:r>
              <a:rPr lang="ru-RU" sz="2400" b="1" dirty="0"/>
              <a:t>), тестирующие гипотезу или открывающие свой интернет магазин смогут опробовать идею с монетизацией через интернет </a:t>
            </a:r>
            <a:r>
              <a:rPr lang="ru-RU" sz="2400" b="1" dirty="0" err="1"/>
              <a:t>эквайринг</a:t>
            </a:r>
            <a:r>
              <a:rPr lang="ru-RU" sz="2400" b="1" dirty="0"/>
              <a:t> Tellar, а так же получат поддержку банка и возможность партнёрства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85458B-0993-EFEF-66F1-4390D82A859F}"/>
              </a:ext>
            </a:extLst>
          </p:cNvPr>
          <p:cNvSpPr txBox="1"/>
          <p:nvPr/>
        </p:nvSpPr>
        <p:spPr>
          <a:xfrm>
            <a:off x="6545884" y="1421865"/>
            <a:ext cx="58507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/>
              <a:t>Юридические лица:</a:t>
            </a:r>
          </a:p>
          <a:p>
            <a:pPr algn="l"/>
            <a:endParaRPr lang="ru-RU" sz="2400" b="1" dirty="0"/>
          </a:p>
          <a:p>
            <a:pPr algn="l"/>
            <a:r>
              <a:rPr lang="ru-RU" sz="2400" b="1" dirty="0"/>
              <a:t>Предприниматели с онлайн магазинами, ботами и </a:t>
            </a:r>
            <a:r>
              <a:rPr lang="ru-RU" sz="2400" b="1" dirty="0" err="1"/>
              <a:t>тп</a:t>
            </a:r>
            <a:r>
              <a:rPr lang="ru-RU" sz="2400" b="1" dirty="0"/>
              <a:t>, получающие выгодные условия для демонстрации ЦА удобного сервиса и обычные предприниматели, получающие базовое обслуживание с комиссией 1%</a:t>
            </a:r>
          </a:p>
        </p:txBody>
      </p:sp>
    </p:spTree>
    <p:extLst>
      <p:ext uri="{BB962C8B-B14F-4D97-AF65-F5344CB8AC3E}">
        <p14:creationId xmlns:p14="http://schemas.microsoft.com/office/powerpoint/2010/main" val="574749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2BB41-0E3C-EF07-A5DE-767537A00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219" y="132171"/>
            <a:ext cx="4380481" cy="1065840"/>
          </a:xfrm>
        </p:spPr>
        <p:txBody>
          <a:bodyPr/>
          <a:lstStyle/>
          <a:p>
            <a:r>
              <a:rPr lang="ru-RU" b="1" dirty="0"/>
              <a:t>Доход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AFC682-CA4B-3350-C3CD-1A1FB3A49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128" y="1915043"/>
            <a:ext cx="9315144" cy="3573802"/>
          </a:xfrm>
        </p:spPr>
        <p:txBody>
          <a:bodyPr/>
          <a:lstStyle/>
          <a:p>
            <a:pPr algn="l"/>
            <a:r>
              <a:rPr lang="ru-RU" sz="2800" b="1" dirty="0"/>
              <a:t>Комиссии за переводы 
Интернет-</a:t>
            </a:r>
            <a:r>
              <a:rPr lang="ru-RU" sz="2800" b="1" dirty="0" err="1"/>
              <a:t>эквайринг</a:t>
            </a:r>
            <a:r>
              <a:rPr lang="ru-RU" sz="2800" b="1" dirty="0"/>
              <a:t>
Реклама, </a:t>
            </a:r>
            <a:r>
              <a:rPr lang="ru-RU" sz="2800" b="1" dirty="0" err="1"/>
              <a:t>партнёрки</a:t>
            </a:r>
            <a:r>
              <a:rPr lang="ru-RU" sz="2800" b="1" dirty="0"/>
              <a:t>
Партнёрство с предпринимателями(помощь в проекте, который будет полезен нашей компании)
Доход от оплаты на кассах в качестве банка-эмитента
% С накопительных счетов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BB7C05-ECCD-A98E-4CD9-05A41B933D1D}"/>
              </a:ext>
            </a:extLst>
          </p:cNvPr>
          <p:cNvSpPr txBox="1"/>
          <p:nvPr/>
        </p:nvSpPr>
        <p:spPr>
          <a:xfrm>
            <a:off x="5807502" y="603258"/>
            <a:ext cx="6384498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b="1" dirty="0"/>
              <a:t>Вскоре, к заработку можно будет отнести перспективу использования платёжной системы другими финансовыми организациями.</a:t>
            </a:r>
          </a:p>
        </p:txBody>
      </p:sp>
    </p:spTree>
    <p:extLst>
      <p:ext uri="{BB962C8B-B14F-4D97-AF65-F5344CB8AC3E}">
        <p14:creationId xmlns:p14="http://schemas.microsoft.com/office/powerpoint/2010/main" val="128690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A8B6B-FF2E-26EE-F051-1E8D7C4C4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8172" y="-1469252"/>
            <a:ext cx="12310171" cy="2300525"/>
          </a:xfrm>
        </p:spPr>
        <p:txBody>
          <a:bodyPr/>
          <a:lstStyle/>
          <a:p>
            <a:r>
              <a:rPr lang="ru-RU" b="1" dirty="0"/>
              <a:t>Финансовая модель (5лет)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BEB11B-2C6C-75E4-CBD3-78D3EB274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0397" y="894047"/>
            <a:ext cx="4441602" cy="2758707"/>
          </a:xfrm>
        </p:spPr>
        <p:txBody>
          <a:bodyPr/>
          <a:lstStyle/>
          <a:p>
            <a:pPr algn="l"/>
            <a:r>
              <a:rPr lang="ru-RU" sz="2800" b="1" dirty="0"/>
              <a:t>Пользователи(первый месяц 500т, далее +30%, +50%, +70%, +50%)
1 год: 500т
2 год: 650т +30%
3 год: 975т +50%
4 год: 1,657млн +70%
5 год: 2,5млн +50%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2C8BF-BCCF-B679-69C9-83AF5D3462DD}"/>
              </a:ext>
            </a:extLst>
          </p:cNvPr>
          <p:cNvSpPr txBox="1"/>
          <p:nvPr/>
        </p:nvSpPr>
        <p:spPr>
          <a:xfrm>
            <a:off x="295630" y="1007094"/>
            <a:ext cx="82919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Доход:</a:t>
            </a:r>
          </a:p>
          <a:p>
            <a:pPr rtl="0"/>
            <a:endParaRPr lang="ru-RU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 год: 19 + 6.8 + 1.5 + 30.6 + 22.5 =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80.4 млн₽</a:t>
            </a:r>
            <a:br>
              <a:rPr lang="ru-RU" sz="2000" dirty="0"/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год: 25 + 17 + 1,8 + 39,8 + 29.25 =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112.85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млн₽</a:t>
            </a:r>
            <a:br>
              <a:rPr lang="ru-RU" sz="2000" dirty="0"/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 год: 37.3 + 26.4 + 2,16 + 59,7 + 45 =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170.56 млн₽</a:t>
            </a:r>
            <a:br>
              <a:rPr lang="ru-RU" sz="2000" dirty="0"/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 год: 64.4 + 45 + 2,595 + 101,5 + 75.45 =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289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млн₽</a:t>
            </a:r>
            <a:br>
              <a:rPr lang="ru-RU" sz="2000" dirty="0"/>
            </a:b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 год: 95.5 + 68 + 3 + 153 + 150 =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469.5 млн₽</a:t>
            </a:r>
            <a:endParaRPr lang="ru-RU" sz="200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3E35C-2CE0-2930-CB6E-5A3BE35F5F23}"/>
              </a:ext>
            </a:extLst>
          </p:cNvPr>
          <p:cNvSpPr txBox="1"/>
          <p:nvPr/>
        </p:nvSpPr>
        <p:spPr>
          <a:xfrm>
            <a:off x="295630" y="3214240"/>
            <a:ext cx="11531465" cy="35394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1" dirty="0"/>
              <a:t>Доход считался за:</a:t>
            </a:r>
            <a:br>
              <a:rPr lang="ru-RU" sz="1600" b="1" dirty="0"/>
            </a:br>
            <a:r>
              <a:rPr lang="ru-RU" sz="1600" b="1" dirty="0"/>
              <a:t>комиссии за переводы</a:t>
            </a:r>
            <a:br>
              <a:rPr lang="ru-RU" sz="1600" b="1" dirty="0"/>
            </a:br>
            <a:r>
              <a:rPr lang="ru-RU" sz="1600" b="1" dirty="0"/>
              <a:t>(Лишь около 30% переводов предусматривают комиссию)</a:t>
            </a:r>
            <a:br>
              <a:rPr lang="ru-RU" sz="1600" b="1" dirty="0"/>
            </a:br>
            <a:br>
              <a:rPr lang="ru-RU" sz="1600" b="1" dirty="0"/>
            </a:br>
            <a:r>
              <a:rPr lang="ru-RU" sz="1600" b="1" dirty="0"/>
              <a:t>комиссию за интернет </a:t>
            </a:r>
            <a:r>
              <a:rPr lang="ru-RU" sz="1600" b="1" dirty="0" err="1"/>
              <a:t>эквайринг</a:t>
            </a:r>
            <a:br>
              <a:rPr lang="ru-RU" sz="1600" b="1" dirty="0"/>
            </a:br>
            <a:r>
              <a:rPr lang="ru-RU" sz="1600" b="1" dirty="0"/>
              <a:t>(В 90% случаев будет взиматься комиссия 1%)</a:t>
            </a:r>
            <a:br>
              <a:rPr lang="ru-RU" sz="1600" b="1" dirty="0"/>
            </a:br>
            <a:br>
              <a:rPr lang="ru-RU" sz="1600" b="1" dirty="0"/>
            </a:br>
            <a:r>
              <a:rPr lang="ru-RU" sz="1600" b="1" dirty="0"/>
              <a:t>Заработок с партнёрских программ</a:t>
            </a:r>
            <a:br>
              <a:rPr lang="ru-RU" sz="1600" b="1" dirty="0"/>
            </a:br>
            <a:r>
              <a:rPr lang="ru-RU" sz="1600" b="1" dirty="0"/>
              <a:t>(Изначально 2млн₽/год, далее +20% год к году)</a:t>
            </a:r>
            <a:br>
              <a:rPr lang="ru-RU" sz="1600" b="1" dirty="0"/>
            </a:br>
            <a:br>
              <a:rPr lang="ru-RU" sz="1600" b="1" dirty="0"/>
            </a:br>
            <a:r>
              <a:rPr lang="ru-RU" sz="1600" b="1" dirty="0"/>
              <a:t>Доход с оплаты клиентами в других платёжных системах в качестве банка-эмитента</a:t>
            </a:r>
          </a:p>
          <a:p>
            <a:pPr algn="l"/>
            <a:br>
              <a:rPr lang="ru-RU" sz="1600" b="1" dirty="0"/>
            </a:br>
            <a:r>
              <a:rPr lang="ru-RU" sz="1600" b="1" dirty="0"/>
              <a:t>% с накопительных счетов пользователей, (1% с каждого счёта при условии хранения в среднем 6т.р., в соответствии с количеством пользователей)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F0E76-88B3-A357-F242-710C65088E27}"/>
              </a:ext>
            </a:extLst>
          </p:cNvPr>
          <p:cNvSpPr txBox="1"/>
          <p:nvPr/>
        </p:nvSpPr>
        <p:spPr>
          <a:xfrm>
            <a:off x="5234573" y="673853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(кратко)</a:t>
            </a:r>
          </a:p>
        </p:txBody>
      </p:sp>
    </p:spTree>
    <p:extLst>
      <p:ext uri="{BB962C8B-B14F-4D97-AF65-F5344CB8AC3E}">
        <p14:creationId xmlns:p14="http://schemas.microsoft.com/office/powerpoint/2010/main" val="132888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A774F-5EA3-5ED0-6671-DF0AA5059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8567" y="-1530376"/>
            <a:ext cx="10798396" cy="2479675"/>
          </a:xfrm>
        </p:spPr>
        <p:txBody>
          <a:bodyPr/>
          <a:lstStyle/>
          <a:p>
            <a:r>
              <a:rPr lang="ru-RU" b="1" dirty="0"/>
              <a:t>Операционные расходы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78A868-B026-86B5-D350-309DCE32E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48567" y="949299"/>
            <a:ext cx="6263210" cy="5661595"/>
          </a:xfrm>
        </p:spPr>
        <p:txBody>
          <a:bodyPr/>
          <a:lstStyle/>
          <a:p>
            <a:pPr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20 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опраторов</a:t>
            </a: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(чат/горячая линия) *50т₽/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</a:t>
            </a:r>
            <a:r>
              <a:rPr lang="af-ZA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специалиста + </a:t>
            </a:r>
            <a:r>
              <a:rPr lang="af-ZA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TeamLead *100</a:t>
            </a: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ассистент руководителя 100т₽/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помощник ассистента 60т₽/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</a:endParaRPr>
          </a:p>
          <a:p>
            <a:pPr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маркетолог 80т₽/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Обеспечение работы всех систем 2млн₽/год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Реклама и Маркетинг 600т₽/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rtl="0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Итого:</a:t>
            </a:r>
          </a:p>
          <a:p>
            <a:pPr rtl="0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Команда 21 252 000₽/год (с НДФЛ)</a:t>
            </a:r>
          </a:p>
          <a:p>
            <a:pPr rtl="0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Система 2 000 000₽</a:t>
            </a:r>
          </a:p>
          <a:p>
            <a:pPr rtl="0"/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Релкама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 7 200 000₽</a:t>
            </a:r>
          </a:p>
          <a:p>
            <a:pPr rtl="0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</a:rPr>
              <a:t>30 452 000₽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4052D5-15B1-CED3-D5C6-178246C42674}"/>
              </a:ext>
            </a:extLst>
          </p:cNvPr>
          <p:cNvSpPr txBox="1"/>
          <p:nvPr/>
        </p:nvSpPr>
        <p:spPr>
          <a:xfrm>
            <a:off x="6014642" y="949299"/>
            <a:ext cx="626320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30 операторов (чат/горячая линия) *55т₽/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4 </a:t>
            </a:r>
            <a:r>
              <a:rPr lang="af-ZA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iT</a:t>
            </a: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специалиста + </a:t>
            </a:r>
            <a:r>
              <a:rPr lang="af-ZA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TeamLead *110</a:t>
            </a: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ассистент руководителя 110т₽/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 помощника ассистента 70т₽/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главный маркетолог и 2 маркетолога 70т₽/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Обеспечение работы всех систем 2млн₽/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грд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Реклама 750т₽/</a:t>
            </a:r>
            <a:r>
              <a:rPr lang="ru-RU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мес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Итого: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Команда 36 156 000₽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Системы 2 000 000₽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r>
              <a:rPr lang="ru-RU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Реклама и маркетинг 9 000 000₽</a:t>
            </a:r>
            <a:endParaRPr lang="ru-RU" sz="2000" b="1" dirty="0">
              <a:solidFill>
                <a:schemeClr val="bg1"/>
              </a:solidFill>
              <a:effectLst/>
            </a:endParaRPr>
          </a:p>
          <a:p>
            <a:pPr algn="ctr" rtl="0"/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47 156 000₽</a:t>
            </a:r>
            <a:endParaRPr lang="ru-RU" sz="28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43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C668D0-C702-CFC6-BFCE-315A9A174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0872"/>
            <a:ext cx="12192000" cy="37471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C8D3AB-B31E-6004-E632-0856DEEAA52A}"/>
              </a:ext>
            </a:extLst>
          </p:cNvPr>
          <p:cNvSpPr txBox="1"/>
          <p:nvPr/>
        </p:nvSpPr>
        <p:spPr>
          <a:xfrm>
            <a:off x="1397005" y="666748"/>
            <a:ext cx="93979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8000" b="1" dirty="0"/>
              <a:t>Дорожная карта</a:t>
            </a:r>
          </a:p>
        </p:txBody>
      </p:sp>
    </p:spTree>
    <p:extLst>
      <p:ext uri="{BB962C8B-B14F-4D97-AF65-F5344CB8AC3E}">
        <p14:creationId xmlns:p14="http://schemas.microsoft.com/office/powerpoint/2010/main" val="516153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61A2D-3217-A1EC-E558-8054E6DF1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283" y="-317839"/>
            <a:ext cx="11181433" cy="6503487"/>
          </a:xfrm>
        </p:spPr>
        <p:txBody>
          <a:bodyPr/>
          <a:lstStyle/>
          <a:p>
            <a:r>
              <a:rPr lang="ru-RU" sz="2800" b="1" dirty="0"/>
              <a:t>РАСПРЕДЕЛЕНИЕ ДОЛИ КОМПАНИИ:
До возврата средств инвесторам/спонсорам
Полянский М.А.(основатель) 15%
Банк партнёр 5%
Инвесторы 80%
После возврата инвестированных средств инвесторам/спонсорам
Полянский М.А.(основатель) 75%
Банк партнёр 5%
Инвесторы 20%</a:t>
            </a:r>
          </a:p>
        </p:txBody>
      </p:sp>
    </p:spTree>
    <p:extLst>
      <p:ext uri="{BB962C8B-B14F-4D97-AF65-F5344CB8AC3E}">
        <p14:creationId xmlns:p14="http://schemas.microsoft.com/office/powerpoint/2010/main" val="2675934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1C403-2F85-18A4-6B77-ECAD34726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813" y="-1542599"/>
            <a:ext cx="9144000" cy="2387600"/>
          </a:xfrm>
        </p:spPr>
        <p:txBody>
          <a:bodyPr/>
          <a:lstStyle/>
          <a:p>
            <a:r>
              <a:rPr lang="ru-RU" b="1" dirty="0"/>
              <a:t>Команда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A43E42-C6FE-2508-6937-FA8870794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238" y="1650136"/>
            <a:ext cx="6297452" cy="1778864"/>
          </a:xfrm>
        </p:spPr>
        <p:txBody>
          <a:bodyPr/>
          <a:lstStyle/>
          <a:p>
            <a:r>
              <a:rPr lang="ru-RU" sz="2800" b="1"/>
              <a:t>Вениамин Сентюрев 21 год</a:t>
            </a:r>
            <a:br>
              <a:rPr lang="ru-RU" sz="2800" b="1"/>
            </a:br>
            <a:r>
              <a:rPr lang="ru-RU" sz="2800" b="1"/>
              <a:t>Стратегический менеджер ФО</a:t>
            </a:r>
            <a:br>
              <a:rPr lang="ru-RU" sz="2800" b="1"/>
            </a:br>
            <a:r>
              <a:rPr lang="ru-RU" sz="2800" b="1"/>
              <a:t>Стаж: 4 года</a:t>
            </a:r>
            <a:br>
              <a:rPr lang="ru-RU" sz="2800" b="1"/>
            </a:br>
            <a:endParaRPr lang="ru-RU" sz="2800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C0734A3F-0E4E-E8E7-2F1A-C2D349A30E19}"/>
              </a:ext>
            </a:extLst>
          </p:cNvPr>
          <p:cNvSpPr txBox="1">
            <a:spLocks/>
          </p:cNvSpPr>
          <p:nvPr/>
        </p:nvSpPr>
        <p:spPr>
          <a:xfrm>
            <a:off x="0" y="3719657"/>
            <a:ext cx="5634522" cy="177886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Савелий </a:t>
            </a:r>
            <a:r>
              <a:rPr lang="ru-RU" sz="2800" b="1" dirty="0" err="1"/>
              <a:t>Ретунский</a:t>
            </a:r>
            <a:r>
              <a:rPr lang="ru-RU" sz="2800" b="1" dirty="0"/>
              <a:t> 19 лет</a:t>
            </a:r>
            <a:br>
              <a:rPr lang="ru-RU" sz="2800" b="1" dirty="0"/>
            </a:br>
            <a:r>
              <a:rPr lang="af-ZA" sz="2800" b="1" dirty="0"/>
              <a:t>iT-</a:t>
            </a:r>
            <a:r>
              <a:rPr lang="ru-RU" sz="2800" b="1" dirty="0"/>
              <a:t>дизайнер </a:t>
            </a:r>
            <a:br>
              <a:rPr lang="ru-RU" sz="2800" b="1" dirty="0"/>
            </a:br>
            <a:r>
              <a:rPr lang="ru-RU" sz="2800" b="1" dirty="0"/>
              <a:t>Стаж: 1.5 года</a:t>
            </a:r>
            <a:br>
              <a:rPr lang="ru-RU" sz="2800" b="1" dirty="0"/>
            </a:br>
            <a:br>
              <a:rPr lang="ru-RU" sz="2800" b="1" dirty="0"/>
            </a:br>
            <a:endParaRPr lang="ru-RU" sz="2800" b="1" dirty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AAAE153-64F2-0698-0ED0-A28C3BE19A14}"/>
              </a:ext>
            </a:extLst>
          </p:cNvPr>
          <p:cNvSpPr txBox="1">
            <a:spLocks/>
          </p:cNvSpPr>
          <p:nvPr/>
        </p:nvSpPr>
        <p:spPr>
          <a:xfrm>
            <a:off x="278110" y="5094253"/>
            <a:ext cx="5634522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Юрий Мазин 18 лет
CSS программист </a:t>
            </a:r>
            <a:r>
              <a:rPr lang="ru-RU" sz="2800" b="1" dirty="0" err="1"/>
              <a:t>Intern</a:t>
            </a:r>
            <a:r>
              <a:rPr lang="ru-RU" sz="2800" b="1" dirty="0"/>
              <a:t>
Стаж: 2 года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7AF437B-ACBE-0422-F287-1358B2F1CF93}"/>
              </a:ext>
            </a:extLst>
          </p:cNvPr>
          <p:cNvSpPr txBox="1">
            <a:spLocks/>
          </p:cNvSpPr>
          <p:nvPr/>
        </p:nvSpPr>
        <p:spPr>
          <a:xfrm>
            <a:off x="6096000" y="1650134"/>
            <a:ext cx="5634522" cy="17788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Максим </a:t>
            </a:r>
            <a:r>
              <a:rPr lang="ru-RU" sz="2800" b="1" dirty="0" err="1"/>
              <a:t>Заурунов</a:t>
            </a:r>
            <a:r>
              <a:rPr lang="ru-RU" sz="2800" b="1" dirty="0"/>
              <a:t> 21 год
</a:t>
            </a:r>
            <a:r>
              <a:rPr lang="ru-RU" sz="2800" b="1" dirty="0" err="1"/>
              <a:t>JavaScript</a:t>
            </a:r>
            <a:r>
              <a:rPr lang="ru-RU" sz="2800" b="1" dirty="0"/>
              <a:t> </a:t>
            </a:r>
            <a:r>
              <a:rPr lang="ru-RU" sz="2800" b="1" dirty="0" err="1"/>
              <a:t>Middle</a:t>
            </a:r>
            <a:r>
              <a:rPr lang="ru-RU" sz="2800" b="1" dirty="0"/>
              <a:t> </a:t>
            </a:r>
            <a:r>
              <a:rPr lang="ru-RU" sz="2800" b="1" dirty="0" err="1"/>
              <a:t>TeamLeader</a:t>
            </a:r>
            <a:r>
              <a:rPr lang="ru-RU" sz="2800" b="1" dirty="0"/>
              <a:t>
Стаж: 3 года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C2CA8E5-8DDE-A02F-4993-78A761E3D65D}"/>
              </a:ext>
            </a:extLst>
          </p:cNvPr>
          <p:cNvSpPr txBox="1">
            <a:spLocks/>
          </p:cNvSpPr>
          <p:nvPr/>
        </p:nvSpPr>
        <p:spPr>
          <a:xfrm>
            <a:off x="6279369" y="3724079"/>
            <a:ext cx="5634522" cy="17788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Максим Артёмов 20 лет</a:t>
            </a:r>
            <a:br>
              <a:rPr lang="ru-RU" sz="2800" b="1" dirty="0"/>
            </a:br>
            <a:r>
              <a:rPr lang="af-ZA" sz="2800" b="1" dirty="0"/>
              <a:t>HTML, CSS Junior</a:t>
            </a:r>
            <a:br>
              <a:rPr lang="af-ZA" sz="2800" b="1" dirty="0"/>
            </a:br>
            <a:r>
              <a:rPr lang="ru-RU" sz="2800" b="1" dirty="0"/>
              <a:t>Стаж: 0.5 года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5F8878A-B76D-44DA-F945-A6BF87E89DF7}"/>
              </a:ext>
            </a:extLst>
          </p:cNvPr>
          <p:cNvSpPr txBox="1">
            <a:spLocks/>
          </p:cNvSpPr>
          <p:nvPr/>
        </p:nvSpPr>
        <p:spPr>
          <a:xfrm>
            <a:off x="5912632" y="5094253"/>
            <a:ext cx="5634522" cy="216560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Константин </a:t>
            </a:r>
            <a:r>
              <a:rPr lang="ru-RU" sz="2800" b="1" dirty="0" err="1"/>
              <a:t>Зарожный</a:t>
            </a:r>
            <a:r>
              <a:rPr lang="ru-RU" sz="2800" b="1" dirty="0"/>
              <a:t> 17 лет</a:t>
            </a:r>
            <a:br>
              <a:rPr lang="ru-RU" sz="2800" b="1" dirty="0"/>
            </a:br>
            <a:r>
              <a:rPr lang="af-ZA" sz="2800" b="1" dirty="0"/>
              <a:t>C++ junior</a:t>
            </a:r>
            <a:br>
              <a:rPr lang="af-ZA" sz="2800" b="1" dirty="0"/>
            </a:br>
            <a:r>
              <a:rPr lang="ru-RU" sz="2800" b="1" dirty="0"/>
              <a:t>Без опыта</a:t>
            </a:r>
          </a:p>
        </p:txBody>
      </p:sp>
    </p:spTree>
    <p:extLst>
      <p:ext uri="{BB962C8B-B14F-4D97-AF65-F5344CB8AC3E}">
        <p14:creationId xmlns:p14="http://schemas.microsoft.com/office/powerpoint/2010/main" val="1765410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004B8-4BC9-A56F-6521-B1318A24C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58588" y="-1420354"/>
            <a:ext cx="9144000" cy="2387600"/>
          </a:xfrm>
        </p:spPr>
        <p:txBody>
          <a:bodyPr/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32FA6C-EEB4-E0AB-0590-4B26BF8BA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56833"/>
            <a:ext cx="5452171" cy="7153692"/>
          </a:xfrm>
        </p:spPr>
        <p:txBody>
          <a:bodyPr/>
          <a:lstStyle/>
          <a:p>
            <a:r>
              <a:rPr lang="ru-RU" b="1" dirty="0"/>
              <a:t>12 000 000₽</a:t>
            </a:r>
            <a:r>
              <a:rPr lang="ru-RU" dirty="0"/>
              <a:t> Создание системы проекта</a:t>
            </a:r>
          </a:p>
          <a:p>
            <a:r>
              <a:rPr lang="ru-RU" b="1" dirty="0"/>
              <a:t>1 000 000₽</a:t>
            </a:r>
            <a:r>
              <a:rPr lang="ru-RU" dirty="0"/>
              <a:t> Обслуживание проекта (год)</a:t>
            </a:r>
          </a:p>
          <a:p>
            <a:r>
              <a:rPr lang="ru-RU" b="1" dirty="0"/>
              <a:t>3 930 000₽ </a:t>
            </a:r>
            <a:r>
              <a:rPr lang="ru-RU" dirty="0" err="1"/>
              <a:t>Проф</a:t>
            </a:r>
            <a:r>
              <a:rPr lang="ru-RU" dirty="0"/>
              <a:t> команда (полгода)</a:t>
            </a:r>
          </a:p>
          <a:p>
            <a:r>
              <a:rPr lang="ru-RU" b="1" dirty="0"/>
              <a:t>3 600 000₽</a:t>
            </a:r>
            <a:r>
              <a:rPr lang="ru-RU" dirty="0"/>
              <a:t> Реклама и продвижение (полгода)</a:t>
            </a:r>
          </a:p>
          <a:p>
            <a:r>
              <a:rPr lang="ru-RU" dirty="0"/>
              <a:t>Итого: </a:t>
            </a:r>
          </a:p>
          <a:p>
            <a:r>
              <a:rPr lang="ru-RU" sz="3600" b="1" dirty="0"/>
              <a:t>20 530 000₽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7FA45-A059-9871-B225-D459A0052D37}"/>
              </a:ext>
            </a:extLst>
          </p:cNvPr>
          <p:cNvSpPr txBox="1"/>
          <p:nvPr/>
        </p:nvSpPr>
        <p:spPr>
          <a:xfrm>
            <a:off x="6096000" y="1256833"/>
            <a:ext cx="56151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Доступная к приобретению доля – 20%</a:t>
            </a:r>
          </a:p>
          <a:p>
            <a:pPr algn="l"/>
            <a:r>
              <a:rPr lang="ru-RU" sz="2800" b="1" dirty="0"/>
              <a:t>За предоставление финансирования Вы можете получить</a:t>
            </a:r>
          </a:p>
          <a:p>
            <a:pPr algn="l"/>
            <a:endParaRPr lang="ru-RU" sz="2800" b="1" dirty="0"/>
          </a:p>
          <a:p>
            <a:pPr algn="l"/>
            <a:r>
              <a:rPr lang="ru-RU" sz="2800" b="1" dirty="0"/>
              <a:t>1 026 500₽ – 1%</a:t>
            </a:r>
          </a:p>
          <a:p>
            <a:pPr algn="l"/>
            <a:r>
              <a:rPr lang="ru-RU" sz="2800" b="1" dirty="0"/>
              <a:t>5 132 500₽ – 5%</a:t>
            </a:r>
          </a:p>
          <a:p>
            <a:pPr algn="l"/>
            <a:r>
              <a:rPr lang="ru-RU" sz="2800" b="1" dirty="0"/>
              <a:t>10 265 000₽ – 10%</a:t>
            </a:r>
          </a:p>
          <a:p>
            <a:pPr algn="l"/>
            <a:r>
              <a:rPr lang="ru-RU" sz="2800" b="1" dirty="0"/>
              <a:t>15 397 500₽ – 15%</a:t>
            </a:r>
          </a:p>
          <a:p>
            <a:pPr algn="l"/>
            <a:r>
              <a:rPr lang="ru-RU" sz="2800" b="1" dirty="0"/>
              <a:t>20 530 000₽ – 20%</a:t>
            </a:r>
          </a:p>
        </p:txBody>
      </p:sp>
    </p:spTree>
    <p:extLst>
      <p:ext uri="{BB962C8B-B14F-4D97-AF65-F5344CB8AC3E}">
        <p14:creationId xmlns:p14="http://schemas.microsoft.com/office/powerpoint/2010/main" val="117762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3563A-ADC7-A208-3819-C201AF639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94" y="481987"/>
            <a:ext cx="4074866" cy="735776"/>
          </a:xfrm>
        </p:spPr>
        <p:txBody>
          <a:bodyPr/>
          <a:lstStyle/>
          <a:p>
            <a:r>
              <a:rPr lang="ru-RU" sz="8000" b="1" dirty="0"/>
              <a:t>MVP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35A254-93D9-F9B9-D14A-F6D610E81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70550"/>
            <a:ext cx="6784652" cy="5187449"/>
          </a:xfrm>
        </p:spPr>
        <p:txBody>
          <a:bodyPr/>
          <a:lstStyle/>
          <a:p>
            <a:pPr algn="l"/>
            <a:r>
              <a:rPr lang="ru-RU" b="1" dirty="0"/>
              <a:t>Скорее всего, я получу массу вопросов об </a:t>
            </a:r>
            <a:r>
              <a:rPr lang="af-ZA" b="1" dirty="0"/>
              <a:t>MVP </a:t>
            </a:r>
            <a:r>
              <a:rPr lang="ru-RU" b="1" dirty="0"/>
              <a:t>проекта, сразу хочется сделать акцент на том, что для работы электронного кошелька, да и любой финансовой организации необходима лицензия ЦБ РФ на осуществление финансовых операций.</a:t>
            </a:r>
            <a:br>
              <a:rPr lang="ru-RU" b="1" dirty="0"/>
            </a:br>
            <a:r>
              <a:rPr lang="af-ZA" b="1" dirty="0"/>
              <a:t>MVP </a:t>
            </a:r>
            <a:r>
              <a:rPr lang="ru-RU" b="1" dirty="0"/>
              <a:t>без монетизации безуспешен, а соответственно, тест практически невозможен, </a:t>
            </a:r>
            <a:r>
              <a:rPr lang="af-ZA" b="1" dirty="0"/>
              <a:t>MVP </a:t>
            </a:r>
            <a:r>
              <a:rPr lang="ru-RU" b="1" dirty="0"/>
              <a:t>нужен для оценки спроса на продукт, правее приведу Вам статистику объёма рынка электронных кошельков за 2023 и прогноз на 2024 год, статистика скажет всё за меня.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877622-3D37-261E-D833-FCA793BE5EE6}"/>
              </a:ext>
            </a:extLst>
          </p:cNvPr>
          <p:cNvSpPr txBox="1"/>
          <p:nvPr/>
        </p:nvSpPr>
        <p:spPr>
          <a:xfrm>
            <a:off x="6906898" y="197346"/>
            <a:ext cx="508910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</a:rPr>
              <a:t>По данным экспертов, объём рынка электронных кошельков в России в 2023 году составил 11,5 трлн рублей.
* Рост рынка по сравнению с предыдущим годом составил 15%
По прогнозам экспертов, объём рынка электронных кошельков в России в 2024 году достигнет 13,5 трлн рублей.
* Рост рынка по сравнению с предыдущим годом составит 17%.
* Основными факторами, способствующими росту рынка, являются:
    * дальнейшее развитие электронной коммерции;
    * рост популярности мобильных платежей
    * выход на рынок новых игроков (TELLAR)
    * развитие новых технологий, таких как </a:t>
            </a:r>
            <a:r>
              <a:rPr lang="ru-RU" b="1" dirty="0" err="1">
                <a:solidFill>
                  <a:schemeClr val="bg1"/>
                </a:solidFill>
              </a:rPr>
              <a:t>блокчейн</a:t>
            </a:r>
            <a:r>
              <a:rPr lang="ru-RU" b="1" dirty="0">
                <a:solidFill>
                  <a:schemeClr val="bg1"/>
                </a:solidFill>
              </a:rPr>
              <a:t> и искусственный интеллект</a:t>
            </a:r>
          </a:p>
        </p:txBody>
      </p:sp>
    </p:spTree>
    <p:extLst>
      <p:ext uri="{BB962C8B-B14F-4D97-AF65-F5344CB8AC3E}">
        <p14:creationId xmlns:p14="http://schemas.microsoft.com/office/powerpoint/2010/main" val="1867577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660AC-C76D-A9DB-7D7F-04AF7DCD5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41177" y="-1193800"/>
            <a:ext cx="9144000" cy="2387600"/>
          </a:xfrm>
        </p:spPr>
        <p:txBody>
          <a:bodyPr/>
          <a:lstStyle/>
          <a:p>
            <a:r>
              <a:rPr lang="ru-RU" sz="8000" dirty="0"/>
              <a:t>ENDING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8B814B-4573-5D04-BEEF-E9BD48BF5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06983"/>
            <a:ext cx="4641273" cy="3768581"/>
          </a:xfrm>
        </p:spPr>
        <p:txBody>
          <a:bodyPr/>
          <a:lstStyle/>
          <a:p>
            <a:pPr algn="l"/>
            <a:r>
              <a:rPr lang="ru-RU" b="1" dirty="0"/>
              <a:t>Мы безмерно благодарны Вам уже на этапе просмотра данной презентации!)</a:t>
            </a:r>
          </a:p>
          <a:p>
            <a:pPr algn="l"/>
            <a:r>
              <a:rPr lang="ru-RU" b="1" dirty="0"/>
              <a:t>Справа приведён краткий конспект презентации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A9D0D1-B87F-B0E1-C785-16F22CBE9B5F}"/>
              </a:ext>
            </a:extLst>
          </p:cNvPr>
          <p:cNvSpPr txBox="1"/>
          <p:nvPr/>
        </p:nvSpPr>
        <p:spPr>
          <a:xfrm>
            <a:off x="0" y="4549676"/>
            <a:ext cx="87548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chemeClr val="bg1"/>
                </a:solidFill>
              </a:rPr>
              <a:t>Контактное лицо</a:t>
            </a:r>
          </a:p>
          <a:p>
            <a:pPr algn="l"/>
            <a:endParaRPr lang="ru-RU" sz="2400" b="1" dirty="0">
              <a:solidFill>
                <a:schemeClr val="bg1"/>
              </a:solidFill>
            </a:endParaRPr>
          </a:p>
          <a:p>
            <a:pPr algn="l"/>
            <a:r>
              <a:rPr lang="ru-RU" sz="2400" b="1" dirty="0">
                <a:solidFill>
                  <a:schemeClr val="bg1"/>
                </a:solidFill>
              </a:rPr>
              <a:t>Полянский Марк Андреевич</a:t>
            </a:r>
          </a:p>
          <a:p>
            <a:pPr algn="l"/>
            <a:r>
              <a:rPr lang="ru-RU" sz="2400" b="1" dirty="0">
                <a:solidFill>
                  <a:schemeClr val="bg1"/>
                </a:solidFill>
              </a:rPr>
              <a:t>+79961731139</a:t>
            </a:r>
          </a:p>
          <a:p>
            <a:pPr algn="l"/>
            <a:r>
              <a:rPr lang="ru-RU" sz="2400" b="1" dirty="0">
                <a:solidFill>
                  <a:schemeClr val="bg1"/>
                </a:solidFill>
              </a:rPr>
              <a:t>polinskm8@gmail.com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34F147-8564-6897-59BF-2E448FF89624}"/>
              </a:ext>
            </a:extLst>
          </p:cNvPr>
          <p:cNvSpPr txBox="1"/>
          <p:nvPr/>
        </p:nvSpPr>
        <p:spPr>
          <a:xfrm>
            <a:off x="5480998" y="213452"/>
            <a:ext cx="625431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1" dirty="0"/>
              <a:t>ROIC (рентабельность инвестиционного капитала) в первый год – 170%</a:t>
            </a:r>
          </a:p>
          <a:p>
            <a:pPr algn="l"/>
            <a:endParaRPr lang="ru-RU" sz="2000" b="1" dirty="0"/>
          </a:p>
          <a:p>
            <a:pPr algn="l"/>
            <a:r>
              <a:rPr lang="ru-RU" sz="2000" b="1" dirty="0"/>
              <a:t>Чистая прибыль после уплаты налогов составит;</a:t>
            </a:r>
          </a:p>
          <a:p>
            <a:pPr algn="l"/>
            <a:r>
              <a:rPr lang="ru-RU" sz="2000" b="1" dirty="0"/>
              <a:t>1год: 34 963 000₽</a:t>
            </a:r>
          </a:p>
          <a:p>
            <a:pPr algn="l"/>
            <a:r>
              <a:rPr lang="ru-RU" sz="2000" b="1" dirty="0"/>
              <a:t>2год: 45 985 900₽</a:t>
            </a:r>
          </a:p>
          <a:p>
            <a:pPr algn="l"/>
            <a:endParaRPr lang="ru-RU" sz="2000" b="1" dirty="0"/>
          </a:p>
          <a:p>
            <a:pPr algn="l"/>
            <a:r>
              <a:rPr lang="ru-RU" sz="2000" b="1" dirty="0"/>
              <a:t>Инвестор окупит свои вложения в первый год работы после выпуска проекта на платформы для скачивания.</a:t>
            </a:r>
          </a:p>
          <a:p>
            <a:pPr algn="l"/>
            <a:endParaRPr lang="ru-RU" sz="2000" b="1" dirty="0"/>
          </a:p>
          <a:p>
            <a:pPr algn="l"/>
            <a:r>
              <a:rPr lang="ru-RU" sz="2000" b="1" dirty="0"/>
              <a:t>В первый год инвестор помимо возврата инвестированных средств получит около 150т₽ за каждый % владения компанией</a:t>
            </a:r>
          </a:p>
          <a:p>
            <a:pPr algn="l"/>
            <a:endParaRPr lang="ru-RU" sz="2000" b="1" dirty="0"/>
          </a:p>
          <a:p>
            <a:pPr algn="l"/>
            <a:r>
              <a:rPr lang="ru-RU" sz="2000" b="1" dirty="0"/>
              <a:t>Далее тяжело подсчитать, </a:t>
            </a:r>
            <a:r>
              <a:rPr lang="ru-RU" sz="2000" b="1" dirty="0" err="1"/>
              <a:t>тк</a:t>
            </a:r>
            <a:r>
              <a:rPr lang="ru-RU" sz="2000" b="1" dirty="0"/>
              <a:t> нас впечатлила перспектива заменить 90% сотрудников на ИИ, в таком случае финансовая модель 3 года и далее сильно изменится.</a:t>
            </a:r>
          </a:p>
        </p:txBody>
      </p:sp>
    </p:spTree>
    <p:extLst>
      <p:ext uri="{BB962C8B-B14F-4D97-AF65-F5344CB8AC3E}">
        <p14:creationId xmlns:p14="http://schemas.microsoft.com/office/powerpoint/2010/main" val="4002908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11835</TotalTime>
  <Words>612</Words>
  <Application>Microsoft Office PowerPoint</Application>
  <PresentationFormat>Широкоэкранный</PresentationFormat>
  <Paragraphs>146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Целевая аудитория</vt:lpstr>
      <vt:lpstr>Доход</vt:lpstr>
      <vt:lpstr>Финансовая модель (5лет)</vt:lpstr>
      <vt:lpstr>Операционные расходы</vt:lpstr>
      <vt:lpstr>Презентация PowerPoint</vt:lpstr>
      <vt:lpstr>РАСПРЕДЕЛЕНИЕ ДОЛИ КОМПАНИИ:
До возврата средств инвесторам/спонсорам
Полянский М.А.(основатель) 15%
Банк партнёр 5%
Инвесторы 80%
После возврата инвестированных средств инвесторам/спонсорам
Полянский М.А.(основатель) 75%
Банк партнёр 5%
Инвесторы 20%</vt:lpstr>
      <vt:lpstr>Команда</vt:lpstr>
      <vt:lpstr>Финансирование</vt:lpstr>
      <vt:lpstr>MVP</vt:lpstr>
      <vt:lpstr>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 Валиев</dc:creator>
  <cp:lastModifiedBy>polinskm8@gmail.com</cp:lastModifiedBy>
  <cp:revision>116</cp:revision>
  <dcterms:created xsi:type="dcterms:W3CDTF">2023-06-28T18:38:54Z</dcterms:created>
  <dcterms:modified xsi:type="dcterms:W3CDTF">2024-03-08T15:37:02Z</dcterms:modified>
</cp:coreProperties>
</file>